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23"/>
  </p:notesMasterIdLst>
  <p:sldIdLst>
    <p:sldId id="301" r:id="rId2"/>
    <p:sldId id="264" r:id="rId3"/>
    <p:sldId id="265" r:id="rId4"/>
    <p:sldId id="273" r:id="rId5"/>
    <p:sldId id="266" r:id="rId6"/>
    <p:sldId id="267" r:id="rId7"/>
    <p:sldId id="282" r:id="rId8"/>
    <p:sldId id="274" r:id="rId9"/>
    <p:sldId id="275" r:id="rId10"/>
    <p:sldId id="280" r:id="rId11"/>
    <p:sldId id="281" r:id="rId12"/>
    <p:sldId id="270" r:id="rId13"/>
    <p:sldId id="276" r:id="rId14"/>
    <p:sldId id="277" r:id="rId15"/>
    <p:sldId id="278" r:id="rId16"/>
    <p:sldId id="268" r:id="rId17"/>
    <p:sldId id="283" r:id="rId18"/>
    <p:sldId id="284" r:id="rId19"/>
    <p:sldId id="271" r:id="rId20"/>
    <p:sldId id="272" r:id="rId21"/>
    <p:sldId id="279" r:id="rId22"/>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789"/>
  </p:normalViewPr>
  <p:slideViewPr>
    <p:cSldViewPr snapToGrid="0">
      <p:cViewPr varScale="1">
        <p:scale>
          <a:sx n="105" d="100"/>
          <a:sy n="105" d="100"/>
        </p:scale>
        <p:origin x="13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F0D7-A35F-0A44-B46D-40E667ABF602}" type="datetimeFigureOut">
              <a:rPr lang="en-JP" smtClean="0"/>
              <a:t>2026/02/05</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2A77-0CA5-214D-A0A1-313B8E5549BF}" type="slidenum">
              <a:rPr lang="en-JP" smtClean="0"/>
              <a:t>‹#›</a:t>
            </a:fld>
            <a:endParaRPr lang="en-JP"/>
          </a:p>
        </p:txBody>
      </p:sp>
    </p:spTree>
    <p:extLst>
      <p:ext uri="{BB962C8B-B14F-4D97-AF65-F5344CB8AC3E}">
        <p14:creationId xmlns:p14="http://schemas.microsoft.com/office/powerpoint/2010/main" val="307183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2</a:t>
            </a:fld>
            <a:endParaRPr lang="en-JP"/>
          </a:p>
        </p:txBody>
      </p:sp>
    </p:spTree>
    <p:extLst>
      <p:ext uri="{BB962C8B-B14F-4D97-AF65-F5344CB8AC3E}">
        <p14:creationId xmlns:p14="http://schemas.microsoft.com/office/powerpoint/2010/main" val="205688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F6E3-0C25-F865-F11B-74E655603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6C8C2-F5F3-D469-0E26-2AFECFDD2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95C3D-D491-4B45-F3D0-8E0781CABFC5}"/>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6EC17EF7-EC80-C1AD-24A8-B6A70E453FEF}"/>
              </a:ext>
            </a:extLst>
          </p:cNvPr>
          <p:cNvSpPr>
            <a:spLocks noGrp="1"/>
          </p:cNvSpPr>
          <p:nvPr>
            <p:ph type="sldNum" sz="quarter" idx="5"/>
          </p:nvPr>
        </p:nvSpPr>
        <p:spPr/>
        <p:txBody>
          <a:bodyPr/>
          <a:lstStyle/>
          <a:p>
            <a:fld id="{A9402A77-0CA5-214D-A0A1-313B8E5549BF}" type="slidenum">
              <a:rPr lang="en-JP" smtClean="0"/>
              <a:t>11</a:t>
            </a:fld>
            <a:endParaRPr lang="en-JP"/>
          </a:p>
        </p:txBody>
      </p:sp>
    </p:spTree>
    <p:extLst>
      <p:ext uri="{BB962C8B-B14F-4D97-AF65-F5344CB8AC3E}">
        <p14:creationId xmlns:p14="http://schemas.microsoft.com/office/powerpoint/2010/main" val="2105044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576CE-0785-70E1-24E1-6DB43A32A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77D01-5CC6-86D1-EDE6-737749AA7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D5DF1-A508-7247-DC84-84C22C81BB4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FD3E5F5-AEF7-2C02-0F2C-25E7867A8A25}"/>
              </a:ext>
            </a:extLst>
          </p:cNvPr>
          <p:cNvSpPr>
            <a:spLocks noGrp="1"/>
          </p:cNvSpPr>
          <p:nvPr>
            <p:ph type="sldNum" sz="quarter" idx="5"/>
          </p:nvPr>
        </p:nvSpPr>
        <p:spPr/>
        <p:txBody>
          <a:bodyPr/>
          <a:lstStyle/>
          <a:p>
            <a:fld id="{A9402A77-0CA5-214D-A0A1-313B8E5549BF}" type="slidenum">
              <a:rPr lang="en-JP" smtClean="0"/>
              <a:t>12</a:t>
            </a:fld>
            <a:endParaRPr lang="en-JP"/>
          </a:p>
        </p:txBody>
      </p:sp>
    </p:spTree>
    <p:extLst>
      <p:ext uri="{BB962C8B-B14F-4D97-AF65-F5344CB8AC3E}">
        <p14:creationId xmlns:p14="http://schemas.microsoft.com/office/powerpoint/2010/main" val="32225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4DAE7-A8CD-4D54-B8F0-AE98AB4ED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A7D03-E89C-3684-3F64-BE705B7B6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A8A2B-FFB5-6A26-1887-EBD67B726F69}"/>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D327D91-9742-CDBB-1E05-F4BAECBCB441}"/>
              </a:ext>
            </a:extLst>
          </p:cNvPr>
          <p:cNvSpPr>
            <a:spLocks noGrp="1"/>
          </p:cNvSpPr>
          <p:nvPr>
            <p:ph type="sldNum" sz="quarter" idx="5"/>
          </p:nvPr>
        </p:nvSpPr>
        <p:spPr/>
        <p:txBody>
          <a:bodyPr/>
          <a:lstStyle/>
          <a:p>
            <a:fld id="{A9402A77-0CA5-214D-A0A1-313B8E5549BF}" type="slidenum">
              <a:rPr lang="en-JP" smtClean="0"/>
              <a:t>13</a:t>
            </a:fld>
            <a:endParaRPr lang="en-JP"/>
          </a:p>
        </p:txBody>
      </p:sp>
    </p:spTree>
    <p:extLst>
      <p:ext uri="{BB962C8B-B14F-4D97-AF65-F5344CB8AC3E}">
        <p14:creationId xmlns:p14="http://schemas.microsoft.com/office/powerpoint/2010/main" val="3226951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7679-A8E1-DF89-59CC-258667302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F11D4-C8F3-A247-4423-6C3E130AD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4E939-368A-C6AA-2C1B-A5CA381460AA}"/>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8D6DDE20-1458-0531-5881-27D0B3F116B9}"/>
              </a:ext>
            </a:extLst>
          </p:cNvPr>
          <p:cNvSpPr>
            <a:spLocks noGrp="1"/>
          </p:cNvSpPr>
          <p:nvPr>
            <p:ph type="sldNum" sz="quarter" idx="5"/>
          </p:nvPr>
        </p:nvSpPr>
        <p:spPr/>
        <p:txBody>
          <a:bodyPr/>
          <a:lstStyle/>
          <a:p>
            <a:fld id="{A9402A77-0CA5-214D-A0A1-313B8E5549BF}" type="slidenum">
              <a:rPr lang="en-JP" smtClean="0"/>
              <a:t>14</a:t>
            </a:fld>
            <a:endParaRPr lang="en-JP"/>
          </a:p>
        </p:txBody>
      </p:sp>
    </p:spTree>
    <p:extLst>
      <p:ext uri="{BB962C8B-B14F-4D97-AF65-F5344CB8AC3E}">
        <p14:creationId xmlns:p14="http://schemas.microsoft.com/office/powerpoint/2010/main" val="2775702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480D5-B314-0CAE-0D2C-5F2FD486C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460DA-B820-725E-CAE4-4859D6A6E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B73BF-85C2-8B90-08D7-85FFA240A3F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4E31CF6-AB09-854C-4A97-CDB5AB903C31}"/>
              </a:ext>
            </a:extLst>
          </p:cNvPr>
          <p:cNvSpPr>
            <a:spLocks noGrp="1"/>
          </p:cNvSpPr>
          <p:nvPr>
            <p:ph type="sldNum" sz="quarter" idx="5"/>
          </p:nvPr>
        </p:nvSpPr>
        <p:spPr/>
        <p:txBody>
          <a:bodyPr/>
          <a:lstStyle/>
          <a:p>
            <a:fld id="{A9402A77-0CA5-214D-A0A1-313B8E5549BF}" type="slidenum">
              <a:rPr lang="en-JP" smtClean="0"/>
              <a:t>15</a:t>
            </a:fld>
            <a:endParaRPr lang="en-JP"/>
          </a:p>
        </p:txBody>
      </p:sp>
    </p:spTree>
    <p:extLst>
      <p:ext uri="{BB962C8B-B14F-4D97-AF65-F5344CB8AC3E}">
        <p14:creationId xmlns:p14="http://schemas.microsoft.com/office/powerpoint/2010/main" val="1010827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942B-BBA7-88C4-D1D4-194342D1E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24399-E374-21C2-87EF-1089DE14F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68115-7501-0B5B-933E-871C35FF0CBA}"/>
              </a:ext>
            </a:extLst>
          </p:cNvPr>
          <p:cNvSpPr>
            <a:spLocks noGrp="1"/>
          </p:cNvSpPr>
          <p:nvPr>
            <p:ph type="body" idx="1"/>
          </p:nvPr>
        </p:nvSpPr>
        <p:spPr/>
        <p:txBody>
          <a:bodyPr/>
          <a:lstStyle/>
          <a:p>
            <a:r>
              <a:rPr lang="en-US" dirty="0"/>
              <a:t>* In species that reproduce sexually for mutations to be inherited they must occur duration the creation of sex cells.</a:t>
            </a:r>
          </a:p>
          <a:p>
            <a:r>
              <a:rPr lang="en-US" dirty="0"/>
              <a:t>**When considering multiple changes in the base sequence of DNA. The sample size is large enough to estimate a mean rate of mutation.</a:t>
            </a:r>
            <a:endParaRPr lang="en-JP" dirty="0"/>
          </a:p>
        </p:txBody>
      </p:sp>
      <p:sp>
        <p:nvSpPr>
          <p:cNvPr id="4" name="Slide Number Placeholder 3">
            <a:extLst>
              <a:ext uri="{FF2B5EF4-FFF2-40B4-BE49-F238E27FC236}">
                <a16:creationId xmlns:a16="http://schemas.microsoft.com/office/drawing/2014/main" id="{183D649D-CC96-8BF6-D435-2A9B1248809E}"/>
              </a:ext>
            </a:extLst>
          </p:cNvPr>
          <p:cNvSpPr>
            <a:spLocks noGrp="1"/>
          </p:cNvSpPr>
          <p:nvPr>
            <p:ph type="sldNum" sz="quarter" idx="5"/>
          </p:nvPr>
        </p:nvSpPr>
        <p:spPr/>
        <p:txBody>
          <a:bodyPr/>
          <a:lstStyle/>
          <a:p>
            <a:fld id="{A9402A77-0CA5-214D-A0A1-313B8E5549BF}" type="slidenum">
              <a:rPr lang="en-JP" smtClean="0"/>
              <a:t>16</a:t>
            </a:fld>
            <a:endParaRPr lang="en-JP"/>
          </a:p>
        </p:txBody>
      </p:sp>
    </p:spTree>
    <p:extLst>
      <p:ext uri="{BB962C8B-B14F-4D97-AF65-F5344CB8AC3E}">
        <p14:creationId xmlns:p14="http://schemas.microsoft.com/office/powerpoint/2010/main" val="89848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FAAF8-4F0C-D9FA-D3B1-0C9465449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9FB95-87F2-CF84-1331-48826CA65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9DAE6-C6A2-BF35-5BB5-E1251067CB20}"/>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3DB983E1-2579-2481-44FC-E71BBC6DF704}"/>
              </a:ext>
            </a:extLst>
          </p:cNvPr>
          <p:cNvSpPr>
            <a:spLocks noGrp="1"/>
          </p:cNvSpPr>
          <p:nvPr>
            <p:ph type="sldNum" sz="quarter" idx="5"/>
          </p:nvPr>
        </p:nvSpPr>
        <p:spPr/>
        <p:txBody>
          <a:bodyPr/>
          <a:lstStyle/>
          <a:p>
            <a:fld id="{A9402A77-0CA5-214D-A0A1-313B8E5549BF}" type="slidenum">
              <a:rPr lang="en-JP" smtClean="0"/>
              <a:t>17</a:t>
            </a:fld>
            <a:endParaRPr lang="en-JP"/>
          </a:p>
        </p:txBody>
      </p:sp>
    </p:spTree>
    <p:extLst>
      <p:ext uri="{BB962C8B-B14F-4D97-AF65-F5344CB8AC3E}">
        <p14:creationId xmlns:p14="http://schemas.microsoft.com/office/powerpoint/2010/main" val="1305744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C589E-E4DB-482A-3B8E-2AA0C1757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7F236-EBDE-999A-26D4-83DCCDE56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1CE89-1220-90B4-0D9D-E7DFB02CD2BD}"/>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10AC16F1-0B6F-639F-7928-7A493D378CB1}"/>
              </a:ext>
            </a:extLst>
          </p:cNvPr>
          <p:cNvSpPr>
            <a:spLocks noGrp="1"/>
          </p:cNvSpPr>
          <p:nvPr>
            <p:ph type="sldNum" sz="quarter" idx="5"/>
          </p:nvPr>
        </p:nvSpPr>
        <p:spPr/>
        <p:txBody>
          <a:bodyPr/>
          <a:lstStyle/>
          <a:p>
            <a:fld id="{A9402A77-0CA5-214D-A0A1-313B8E5549BF}" type="slidenum">
              <a:rPr lang="en-JP" smtClean="0"/>
              <a:t>18</a:t>
            </a:fld>
            <a:endParaRPr lang="en-JP"/>
          </a:p>
        </p:txBody>
      </p:sp>
    </p:spTree>
    <p:extLst>
      <p:ext uri="{BB962C8B-B14F-4D97-AF65-F5344CB8AC3E}">
        <p14:creationId xmlns:p14="http://schemas.microsoft.com/office/powerpoint/2010/main" val="3557854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722F4-2658-649F-1965-0F8F0D4AB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6F774-D0DD-D6FF-0521-26F600305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3594F-6165-E174-9A74-D5A094F396D9}"/>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E8BA6E0A-5264-A2EE-6493-EA1220CC20B1}"/>
              </a:ext>
            </a:extLst>
          </p:cNvPr>
          <p:cNvSpPr>
            <a:spLocks noGrp="1"/>
          </p:cNvSpPr>
          <p:nvPr>
            <p:ph type="sldNum" sz="quarter" idx="5"/>
          </p:nvPr>
        </p:nvSpPr>
        <p:spPr/>
        <p:txBody>
          <a:bodyPr/>
          <a:lstStyle/>
          <a:p>
            <a:fld id="{A9402A77-0CA5-214D-A0A1-313B8E5549BF}" type="slidenum">
              <a:rPr lang="en-JP" smtClean="0"/>
              <a:t>19</a:t>
            </a:fld>
            <a:endParaRPr lang="en-JP"/>
          </a:p>
        </p:txBody>
      </p:sp>
    </p:spTree>
    <p:extLst>
      <p:ext uri="{BB962C8B-B14F-4D97-AF65-F5344CB8AC3E}">
        <p14:creationId xmlns:p14="http://schemas.microsoft.com/office/powerpoint/2010/main" val="409908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27A94-F2B2-A949-2EDF-3758367F6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F99EA-D909-6C16-D56B-D74106AB9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FD79D-9B44-8ACA-A022-140A86F689FB}"/>
              </a:ext>
            </a:extLst>
          </p:cNvPr>
          <p:cNvSpPr>
            <a:spLocks noGrp="1"/>
          </p:cNvSpPr>
          <p:nvPr>
            <p:ph type="body" idx="1"/>
          </p:nvPr>
        </p:nvSpPr>
        <p:spPr/>
        <p:txBody>
          <a:bodyPr/>
          <a:lstStyle/>
          <a:p>
            <a:r>
              <a:rPr lang="en-US" dirty="0"/>
              <a:t>table (from Pearson) is a summary of the results from </a:t>
            </a:r>
            <a:r>
              <a:rPr lang="en-US" dirty="0" err="1"/>
              <a:t>Woese</a:t>
            </a:r>
            <a:r>
              <a:rPr lang="en-US" dirty="0"/>
              <a:t> 1977 paper.</a:t>
            </a:r>
          </a:p>
          <a:p>
            <a:r>
              <a:rPr lang="en-US" dirty="0"/>
              <a:t>Researchers were surprised that so many sequences that are present in typical bacteria and which should be present in methanogens (if they are considered bacteria) are absent</a:t>
            </a:r>
          </a:p>
          <a:p>
            <a:r>
              <a:rPr lang="en-US" dirty="0"/>
              <a:t>X and N represent variables indicating that more than one nucleotide can be found at that position</a:t>
            </a:r>
            <a:endParaRPr lang="en-JP" dirty="0"/>
          </a:p>
        </p:txBody>
      </p:sp>
      <p:sp>
        <p:nvSpPr>
          <p:cNvPr id="4" name="Slide Number Placeholder 3">
            <a:extLst>
              <a:ext uri="{FF2B5EF4-FFF2-40B4-BE49-F238E27FC236}">
                <a16:creationId xmlns:a16="http://schemas.microsoft.com/office/drawing/2014/main" id="{B8F78051-0DA9-8D14-51D7-9DF6B962DEDD}"/>
              </a:ext>
            </a:extLst>
          </p:cNvPr>
          <p:cNvSpPr>
            <a:spLocks noGrp="1"/>
          </p:cNvSpPr>
          <p:nvPr>
            <p:ph type="sldNum" sz="quarter" idx="5"/>
          </p:nvPr>
        </p:nvSpPr>
        <p:spPr/>
        <p:txBody>
          <a:bodyPr/>
          <a:lstStyle/>
          <a:p>
            <a:fld id="{A9402A77-0CA5-214D-A0A1-313B8E5549BF}" type="slidenum">
              <a:rPr lang="en-JP" smtClean="0"/>
              <a:t>20</a:t>
            </a:fld>
            <a:endParaRPr lang="en-JP"/>
          </a:p>
        </p:txBody>
      </p:sp>
    </p:spTree>
    <p:extLst>
      <p:ext uri="{BB962C8B-B14F-4D97-AF65-F5344CB8AC3E}">
        <p14:creationId xmlns:p14="http://schemas.microsoft.com/office/powerpoint/2010/main" val="411745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3619-D4C8-294C-8AA3-0949DFF21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5E5E0-1CF3-0873-4EC4-19EC34645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FCBEC-B9A7-AD3E-5DB2-99E4904AC538}"/>
              </a:ext>
            </a:extLst>
          </p:cNvPr>
          <p:cNvSpPr>
            <a:spLocks noGrp="1"/>
          </p:cNvSpPr>
          <p:nvPr>
            <p:ph type="body" idx="1"/>
          </p:nvPr>
        </p:nvSpPr>
        <p:spPr/>
        <p:txBody>
          <a:bodyPr/>
          <a:lstStyle/>
          <a:p>
            <a:r>
              <a:rPr lang="en-JP" dirty="0"/>
              <a:t>Do</a:t>
            </a:r>
          </a:p>
          <a:p>
            <a:r>
              <a:rPr lang="en-JP" dirty="0"/>
              <a:t>King</a:t>
            </a:r>
          </a:p>
          <a:p>
            <a:r>
              <a:rPr lang="en-JP" dirty="0"/>
              <a:t>Penguins</a:t>
            </a:r>
          </a:p>
          <a:p>
            <a:r>
              <a:rPr lang="en-JP" dirty="0"/>
              <a:t>Congregate</a:t>
            </a:r>
          </a:p>
          <a:p>
            <a:r>
              <a:rPr lang="en-JP" dirty="0"/>
              <a:t>On</a:t>
            </a:r>
          </a:p>
          <a:p>
            <a:r>
              <a:rPr lang="en-JP" dirty="0"/>
              <a:t>Frozen</a:t>
            </a:r>
          </a:p>
          <a:p>
            <a:r>
              <a:rPr lang="en-JP" dirty="0"/>
              <a:t>Ground</a:t>
            </a:r>
          </a:p>
          <a:p>
            <a:r>
              <a:rPr lang="en-JP" dirty="0"/>
              <a:t>Sometimes</a:t>
            </a:r>
          </a:p>
        </p:txBody>
      </p:sp>
      <p:sp>
        <p:nvSpPr>
          <p:cNvPr id="4" name="Slide Number Placeholder 3">
            <a:extLst>
              <a:ext uri="{FF2B5EF4-FFF2-40B4-BE49-F238E27FC236}">
                <a16:creationId xmlns:a16="http://schemas.microsoft.com/office/drawing/2014/main" id="{B0CD6982-67C6-063F-E3B2-1D0B87FF2375}"/>
              </a:ext>
            </a:extLst>
          </p:cNvPr>
          <p:cNvSpPr>
            <a:spLocks noGrp="1"/>
          </p:cNvSpPr>
          <p:nvPr>
            <p:ph type="sldNum" sz="quarter" idx="5"/>
          </p:nvPr>
        </p:nvSpPr>
        <p:spPr/>
        <p:txBody>
          <a:bodyPr/>
          <a:lstStyle/>
          <a:p>
            <a:fld id="{A9402A77-0CA5-214D-A0A1-313B8E5549BF}" type="slidenum">
              <a:rPr lang="en-JP" smtClean="0"/>
              <a:t>3</a:t>
            </a:fld>
            <a:endParaRPr lang="en-JP"/>
          </a:p>
        </p:txBody>
      </p:sp>
    </p:spTree>
    <p:extLst>
      <p:ext uri="{BB962C8B-B14F-4D97-AF65-F5344CB8AC3E}">
        <p14:creationId xmlns:p14="http://schemas.microsoft.com/office/powerpoint/2010/main" val="394445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F325-E4E5-9C36-33F2-2834BF84C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58A12-ED14-46D8-F440-CC6EBB119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A4856-3517-2975-69ED-0C4E1A1EB92F}"/>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E2E63E3-93F3-00B5-92AD-6F45D9C6B4A5}"/>
              </a:ext>
            </a:extLst>
          </p:cNvPr>
          <p:cNvSpPr>
            <a:spLocks noGrp="1"/>
          </p:cNvSpPr>
          <p:nvPr>
            <p:ph type="sldNum" sz="quarter" idx="5"/>
          </p:nvPr>
        </p:nvSpPr>
        <p:spPr/>
        <p:txBody>
          <a:bodyPr/>
          <a:lstStyle/>
          <a:p>
            <a:fld id="{A9402A77-0CA5-214D-A0A1-313B8E5549BF}" type="slidenum">
              <a:rPr lang="en-JP" smtClean="0"/>
              <a:t>21</a:t>
            </a:fld>
            <a:endParaRPr lang="en-JP"/>
          </a:p>
        </p:txBody>
      </p:sp>
    </p:spTree>
    <p:extLst>
      <p:ext uri="{BB962C8B-B14F-4D97-AF65-F5344CB8AC3E}">
        <p14:creationId xmlns:p14="http://schemas.microsoft.com/office/powerpoint/2010/main" val="270379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80A7-A765-2647-7320-0D857B466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E8DB6-EDBC-C7D2-5691-2163C1A20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8F40-36F9-734D-02CB-16C0E864EA97}"/>
              </a:ext>
            </a:extLst>
          </p:cNvPr>
          <p:cNvSpPr>
            <a:spLocks noGrp="1"/>
          </p:cNvSpPr>
          <p:nvPr>
            <p:ph type="body" idx="1"/>
          </p:nvPr>
        </p:nvSpPr>
        <p:spPr/>
        <p:txBody>
          <a:bodyPr/>
          <a:lstStyle/>
          <a:p>
            <a:r>
              <a:rPr lang="en-US" dirty="0"/>
              <a:t>I</a:t>
            </a:r>
            <a:r>
              <a:rPr lang="en-JP" dirty="0"/>
              <a:t>ntrogression in easier words: </a:t>
            </a:r>
            <a:r>
              <a:rPr lang="en-US" sz="1200" dirty="0">
                <a:sym typeface="Wingdings" pitchFamily="2" charset="2"/>
              </a:rPr>
              <a:t>.when the offspring of a cross between two species goes on to breed only with members of one of its parent species. </a:t>
            </a:r>
            <a:endParaRPr lang="en-JP" dirty="0"/>
          </a:p>
        </p:txBody>
      </p:sp>
      <p:sp>
        <p:nvSpPr>
          <p:cNvPr id="4" name="Slide Number Placeholder 3">
            <a:extLst>
              <a:ext uri="{FF2B5EF4-FFF2-40B4-BE49-F238E27FC236}">
                <a16:creationId xmlns:a16="http://schemas.microsoft.com/office/drawing/2014/main" id="{F4DB5B74-FD88-3AAB-6191-EC801EC82F82}"/>
              </a:ext>
            </a:extLst>
          </p:cNvPr>
          <p:cNvSpPr>
            <a:spLocks noGrp="1"/>
          </p:cNvSpPr>
          <p:nvPr>
            <p:ph type="sldNum" sz="quarter" idx="5"/>
          </p:nvPr>
        </p:nvSpPr>
        <p:spPr/>
        <p:txBody>
          <a:bodyPr/>
          <a:lstStyle/>
          <a:p>
            <a:fld id="{A9402A77-0CA5-214D-A0A1-313B8E5549BF}" type="slidenum">
              <a:rPr lang="en-JP" smtClean="0"/>
              <a:t>4</a:t>
            </a:fld>
            <a:endParaRPr lang="en-JP"/>
          </a:p>
        </p:txBody>
      </p:sp>
    </p:spTree>
    <p:extLst>
      <p:ext uri="{BB962C8B-B14F-4D97-AF65-F5344CB8AC3E}">
        <p14:creationId xmlns:p14="http://schemas.microsoft.com/office/powerpoint/2010/main" val="783469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44DF7-6258-84F3-1EAD-F6061C56D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3EC56-B345-E921-F862-7EDCED680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317BE-D70B-0617-F96A-AEE68ED9DFD5}"/>
              </a:ext>
            </a:extLst>
          </p:cNvPr>
          <p:cNvSpPr>
            <a:spLocks noGrp="1"/>
          </p:cNvSpPr>
          <p:nvPr>
            <p:ph type="body" idx="1"/>
          </p:nvPr>
        </p:nvSpPr>
        <p:spPr/>
        <p:txBody>
          <a:bodyPr/>
          <a:lstStyle/>
          <a:p>
            <a:r>
              <a:rPr lang="en-US" dirty="0" err="1"/>
              <a:t>Syn</a:t>
            </a:r>
            <a:r>
              <a:rPr lang="en-US" dirty="0"/>
              <a:t> = shared </a:t>
            </a:r>
          </a:p>
          <a:p>
            <a:r>
              <a:rPr lang="en-US" dirty="0" err="1"/>
              <a:t>Apo</a:t>
            </a:r>
            <a:r>
              <a:rPr lang="en-US" dirty="0"/>
              <a:t> = derived</a:t>
            </a:r>
          </a:p>
          <a:p>
            <a:r>
              <a:rPr lang="en-US" dirty="0" err="1"/>
              <a:t>Morphy</a:t>
            </a:r>
            <a:r>
              <a:rPr lang="en-US" dirty="0"/>
              <a:t> = form or trait</a:t>
            </a:r>
          </a:p>
          <a:p>
            <a:endParaRPr lang="en-US" dirty="0"/>
          </a:p>
          <a:p>
            <a:r>
              <a:rPr lang="en-US" dirty="0"/>
              <a:t>Shared newly evolved trait</a:t>
            </a:r>
          </a:p>
          <a:p>
            <a:endParaRPr lang="en-US" dirty="0"/>
          </a:p>
          <a:p>
            <a:r>
              <a:rPr lang="en-US" dirty="0"/>
              <a:t>Ex: </a:t>
            </a:r>
          </a:p>
          <a:p>
            <a:r>
              <a:rPr lang="en-US" dirty="0"/>
              <a:t>hair in mammals</a:t>
            </a:r>
          </a:p>
          <a:p>
            <a:r>
              <a:rPr lang="en-US" dirty="0"/>
              <a:t>Four limbs with digits in tetrapods</a:t>
            </a:r>
            <a:endParaRPr lang="en-JP" dirty="0"/>
          </a:p>
        </p:txBody>
      </p:sp>
      <p:sp>
        <p:nvSpPr>
          <p:cNvPr id="4" name="Slide Number Placeholder 3">
            <a:extLst>
              <a:ext uri="{FF2B5EF4-FFF2-40B4-BE49-F238E27FC236}">
                <a16:creationId xmlns:a16="http://schemas.microsoft.com/office/drawing/2014/main" id="{518AA490-706D-75D6-703C-028C295B9F2B}"/>
              </a:ext>
            </a:extLst>
          </p:cNvPr>
          <p:cNvSpPr>
            <a:spLocks noGrp="1"/>
          </p:cNvSpPr>
          <p:nvPr>
            <p:ph type="sldNum" sz="quarter" idx="5"/>
          </p:nvPr>
        </p:nvSpPr>
        <p:spPr/>
        <p:txBody>
          <a:bodyPr/>
          <a:lstStyle/>
          <a:p>
            <a:fld id="{A9402A77-0CA5-214D-A0A1-313B8E5549BF}" type="slidenum">
              <a:rPr lang="en-JP" smtClean="0"/>
              <a:t>5</a:t>
            </a:fld>
            <a:endParaRPr lang="en-JP"/>
          </a:p>
        </p:txBody>
      </p:sp>
    </p:spTree>
    <p:extLst>
      <p:ext uri="{BB962C8B-B14F-4D97-AF65-F5344CB8AC3E}">
        <p14:creationId xmlns:p14="http://schemas.microsoft.com/office/powerpoint/2010/main" val="383836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93B68-8318-1210-5ED3-C9341A7AE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75502-41C0-E1DB-152C-587B216ED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F4460-2328-9A5F-2328-B90088EB73FD}"/>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098E3B0F-4FE5-560B-22CE-7BA8D789F807}"/>
              </a:ext>
            </a:extLst>
          </p:cNvPr>
          <p:cNvSpPr>
            <a:spLocks noGrp="1"/>
          </p:cNvSpPr>
          <p:nvPr>
            <p:ph type="sldNum" sz="quarter" idx="5"/>
          </p:nvPr>
        </p:nvSpPr>
        <p:spPr/>
        <p:txBody>
          <a:bodyPr/>
          <a:lstStyle/>
          <a:p>
            <a:fld id="{A9402A77-0CA5-214D-A0A1-313B8E5549BF}" type="slidenum">
              <a:rPr lang="en-JP" smtClean="0"/>
              <a:t>6</a:t>
            </a:fld>
            <a:endParaRPr lang="en-JP"/>
          </a:p>
        </p:txBody>
      </p:sp>
    </p:spTree>
    <p:extLst>
      <p:ext uri="{BB962C8B-B14F-4D97-AF65-F5344CB8AC3E}">
        <p14:creationId xmlns:p14="http://schemas.microsoft.com/office/powerpoint/2010/main" val="120243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ED78-6EFB-C416-8FC2-4232FD3DC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691CB-9AD3-C567-C8D5-98C6B2184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161B9-7739-4F4B-5BA6-D35D45B7E429}"/>
              </a:ext>
            </a:extLst>
          </p:cNvPr>
          <p:cNvSpPr>
            <a:spLocks noGrp="1"/>
          </p:cNvSpPr>
          <p:nvPr>
            <p:ph type="body" idx="1"/>
          </p:nvPr>
        </p:nvSpPr>
        <p:spPr/>
        <p:txBody>
          <a:bodyPr/>
          <a:lstStyle/>
          <a:p>
            <a:r>
              <a:rPr lang="en-US" dirty="0"/>
              <a:t>https://</a:t>
            </a:r>
            <a:r>
              <a:rPr lang="en-US" dirty="0" err="1"/>
              <a:t>www.khanacademy.org</a:t>
            </a:r>
            <a:r>
              <a:rPr lang="en-US" dirty="0"/>
              <a:t>/science/ap-biology/natural-selection/phylogeny/a/building-an-evolutionary-tree</a:t>
            </a:r>
            <a:endParaRPr lang="en-JP" dirty="0"/>
          </a:p>
        </p:txBody>
      </p:sp>
      <p:sp>
        <p:nvSpPr>
          <p:cNvPr id="4" name="Slide Number Placeholder 3">
            <a:extLst>
              <a:ext uri="{FF2B5EF4-FFF2-40B4-BE49-F238E27FC236}">
                <a16:creationId xmlns:a16="http://schemas.microsoft.com/office/drawing/2014/main" id="{59AA444E-E0A5-C036-6CB9-E00F314851B7}"/>
              </a:ext>
            </a:extLst>
          </p:cNvPr>
          <p:cNvSpPr>
            <a:spLocks noGrp="1"/>
          </p:cNvSpPr>
          <p:nvPr>
            <p:ph type="sldNum" sz="quarter" idx="5"/>
          </p:nvPr>
        </p:nvSpPr>
        <p:spPr/>
        <p:txBody>
          <a:bodyPr/>
          <a:lstStyle/>
          <a:p>
            <a:fld id="{A9402A77-0CA5-214D-A0A1-313B8E5549BF}" type="slidenum">
              <a:rPr lang="en-JP" smtClean="0"/>
              <a:t>7</a:t>
            </a:fld>
            <a:endParaRPr lang="en-JP"/>
          </a:p>
        </p:txBody>
      </p:sp>
    </p:spTree>
    <p:extLst>
      <p:ext uri="{BB962C8B-B14F-4D97-AF65-F5344CB8AC3E}">
        <p14:creationId xmlns:p14="http://schemas.microsoft.com/office/powerpoint/2010/main" val="326384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A0909-5D29-CCFE-391C-7C881C46D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93142-7A85-97CE-D03C-11F3259DD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A3E99-0DEB-45B5-88B4-6A3A3335100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E2E7A09-3287-6661-C818-4AEEB8F5CC36}"/>
              </a:ext>
            </a:extLst>
          </p:cNvPr>
          <p:cNvSpPr>
            <a:spLocks noGrp="1"/>
          </p:cNvSpPr>
          <p:nvPr>
            <p:ph type="sldNum" sz="quarter" idx="5"/>
          </p:nvPr>
        </p:nvSpPr>
        <p:spPr/>
        <p:txBody>
          <a:bodyPr/>
          <a:lstStyle/>
          <a:p>
            <a:fld id="{A9402A77-0CA5-214D-A0A1-313B8E5549BF}" type="slidenum">
              <a:rPr lang="en-JP" smtClean="0"/>
              <a:t>8</a:t>
            </a:fld>
            <a:endParaRPr lang="en-JP"/>
          </a:p>
        </p:txBody>
      </p:sp>
    </p:spTree>
    <p:extLst>
      <p:ext uri="{BB962C8B-B14F-4D97-AF65-F5344CB8AC3E}">
        <p14:creationId xmlns:p14="http://schemas.microsoft.com/office/powerpoint/2010/main" val="201917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E51AC-2C90-8709-237E-56B6572A1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220D-3D5E-B03E-5B46-17168A445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0E7C-AC7A-2D7F-ECEB-7B0E1CC5EA99}"/>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1FFF512-17DD-C220-24DE-F5483005C96D}"/>
              </a:ext>
            </a:extLst>
          </p:cNvPr>
          <p:cNvSpPr>
            <a:spLocks noGrp="1"/>
          </p:cNvSpPr>
          <p:nvPr>
            <p:ph type="sldNum" sz="quarter" idx="5"/>
          </p:nvPr>
        </p:nvSpPr>
        <p:spPr/>
        <p:txBody>
          <a:bodyPr/>
          <a:lstStyle/>
          <a:p>
            <a:fld id="{A9402A77-0CA5-214D-A0A1-313B8E5549BF}" type="slidenum">
              <a:rPr lang="en-JP" smtClean="0"/>
              <a:t>9</a:t>
            </a:fld>
            <a:endParaRPr lang="en-JP"/>
          </a:p>
        </p:txBody>
      </p:sp>
    </p:spTree>
    <p:extLst>
      <p:ext uri="{BB962C8B-B14F-4D97-AF65-F5344CB8AC3E}">
        <p14:creationId xmlns:p14="http://schemas.microsoft.com/office/powerpoint/2010/main" val="29214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EEDEE-1250-9C05-5CEC-00E36581F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DDCD7-60D5-3502-E311-ED596369F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9D376-D66D-138C-26D2-D97EEAA875B2}"/>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1CDFAD0A-3AB5-B59C-61B6-401421E009F0}"/>
              </a:ext>
            </a:extLst>
          </p:cNvPr>
          <p:cNvSpPr>
            <a:spLocks noGrp="1"/>
          </p:cNvSpPr>
          <p:nvPr>
            <p:ph type="sldNum" sz="quarter" idx="5"/>
          </p:nvPr>
        </p:nvSpPr>
        <p:spPr/>
        <p:txBody>
          <a:bodyPr/>
          <a:lstStyle/>
          <a:p>
            <a:fld id="{A9402A77-0CA5-214D-A0A1-313B8E5549BF}" type="slidenum">
              <a:rPr lang="en-JP" smtClean="0"/>
              <a:t>10</a:t>
            </a:fld>
            <a:endParaRPr lang="en-JP"/>
          </a:p>
        </p:txBody>
      </p:sp>
    </p:spTree>
    <p:extLst>
      <p:ext uri="{BB962C8B-B14F-4D97-AF65-F5344CB8AC3E}">
        <p14:creationId xmlns:p14="http://schemas.microsoft.com/office/powerpoint/2010/main" val="343175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3CAF-8378-E8B8-0092-D6A11126A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35A5A5D8-83D6-F49F-C870-853B5AF93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227A3A45-F625-013B-E166-02571FEA6709}"/>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5" name="Footer Placeholder 4">
            <a:extLst>
              <a:ext uri="{FF2B5EF4-FFF2-40B4-BE49-F238E27FC236}">
                <a16:creationId xmlns:a16="http://schemas.microsoft.com/office/drawing/2014/main" id="{9BDE6823-6384-1AF8-B311-36C03A4B047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F681979E-30CB-C600-FC04-6719451EFE5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00770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899E-44CD-66BB-5AB4-7A574FCCA289}"/>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3677276B-7EF9-5349-21EA-C24AE3C5F2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6B7684A-192E-BC9B-3879-E424BE068DF1}"/>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5" name="Footer Placeholder 4">
            <a:extLst>
              <a:ext uri="{FF2B5EF4-FFF2-40B4-BE49-F238E27FC236}">
                <a16:creationId xmlns:a16="http://schemas.microsoft.com/office/drawing/2014/main" id="{4496212E-0A64-1608-9705-1BF534AD0EED}"/>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97D8D76-ACC4-1394-58B3-21EA8FB36493}"/>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855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1AFBC8-BDD5-AA9B-833F-1910D30B01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2124A227-546F-94EA-6E4A-4BE2778243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02D06DD-9E47-102F-5EBE-3B575A9FFFE6}"/>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5" name="Footer Placeholder 4">
            <a:extLst>
              <a:ext uri="{FF2B5EF4-FFF2-40B4-BE49-F238E27FC236}">
                <a16:creationId xmlns:a16="http://schemas.microsoft.com/office/drawing/2014/main" id="{0E549126-2678-0354-3F17-E40297624FE4}"/>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5DFF24B-09BF-A757-20E5-A9A1568D8444}"/>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70592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0957-3DFE-1E8A-B2F7-034C3A778626}"/>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29A0D17-E332-9533-12A2-D11A6410A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31F7131-B485-8526-5468-0D978B03E541}"/>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5" name="Footer Placeholder 4">
            <a:extLst>
              <a:ext uri="{FF2B5EF4-FFF2-40B4-BE49-F238E27FC236}">
                <a16:creationId xmlns:a16="http://schemas.microsoft.com/office/drawing/2014/main" id="{E1B226F7-089A-4C4F-B3D5-B573F6711F9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9D348874-5C28-2155-844D-D4135ED346DA}"/>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66544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8559-A3AB-15D6-CE55-22D26DE33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DF3BE72F-706F-1B05-3B18-1BF315F7BE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BDD4CA-82CB-E361-4316-C6FEA29ED92A}"/>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5" name="Footer Placeholder 4">
            <a:extLst>
              <a:ext uri="{FF2B5EF4-FFF2-40B4-BE49-F238E27FC236}">
                <a16:creationId xmlns:a16="http://schemas.microsoft.com/office/drawing/2014/main" id="{2162CE4B-CD73-F764-DE6E-6018DE1145F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99D3EDD-40D3-67BF-4B73-BDC0204615B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4161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B917-41D4-3304-7D24-3C107C39368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84FFA329-A6E7-E7B1-7797-E8614B91B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FE8390D2-3A65-E427-1973-0EAC339D51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E86C312E-AD2F-5EE1-A91E-6E8700DC82BF}"/>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6" name="Footer Placeholder 5">
            <a:extLst>
              <a:ext uri="{FF2B5EF4-FFF2-40B4-BE49-F238E27FC236}">
                <a16:creationId xmlns:a16="http://schemas.microsoft.com/office/drawing/2014/main" id="{A58DA8F8-3985-A5A3-AF6A-15A89B1D2E26}"/>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BF75E726-7D78-3B3B-415E-B3E33E6C72F2}"/>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944557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D0B2-1E22-0275-5C98-1CE38A1B6FD9}"/>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DFE52A4-F345-14A2-65D9-EBE0948C1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AA290-12FA-FEB4-70EE-05CB632E2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172236AF-9B73-7064-2FC7-3133A6034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867D5-AFEC-21AF-0B8E-42EA80CE46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C1D73E79-4DED-53DA-ABF6-ABDE851C5883}"/>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8" name="Footer Placeholder 7">
            <a:extLst>
              <a:ext uri="{FF2B5EF4-FFF2-40B4-BE49-F238E27FC236}">
                <a16:creationId xmlns:a16="http://schemas.microsoft.com/office/drawing/2014/main" id="{F8AA895F-3CC6-BEB1-FFF0-EAEEC45DF3F0}"/>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6EE01270-2FAC-6F98-6352-33A18D6B3DE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414688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E7C1-086C-79A3-F43A-35AB8682F995}"/>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C243BD72-45F8-A268-D204-1301C6343A5B}"/>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4" name="Footer Placeholder 3">
            <a:extLst>
              <a:ext uri="{FF2B5EF4-FFF2-40B4-BE49-F238E27FC236}">
                <a16:creationId xmlns:a16="http://schemas.microsoft.com/office/drawing/2014/main" id="{64E33A09-B960-2C6C-D58B-88A7642DBFCE}"/>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40A5DA2E-F200-0956-93E7-97B915BDBD3E}"/>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60107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B4786-100C-308C-911E-226E92839AD6}"/>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3" name="Footer Placeholder 2">
            <a:extLst>
              <a:ext uri="{FF2B5EF4-FFF2-40B4-BE49-F238E27FC236}">
                <a16:creationId xmlns:a16="http://schemas.microsoft.com/office/drawing/2014/main" id="{F0B72A04-21A1-F7DA-2AAA-0C64D53D2588}"/>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0E5A5885-35A8-D4CF-BF22-C8F28D49A5A3}"/>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94236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A266-6431-D6F9-4B40-BA193503E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CC90605E-43DF-96F1-2089-C923B97FA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6AE17416-62D8-1741-9330-EFBCAB27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3527-5D5F-AA2C-B13A-59542A080167}"/>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6" name="Footer Placeholder 5">
            <a:extLst>
              <a:ext uri="{FF2B5EF4-FFF2-40B4-BE49-F238E27FC236}">
                <a16:creationId xmlns:a16="http://schemas.microsoft.com/office/drawing/2014/main" id="{8EFDD088-0197-506D-B0B5-3BC6CDFD798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806AFA30-7322-F679-76A3-4B3EC64010D4}"/>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417985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AF24-F479-067F-CCAF-28AFDF95A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B20A9B20-50EB-F1C8-E45A-56553C1F2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7A94C28E-C742-6F59-86FA-6BC734869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00E08-A379-C9EC-097E-F29783D40B11}"/>
              </a:ext>
            </a:extLst>
          </p:cNvPr>
          <p:cNvSpPr>
            <a:spLocks noGrp="1"/>
          </p:cNvSpPr>
          <p:nvPr>
            <p:ph type="dt" sz="half" idx="10"/>
          </p:nvPr>
        </p:nvSpPr>
        <p:spPr/>
        <p:txBody>
          <a:bodyPr/>
          <a:lstStyle/>
          <a:p>
            <a:fld id="{2824D345-563C-9D4A-821E-C4F435BE347B}" type="datetimeFigureOut">
              <a:rPr lang="en-JP" smtClean="0"/>
              <a:t>2026/02/05</a:t>
            </a:fld>
            <a:endParaRPr lang="en-JP"/>
          </a:p>
        </p:txBody>
      </p:sp>
      <p:sp>
        <p:nvSpPr>
          <p:cNvPr id="6" name="Footer Placeholder 5">
            <a:extLst>
              <a:ext uri="{FF2B5EF4-FFF2-40B4-BE49-F238E27FC236}">
                <a16:creationId xmlns:a16="http://schemas.microsoft.com/office/drawing/2014/main" id="{8A958F52-B4CE-1A3E-016C-8B0A9AD3EC9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36ADE69D-5CF2-ADEC-06AB-8020A440D64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4300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6F36D-38DF-7FCC-6F5C-3575AB849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C0C7C262-B4B4-9569-AB21-EA48B6BE11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1B62AC1-0B27-A66E-D3DF-1863CDDFED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4D345-563C-9D4A-821E-C4F435BE347B}" type="datetimeFigureOut">
              <a:rPr lang="en-JP" smtClean="0"/>
              <a:t>2026/02/05</a:t>
            </a:fld>
            <a:endParaRPr lang="en-JP"/>
          </a:p>
        </p:txBody>
      </p:sp>
      <p:sp>
        <p:nvSpPr>
          <p:cNvPr id="5" name="Footer Placeholder 4">
            <a:extLst>
              <a:ext uri="{FF2B5EF4-FFF2-40B4-BE49-F238E27FC236}">
                <a16:creationId xmlns:a16="http://schemas.microsoft.com/office/drawing/2014/main" id="{17908011-FDB0-6E8E-4E2E-19FFEAA25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996C09EB-1A7E-0C85-E135-03FB14411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EB45D-0284-D84C-BA87-65559835423B}" type="slidenum">
              <a:rPr lang="en-JP" smtClean="0"/>
              <a:t>‹#›</a:t>
            </a:fld>
            <a:endParaRPr lang="en-JP"/>
          </a:p>
        </p:txBody>
      </p:sp>
    </p:spTree>
    <p:extLst>
      <p:ext uri="{BB962C8B-B14F-4D97-AF65-F5344CB8AC3E}">
        <p14:creationId xmlns:p14="http://schemas.microsoft.com/office/powerpoint/2010/main" val="25410802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8.png"/><Relationship Id="rId7" Type="http://schemas.openxmlformats.org/officeDocument/2006/relationships/image" Target="../media/image33.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hyperlink" Target="https://evolution.berkeley.edu/the-tree-room/tree-misinterpretations/misinterpretations-about-relatedness/" TargetMode="Externa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nature.com/scitable/knowledge/library/does-life-history-affect-molecular-evolutionary-rates-101925082/" TargetMode="External"/><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www.nature.com/scitable/knowledge/library/neutrality-and-molecular-clocks-100492542/" TargetMode="External"/><Relationship Id="rId10" Type="http://schemas.microsoft.com/office/2007/relationships/hdphoto" Target="../media/hdphoto4.wdp"/><Relationship Id="rId4" Type="http://schemas.openxmlformats.org/officeDocument/2006/relationships/image" Target="../media/image38.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www.researchgate.net/publication/368988498_Phylogenomics_sheds_new_light_on_the_drivers_behind_a_long-lasting_systematic_riddle_the_figwort_family_Scrophulariaceae" TargetMode="External"/><Relationship Id="rId4" Type="http://schemas.openxmlformats.org/officeDocument/2006/relationships/image" Target="../media/image47.jpe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gate.net/publication/375771586_How_many_species_are_there_on_Earth_Progress_and_proble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pnas.org/doi/10.1073/pnas.74.11.5088?url_ver=Z39.88-2003&amp;rfr_id=ori%3Arid%3Acrossref.org&amp;rfr_dat=cr_pub++0pubmed"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evolution.berkeley.edu/the-tree-room/evolutionary-trees-a-primer/clades-within-clades/"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evolution.berkeley.edu/evolution-101/the-history-of-life-looking-at-the-patterns/understanding-phylogenies/" TargetMode="External"/><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1CA0F-2BE3-22D4-2EA9-AC6D2133A1C5}"/>
              </a:ext>
            </a:extLst>
          </p:cNvPr>
          <p:cNvSpPr txBox="1"/>
          <p:nvPr/>
        </p:nvSpPr>
        <p:spPr>
          <a:xfrm>
            <a:off x="123443" y="60960"/>
            <a:ext cx="11945111" cy="369332"/>
          </a:xfrm>
          <a:prstGeom prst="rect">
            <a:avLst/>
          </a:prstGeom>
          <a:solidFill>
            <a:srgbClr val="D54531"/>
          </a:solidFill>
          <a:ln>
            <a:noFill/>
          </a:ln>
        </p:spPr>
        <p:txBody>
          <a:bodyPr wrap="square" rtlCol="0">
            <a:spAutoFit/>
          </a:bodyPr>
          <a:lstStyle/>
          <a:p>
            <a:pPr algn="ctr"/>
            <a:r>
              <a:rPr lang="en-JP" dirty="0">
                <a:solidFill>
                  <a:schemeClr val="bg1"/>
                </a:solidFill>
              </a:rPr>
              <a:t>AHL Learning Outcomes</a:t>
            </a:r>
          </a:p>
        </p:txBody>
      </p:sp>
      <p:pic>
        <p:nvPicPr>
          <p:cNvPr id="3" name="Picture 2">
            <a:extLst>
              <a:ext uri="{FF2B5EF4-FFF2-40B4-BE49-F238E27FC236}">
                <a16:creationId xmlns:a16="http://schemas.microsoft.com/office/drawing/2014/main" id="{83B3C8F5-E777-EA62-C0B0-C4EF112DE413}"/>
              </a:ext>
            </a:extLst>
          </p:cNvPr>
          <p:cNvPicPr>
            <a:picLocks noChangeAspect="1"/>
          </p:cNvPicPr>
          <p:nvPr/>
        </p:nvPicPr>
        <p:blipFill>
          <a:blip r:embed="rId2"/>
          <a:stretch>
            <a:fillRect/>
          </a:stretch>
        </p:blipFill>
        <p:spPr>
          <a:xfrm>
            <a:off x="1494662" y="824248"/>
            <a:ext cx="9373363" cy="5812054"/>
          </a:xfrm>
          <a:prstGeom prst="rect">
            <a:avLst/>
          </a:prstGeom>
        </p:spPr>
      </p:pic>
      <p:sp>
        <p:nvSpPr>
          <p:cNvPr id="2" name="Folded Corner 1">
            <a:extLst>
              <a:ext uri="{FF2B5EF4-FFF2-40B4-BE49-F238E27FC236}">
                <a16:creationId xmlns:a16="http://schemas.microsoft.com/office/drawing/2014/main" id="{9B4CBFEA-EB6E-EC9A-00C9-97F9C2A44A4F}"/>
              </a:ext>
            </a:extLst>
          </p:cNvPr>
          <p:cNvSpPr/>
          <p:nvPr/>
        </p:nvSpPr>
        <p:spPr>
          <a:xfrm rot="21278692">
            <a:off x="28107" y="166939"/>
            <a:ext cx="2304288" cy="710084"/>
          </a:xfrm>
          <a:prstGeom prst="foldedCorner">
            <a:avLst>
              <a:gd name="adj" fmla="val 252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iP</a:t>
            </a:r>
            <a:r>
              <a:rPr lang="en-JP" sz="1800" dirty="0"/>
              <a:t>ad notes will replace these at a later date</a:t>
            </a:r>
          </a:p>
        </p:txBody>
      </p:sp>
    </p:spTree>
    <p:extLst>
      <p:ext uri="{BB962C8B-B14F-4D97-AF65-F5344CB8AC3E}">
        <p14:creationId xmlns:p14="http://schemas.microsoft.com/office/powerpoint/2010/main" val="1524166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B6BBA-7F1D-AB6F-9E23-9A0C22BBD6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9A6702-79DF-8281-EA70-6E9BB3789B4C}"/>
              </a:ext>
            </a:extLst>
          </p:cNvPr>
          <p:cNvPicPr>
            <a:picLocks noChangeAspect="1"/>
          </p:cNvPicPr>
          <p:nvPr/>
        </p:nvPicPr>
        <p:blipFill>
          <a:blip r:embed="rId3"/>
          <a:stretch>
            <a:fillRect/>
          </a:stretch>
        </p:blipFill>
        <p:spPr>
          <a:xfrm>
            <a:off x="2397252" y="18627"/>
            <a:ext cx="7397496" cy="1665031"/>
          </a:xfrm>
          <a:prstGeom prst="rect">
            <a:avLst/>
          </a:prstGeom>
        </p:spPr>
      </p:pic>
      <p:sp>
        <p:nvSpPr>
          <p:cNvPr id="3" name="TextBox 2">
            <a:extLst>
              <a:ext uri="{FF2B5EF4-FFF2-40B4-BE49-F238E27FC236}">
                <a16:creationId xmlns:a16="http://schemas.microsoft.com/office/drawing/2014/main" id="{1B194D15-F6EC-B9AC-DB18-98157EB04317}"/>
              </a:ext>
            </a:extLst>
          </p:cNvPr>
          <p:cNvSpPr txBox="1"/>
          <p:nvPr/>
        </p:nvSpPr>
        <p:spPr>
          <a:xfrm>
            <a:off x="-1" y="1935653"/>
            <a:ext cx="9794749" cy="369332"/>
          </a:xfrm>
          <a:prstGeom prst="rect">
            <a:avLst/>
          </a:prstGeom>
          <a:noFill/>
        </p:spPr>
        <p:txBody>
          <a:bodyPr wrap="square">
            <a:spAutoFit/>
          </a:bodyPr>
          <a:lstStyle/>
          <a:p>
            <a:r>
              <a:rPr lang="en-JP" u="sng" dirty="0"/>
              <a:t>CHALLENGE Question  </a:t>
            </a:r>
            <a:r>
              <a:rPr lang="en-JP" dirty="0"/>
              <a:t>– use the sequences to create a probable cladogram for sepcies A - F</a:t>
            </a:r>
          </a:p>
        </p:txBody>
      </p:sp>
      <p:pic>
        <p:nvPicPr>
          <p:cNvPr id="2" name="Picture 1">
            <a:extLst>
              <a:ext uri="{FF2B5EF4-FFF2-40B4-BE49-F238E27FC236}">
                <a16:creationId xmlns:a16="http://schemas.microsoft.com/office/drawing/2014/main" id="{FC48CE19-3F03-F42E-DDC5-80C4E0CD9DEE}"/>
              </a:ext>
            </a:extLst>
          </p:cNvPr>
          <p:cNvPicPr>
            <a:picLocks noChangeAspect="1"/>
          </p:cNvPicPr>
          <p:nvPr/>
        </p:nvPicPr>
        <p:blipFill>
          <a:blip r:embed="rId4"/>
          <a:stretch>
            <a:fillRect/>
          </a:stretch>
        </p:blipFill>
        <p:spPr>
          <a:xfrm>
            <a:off x="3529165" y="2926313"/>
            <a:ext cx="4813300" cy="2997200"/>
          </a:xfrm>
          <a:prstGeom prst="rect">
            <a:avLst/>
          </a:prstGeom>
        </p:spPr>
      </p:pic>
      <p:pic>
        <p:nvPicPr>
          <p:cNvPr id="6" name="Picture 5">
            <a:extLst>
              <a:ext uri="{FF2B5EF4-FFF2-40B4-BE49-F238E27FC236}">
                <a16:creationId xmlns:a16="http://schemas.microsoft.com/office/drawing/2014/main" id="{ABE1CB09-E6AE-FE6F-1042-262A3F8A3115}"/>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2239424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0992-63A4-EEBB-621A-4117F06C65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626C8E-D4C4-496F-49F8-529CBE05ABA2}"/>
              </a:ext>
            </a:extLst>
          </p:cNvPr>
          <p:cNvPicPr>
            <a:picLocks noChangeAspect="1"/>
          </p:cNvPicPr>
          <p:nvPr/>
        </p:nvPicPr>
        <p:blipFill>
          <a:blip r:embed="rId5"/>
          <a:stretch>
            <a:fillRect/>
          </a:stretch>
        </p:blipFill>
        <p:spPr>
          <a:xfrm>
            <a:off x="2397252" y="18627"/>
            <a:ext cx="7397496" cy="1665031"/>
          </a:xfrm>
          <a:prstGeom prst="rect">
            <a:avLst/>
          </a:prstGeom>
        </p:spPr>
      </p:pic>
      <p:sp>
        <p:nvSpPr>
          <p:cNvPr id="6" name="TextBox 5">
            <a:extLst>
              <a:ext uri="{FF2B5EF4-FFF2-40B4-BE49-F238E27FC236}">
                <a16:creationId xmlns:a16="http://schemas.microsoft.com/office/drawing/2014/main" id="{DF54BCB0-B5D9-6D87-5331-9BD169C2BC0E}"/>
              </a:ext>
            </a:extLst>
          </p:cNvPr>
          <p:cNvSpPr txBox="1"/>
          <p:nvPr/>
        </p:nvSpPr>
        <p:spPr>
          <a:xfrm>
            <a:off x="-1" y="1935653"/>
            <a:ext cx="9794749" cy="369332"/>
          </a:xfrm>
          <a:prstGeom prst="rect">
            <a:avLst/>
          </a:prstGeom>
          <a:noFill/>
        </p:spPr>
        <p:txBody>
          <a:bodyPr wrap="square">
            <a:spAutoFit/>
          </a:bodyPr>
          <a:lstStyle/>
          <a:p>
            <a:r>
              <a:rPr lang="en-JP" u="sng" dirty="0"/>
              <a:t>CHALLENGE Question </a:t>
            </a:r>
            <a:r>
              <a:rPr lang="en-JP" dirty="0"/>
              <a:t>- solution</a:t>
            </a:r>
          </a:p>
        </p:txBody>
      </p:sp>
      <p:pic>
        <p:nvPicPr>
          <p:cNvPr id="7" name="Picture 6">
            <a:extLst>
              <a:ext uri="{FF2B5EF4-FFF2-40B4-BE49-F238E27FC236}">
                <a16:creationId xmlns:a16="http://schemas.microsoft.com/office/drawing/2014/main" id="{4D7AAB85-B240-0F16-FD79-AEAC48224D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26" b="95045" l="5690" r="94310">
                        <a14:foregroundMark x1="5690" y1="66937" x2="5690" y2="66937"/>
                        <a14:foregroundMark x1="14569" y1="95405" x2="14569" y2="95405"/>
                        <a14:foregroundMark x1="85431" y1="8919" x2="85431" y2="8919"/>
                        <a14:foregroundMark x1="91121" y1="6306" x2="91121" y2="6306"/>
                        <a14:foregroundMark x1="94310" y1="9189" x2="94310" y2="9189"/>
                        <a14:foregroundMark x1="94138" y1="22342" x2="94138" y2="22342"/>
                        <a14:foregroundMark x1="94310" y1="40450" x2="94310" y2="40450"/>
                        <a14:foregroundMark x1="94052" y1="59369" x2="94052" y2="59369"/>
                        <a14:foregroundMark x1="90948" y1="76396" x2="90948" y2="76396"/>
                        <a14:foregroundMark x1="90776" y1="91802" x2="90776" y2="91802"/>
                        <a14:backgroundMark x1="91810" y1="7297" x2="91810" y2="7297"/>
                        <a14:backgroundMark x1="92586" y1="61261" x2="92586" y2="61261"/>
                        <a14:backgroundMark x1="92069" y1="58559" x2="92069" y2="58559"/>
                        <a14:backgroundMark x1="91810" y1="74955" x2="91810" y2="74955"/>
                        <a14:backgroundMark x1="92931" y1="75225" x2="92931" y2="75225"/>
                      </a14:backgroundRemoval>
                    </a14:imgEffect>
                  </a14:imgLayer>
                </a14:imgProps>
              </a:ext>
            </a:extLst>
          </a:blip>
          <a:stretch>
            <a:fillRect/>
          </a:stretch>
        </p:blipFill>
        <p:spPr>
          <a:xfrm>
            <a:off x="856964" y="2768946"/>
            <a:ext cx="3728866" cy="3568139"/>
          </a:xfrm>
          <a:prstGeom prst="rect">
            <a:avLst/>
          </a:prstGeom>
        </p:spPr>
      </p:pic>
      <p:pic>
        <p:nvPicPr>
          <p:cNvPr id="11" name="Creating a Phylogenetic Tree.mp4">
            <a:hlinkClick r:id="" action="ppaction://media"/>
            <a:extLst>
              <a:ext uri="{FF2B5EF4-FFF2-40B4-BE49-F238E27FC236}">
                <a16:creationId xmlns:a16="http://schemas.microsoft.com/office/drawing/2014/main" id="{09207D0E-17E9-DC28-EA87-F11F318225B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15698" y="2304985"/>
            <a:ext cx="6903308" cy="3883111"/>
          </a:xfrm>
          <a:prstGeom prst="rect">
            <a:avLst/>
          </a:prstGeom>
        </p:spPr>
      </p:pic>
      <p:pic>
        <p:nvPicPr>
          <p:cNvPr id="2" name="Picture 1">
            <a:extLst>
              <a:ext uri="{FF2B5EF4-FFF2-40B4-BE49-F238E27FC236}">
                <a16:creationId xmlns:a16="http://schemas.microsoft.com/office/drawing/2014/main" id="{77E8B284-4B07-D3A7-C815-297824D467CD}"/>
              </a:ext>
            </a:extLst>
          </p:cNvPr>
          <p:cNvPicPr>
            <a:picLocks noChangeAspect="1"/>
          </p:cNvPicPr>
          <p:nvPr/>
        </p:nvPicPr>
        <p:blipFill>
          <a:blip r:embed="rId9">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2952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7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D5A94-F8DA-9CFF-9AC1-7C0AB02E846E}"/>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1417138C-AB3D-0F4D-B1D2-59CA2FFAFAF9}"/>
              </a:ext>
            </a:extLst>
          </p:cNvPr>
          <p:cNvSpPr txBox="1"/>
          <p:nvPr/>
        </p:nvSpPr>
        <p:spPr>
          <a:xfrm>
            <a:off x="0" y="1119361"/>
            <a:ext cx="4928462" cy="5386090"/>
          </a:xfrm>
          <a:prstGeom prst="rect">
            <a:avLst/>
          </a:prstGeom>
          <a:noFill/>
        </p:spPr>
        <p:txBody>
          <a:bodyPr wrap="square">
            <a:spAutoFit/>
          </a:bodyPr>
          <a:lstStyle/>
          <a:p>
            <a:r>
              <a:rPr lang="en-US" sz="1800" b="1" dirty="0">
                <a:sym typeface="Wingdings" pitchFamily="2" charset="2"/>
              </a:rPr>
              <a:t>R</a:t>
            </a:r>
            <a:r>
              <a:rPr lang="en-JP" sz="1800" b="1" dirty="0">
                <a:sym typeface="Wingdings" pitchFamily="2" charset="2"/>
              </a:rPr>
              <a:t>oot: </a:t>
            </a:r>
            <a:r>
              <a:rPr lang="en-JP" sz="1800" dirty="0">
                <a:sym typeface="Wingdings" pitchFamily="2" charset="2"/>
              </a:rPr>
              <a:t>central</a:t>
            </a:r>
            <a:r>
              <a:rPr lang="en-JP" sz="1800" b="1" dirty="0">
                <a:sym typeface="Wingdings" pitchFamily="2" charset="2"/>
              </a:rPr>
              <a:t> </a:t>
            </a:r>
            <a:r>
              <a:rPr lang="en-JP" sz="1800" dirty="0">
                <a:sym typeface="Wingdings" pitchFamily="2" charset="2"/>
              </a:rPr>
              <a:t>base of a cladogram. The hypothetical common ancestor to all clades in</a:t>
            </a:r>
            <a:r>
              <a:rPr lang="en-US" sz="1800" dirty="0">
                <a:sym typeface="Wingdings" pitchFamily="2" charset="2"/>
              </a:rPr>
              <a:t> t</a:t>
            </a:r>
            <a:r>
              <a:rPr lang="en-JP" sz="1800" dirty="0">
                <a:sym typeface="Wingdings" pitchFamily="2" charset="2"/>
              </a:rPr>
              <a:t>he cladogram</a:t>
            </a:r>
          </a:p>
          <a:p>
            <a:endParaRPr lang="en-JP" sz="1200" dirty="0">
              <a:sym typeface="Wingdings" pitchFamily="2" charset="2"/>
            </a:endParaRPr>
          </a:p>
          <a:p>
            <a:r>
              <a:rPr lang="en-JP" b="1" dirty="0"/>
              <a:t>Node: </a:t>
            </a:r>
            <a:r>
              <a:rPr lang="en-JP" dirty="0"/>
              <a:t>Represents a hypothetical common ancestor for the clades split from it. </a:t>
            </a:r>
            <a:r>
              <a:rPr lang="en-US" dirty="0"/>
              <a:t>T</a:t>
            </a:r>
            <a:r>
              <a:rPr lang="en-JP" dirty="0"/>
              <a:t>he point at which the common ancestor split to form two or more clades (speciation event)</a:t>
            </a:r>
          </a:p>
          <a:p>
            <a:endParaRPr lang="en-JP" sz="1200" dirty="0"/>
          </a:p>
          <a:p>
            <a:r>
              <a:rPr lang="en-US" b="1" dirty="0"/>
              <a:t>T</a:t>
            </a:r>
            <a:r>
              <a:rPr lang="en-JP" b="1" dirty="0"/>
              <a:t>erminal branches: </a:t>
            </a:r>
            <a:r>
              <a:rPr lang="en-JP" dirty="0"/>
              <a:t>represent individual clades (can be any taxonomic group: species, genus, etc.) Data exists for these organisms</a:t>
            </a:r>
          </a:p>
          <a:p>
            <a:endParaRPr lang="en-JP" sz="1200" dirty="0"/>
          </a:p>
          <a:p>
            <a:r>
              <a:rPr lang="en-JP" b="1" dirty="0"/>
              <a:t>Outgroup</a:t>
            </a:r>
            <a:r>
              <a:rPr lang="en-JP" dirty="0"/>
              <a:t>: </a:t>
            </a:r>
            <a:r>
              <a:rPr lang="en-US" dirty="0"/>
              <a:t>more distantly related group of organisms that serves as a reference group when determining the evolutionary relationships of the ingroup. The outgroup is used as a </a:t>
            </a:r>
          </a:p>
          <a:p>
            <a:r>
              <a:rPr lang="en-US" dirty="0"/>
              <a:t>point of comparison for the </a:t>
            </a:r>
          </a:p>
          <a:p>
            <a:r>
              <a:rPr lang="en-US" dirty="0"/>
              <a:t>ingroup and specifically allows </a:t>
            </a:r>
          </a:p>
          <a:p>
            <a:r>
              <a:rPr lang="en-US" dirty="0"/>
              <a:t>for the phylogeny to be rooted.</a:t>
            </a:r>
            <a:endParaRPr lang="en-JP" dirty="0"/>
          </a:p>
        </p:txBody>
      </p:sp>
      <p:pic>
        <p:nvPicPr>
          <p:cNvPr id="3" name="Picture 2">
            <a:extLst>
              <a:ext uri="{FF2B5EF4-FFF2-40B4-BE49-F238E27FC236}">
                <a16:creationId xmlns:a16="http://schemas.microsoft.com/office/drawing/2014/main" id="{324DDCBA-ACC5-B46E-9D44-69F3618F4857}"/>
              </a:ext>
            </a:extLst>
          </p:cNvPr>
          <p:cNvPicPr>
            <a:picLocks noChangeAspect="1"/>
          </p:cNvPicPr>
          <p:nvPr/>
        </p:nvPicPr>
        <p:blipFill>
          <a:blip r:embed="rId3"/>
          <a:stretch>
            <a:fillRect/>
          </a:stretch>
        </p:blipFill>
        <p:spPr>
          <a:xfrm>
            <a:off x="2245051" y="3379"/>
            <a:ext cx="7287768" cy="1127776"/>
          </a:xfrm>
          <a:prstGeom prst="rect">
            <a:avLst/>
          </a:prstGeom>
        </p:spPr>
      </p:pic>
      <p:pic>
        <p:nvPicPr>
          <p:cNvPr id="6" name="Picture 5">
            <a:extLst>
              <a:ext uri="{FF2B5EF4-FFF2-40B4-BE49-F238E27FC236}">
                <a16:creationId xmlns:a16="http://schemas.microsoft.com/office/drawing/2014/main" id="{84491BA1-E74B-A46E-0089-D1FC6F85903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805698" y="1406538"/>
            <a:ext cx="7386302" cy="5386090"/>
          </a:xfrm>
          <a:prstGeom prst="rect">
            <a:avLst/>
          </a:prstGeom>
        </p:spPr>
      </p:pic>
      <p:pic>
        <p:nvPicPr>
          <p:cNvPr id="7172" name="Picture 4">
            <a:extLst>
              <a:ext uri="{FF2B5EF4-FFF2-40B4-BE49-F238E27FC236}">
                <a16:creationId xmlns:a16="http://schemas.microsoft.com/office/drawing/2014/main" id="{967A745C-A813-F2B7-73C8-3AF477F41C6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425127" y="5363101"/>
            <a:ext cx="2138344" cy="14605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FD230A-AAB5-8911-AB8D-E3F4B98A2B99}"/>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365921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4F24E-EB86-90A4-7B14-EEA07D0FCA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F9392D-FCDB-6629-0205-DB7B630F129A}"/>
              </a:ext>
            </a:extLst>
          </p:cNvPr>
          <p:cNvPicPr>
            <a:picLocks noChangeAspect="1"/>
          </p:cNvPicPr>
          <p:nvPr/>
        </p:nvPicPr>
        <p:blipFill>
          <a:blip r:embed="rId3"/>
          <a:stretch>
            <a:fillRect/>
          </a:stretch>
        </p:blipFill>
        <p:spPr>
          <a:xfrm>
            <a:off x="1780102" y="21408"/>
            <a:ext cx="6557985" cy="1014843"/>
          </a:xfrm>
          <a:prstGeom prst="rect">
            <a:avLst/>
          </a:prstGeom>
        </p:spPr>
      </p:pic>
      <p:sp>
        <p:nvSpPr>
          <p:cNvPr id="8" name="TextBox 7">
            <a:extLst>
              <a:ext uri="{FF2B5EF4-FFF2-40B4-BE49-F238E27FC236}">
                <a16:creationId xmlns:a16="http://schemas.microsoft.com/office/drawing/2014/main" id="{AF41C62E-F39A-AF6C-EE9E-3DC4106EFCE8}"/>
              </a:ext>
            </a:extLst>
          </p:cNvPr>
          <p:cNvSpPr txBox="1"/>
          <p:nvPr/>
        </p:nvSpPr>
        <p:spPr>
          <a:xfrm>
            <a:off x="154327" y="1355494"/>
            <a:ext cx="3743452" cy="646331"/>
          </a:xfrm>
          <a:prstGeom prst="rect">
            <a:avLst/>
          </a:prstGeom>
          <a:noFill/>
        </p:spPr>
        <p:txBody>
          <a:bodyPr wrap="square">
            <a:spAutoFit/>
          </a:bodyPr>
          <a:lstStyle/>
          <a:p>
            <a:r>
              <a:rPr lang="en-JP" b="1" i="1" dirty="0"/>
              <a:t>the order of taxon doesn't matter </a:t>
            </a:r>
          </a:p>
          <a:p>
            <a:r>
              <a:rPr lang="en-JP" dirty="0">
                <a:sym typeface="Wingdings" pitchFamily="2" charset="2"/>
              </a:rPr>
              <a:t> </a:t>
            </a:r>
            <a:r>
              <a:rPr lang="en-JP" dirty="0"/>
              <a:t>focus only on branching pattern</a:t>
            </a:r>
          </a:p>
        </p:txBody>
      </p:sp>
      <p:sp>
        <p:nvSpPr>
          <p:cNvPr id="9" name="TextBox 8">
            <a:extLst>
              <a:ext uri="{FF2B5EF4-FFF2-40B4-BE49-F238E27FC236}">
                <a16:creationId xmlns:a16="http://schemas.microsoft.com/office/drawing/2014/main" id="{E178556E-6C07-9E9E-A957-335025649A31}"/>
              </a:ext>
            </a:extLst>
          </p:cNvPr>
          <p:cNvSpPr txBox="1"/>
          <p:nvPr/>
        </p:nvSpPr>
        <p:spPr>
          <a:xfrm>
            <a:off x="8372243" y="200574"/>
            <a:ext cx="6098582" cy="369332"/>
          </a:xfrm>
          <a:prstGeom prst="rect">
            <a:avLst/>
          </a:prstGeom>
          <a:noFill/>
        </p:spPr>
        <p:txBody>
          <a:bodyPr wrap="square">
            <a:spAutoFit/>
          </a:bodyPr>
          <a:lstStyle/>
          <a:p>
            <a:r>
              <a:rPr lang="en-JP" b="1" dirty="0">
                <a:hlinkClick r:id="rId4"/>
              </a:rPr>
              <a:t>Tips in reading cladograms</a:t>
            </a:r>
            <a:endParaRPr lang="en-JP" b="1" dirty="0"/>
          </a:p>
        </p:txBody>
      </p:sp>
      <p:pic>
        <p:nvPicPr>
          <p:cNvPr id="10" name="Picture 9">
            <a:extLst>
              <a:ext uri="{FF2B5EF4-FFF2-40B4-BE49-F238E27FC236}">
                <a16:creationId xmlns:a16="http://schemas.microsoft.com/office/drawing/2014/main" id="{E0914AD1-060B-EF45-1A61-2597384CFB64}"/>
              </a:ext>
            </a:extLst>
          </p:cNvPr>
          <p:cNvPicPr>
            <a:picLocks noChangeAspect="1"/>
          </p:cNvPicPr>
          <p:nvPr/>
        </p:nvPicPr>
        <p:blipFill>
          <a:blip r:embed="rId5"/>
          <a:stretch>
            <a:fillRect/>
          </a:stretch>
        </p:blipFill>
        <p:spPr>
          <a:xfrm>
            <a:off x="-1" y="2218820"/>
            <a:ext cx="5247632" cy="1423560"/>
          </a:xfrm>
          <a:prstGeom prst="rect">
            <a:avLst/>
          </a:prstGeom>
        </p:spPr>
      </p:pic>
      <p:sp>
        <p:nvSpPr>
          <p:cNvPr id="14" name="TextBox 13">
            <a:extLst>
              <a:ext uri="{FF2B5EF4-FFF2-40B4-BE49-F238E27FC236}">
                <a16:creationId xmlns:a16="http://schemas.microsoft.com/office/drawing/2014/main" id="{AD7141F5-54AB-D494-AEDE-DE86194628DC}"/>
              </a:ext>
            </a:extLst>
          </p:cNvPr>
          <p:cNvSpPr txBox="1"/>
          <p:nvPr/>
        </p:nvSpPr>
        <p:spPr>
          <a:xfrm>
            <a:off x="5602326" y="1149809"/>
            <a:ext cx="2735761" cy="2585323"/>
          </a:xfrm>
          <a:prstGeom prst="rect">
            <a:avLst/>
          </a:prstGeom>
          <a:noFill/>
        </p:spPr>
        <p:txBody>
          <a:bodyPr wrap="square">
            <a:spAutoFit/>
          </a:bodyPr>
          <a:lstStyle/>
          <a:p>
            <a:r>
              <a:rPr lang="en-JP" b="1" i="1" dirty="0"/>
              <a:t>the proximity to taxon to each other doesn't matter</a:t>
            </a:r>
          </a:p>
          <a:p>
            <a:r>
              <a:rPr lang="en-JP" dirty="0">
                <a:sym typeface="Wingdings" pitchFamily="2" charset="2"/>
              </a:rPr>
              <a:t> </a:t>
            </a:r>
            <a:r>
              <a:rPr lang="en-JP" dirty="0"/>
              <a:t>true indicator of evolutionary relatedness is the age off a common ancestor. Taxa that share a MRCAA are more closely related than taxa whose MRCA is older</a:t>
            </a:r>
          </a:p>
        </p:txBody>
      </p:sp>
      <p:pic>
        <p:nvPicPr>
          <p:cNvPr id="10242" name="Picture 2" descr="several equivalent portrayals of one tree">
            <a:extLst>
              <a:ext uri="{FF2B5EF4-FFF2-40B4-BE49-F238E27FC236}">
                <a16:creationId xmlns:a16="http://schemas.microsoft.com/office/drawing/2014/main" id="{36BB3A33-B510-8B50-A733-CFBD220540B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02972" y="1170494"/>
            <a:ext cx="3690504" cy="22791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6CD1BFC-4FB6-1F16-6D85-FD16E1E0D013}"/>
              </a:ext>
            </a:extLst>
          </p:cNvPr>
          <p:cNvSpPr txBox="1"/>
          <p:nvPr/>
        </p:nvSpPr>
        <p:spPr>
          <a:xfrm>
            <a:off x="-2" y="3931524"/>
            <a:ext cx="6557985" cy="1200329"/>
          </a:xfrm>
          <a:prstGeom prst="rect">
            <a:avLst/>
          </a:prstGeom>
          <a:noFill/>
        </p:spPr>
        <p:txBody>
          <a:bodyPr wrap="square">
            <a:spAutoFit/>
          </a:bodyPr>
          <a:lstStyle/>
          <a:p>
            <a:r>
              <a:rPr lang="en-JP" b="1" i="1" dirty="0"/>
              <a:t>number of nodes separating two taxa doesn't indicate relatedness</a:t>
            </a:r>
          </a:p>
          <a:p>
            <a:r>
              <a:rPr lang="en-JP" dirty="0">
                <a:sym typeface="Wingdings" pitchFamily="2" charset="2"/>
              </a:rPr>
              <a:t> </a:t>
            </a:r>
            <a:r>
              <a:rPr lang="en-JP" dirty="0"/>
              <a:t>only the age of the MRCAA</a:t>
            </a:r>
          </a:p>
          <a:p>
            <a:r>
              <a:rPr lang="en-JP" dirty="0"/>
              <a:t>number of nodes depends on how many taxa are included in the cladogram</a:t>
            </a:r>
          </a:p>
        </p:txBody>
      </p:sp>
      <p:pic>
        <p:nvPicPr>
          <p:cNvPr id="10244" name="Picture 4" descr="The number of nodes separating two taxa does not indicate their degree of relatedness. As shown here, this number is affected by which taxa the tree includes">
            <a:extLst>
              <a:ext uri="{FF2B5EF4-FFF2-40B4-BE49-F238E27FC236}">
                <a16:creationId xmlns:a16="http://schemas.microsoft.com/office/drawing/2014/main" id="{2EED6F6C-210E-7AEF-8454-1481E1FC9CC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r="59893"/>
          <a:stretch/>
        </p:blipFill>
        <p:spPr bwMode="auto">
          <a:xfrm rot="5400000">
            <a:off x="811135" y="4626777"/>
            <a:ext cx="1235710" cy="26594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e number of nodes separating two taxa does not indicate their degree of relatedness. As shown here, this number is affected by which taxa the tree includes">
            <a:extLst>
              <a:ext uri="{FF2B5EF4-FFF2-40B4-BE49-F238E27FC236}">
                <a16:creationId xmlns:a16="http://schemas.microsoft.com/office/drawing/2014/main" id="{10B1FD6B-F0B0-62B7-B2A7-0F345B415717}"/>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50975"/>
          <a:stretch/>
        </p:blipFill>
        <p:spPr bwMode="auto">
          <a:xfrm rot="5400000">
            <a:off x="3696248" y="4588107"/>
            <a:ext cx="1510476" cy="26594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F60EB96-58FF-46DC-24D3-C1EBB0269DC1}"/>
              </a:ext>
            </a:extLst>
          </p:cNvPr>
          <p:cNvSpPr txBox="1"/>
          <p:nvPr/>
        </p:nvSpPr>
        <p:spPr>
          <a:xfrm>
            <a:off x="6936619" y="3839744"/>
            <a:ext cx="5317701" cy="1477328"/>
          </a:xfrm>
          <a:prstGeom prst="rect">
            <a:avLst/>
          </a:prstGeom>
          <a:noFill/>
        </p:spPr>
        <p:txBody>
          <a:bodyPr wrap="square">
            <a:spAutoFit/>
          </a:bodyPr>
          <a:lstStyle/>
          <a:p>
            <a:r>
              <a:rPr lang="en-JP" b="1" i="1" dirty="0"/>
              <a:t>terminal taxa are not descendents of each other </a:t>
            </a:r>
          </a:p>
          <a:p>
            <a:r>
              <a:rPr lang="en-JP" i="1" dirty="0">
                <a:sym typeface="Wingdings" pitchFamily="2" charset="2"/>
              </a:rPr>
              <a:t> </a:t>
            </a:r>
            <a:r>
              <a:rPr lang="en-JP" dirty="0"/>
              <a:t>Each terminal taxon has a separate evolutionary lineage that can be traced back to ancestors shared with the other taxa in the tree at some point the past, making them the equivalent of evolutionary cousins</a:t>
            </a:r>
          </a:p>
        </p:txBody>
      </p:sp>
      <p:pic>
        <p:nvPicPr>
          <p:cNvPr id="10248" name="Picture 8" descr="Terminal taxa are each others' evolutionary cousins. They do not have an ancestor/descendant relationship.">
            <a:extLst>
              <a:ext uri="{FF2B5EF4-FFF2-40B4-BE49-F238E27FC236}">
                <a16:creationId xmlns:a16="http://schemas.microsoft.com/office/drawing/2014/main" id="{1042A2DC-FCB4-4EC0-AED8-1908E6FF81CB}"/>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1" t="6274" r="56318"/>
          <a:stretch/>
        </p:blipFill>
        <p:spPr bwMode="auto">
          <a:xfrm rot="5400000">
            <a:off x="7591775" y="4832901"/>
            <a:ext cx="1558655" cy="24487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30BC111-B0AC-3D65-16BF-534BF869C21B}"/>
              </a:ext>
            </a:extLst>
          </p:cNvPr>
          <p:cNvSpPr txBox="1"/>
          <p:nvPr/>
        </p:nvSpPr>
        <p:spPr>
          <a:xfrm>
            <a:off x="9561044" y="6191185"/>
            <a:ext cx="2448733" cy="285001"/>
          </a:xfrm>
          <a:prstGeom prst="rect">
            <a:avLst/>
          </a:prstGeom>
          <a:noFill/>
        </p:spPr>
        <p:txBody>
          <a:bodyPr wrap="square">
            <a:spAutoFit/>
          </a:bodyPr>
          <a:lstStyle/>
          <a:p>
            <a:r>
              <a:rPr lang="en-US" sz="1200" dirty="0"/>
              <a:t>C</a:t>
            </a:r>
            <a:r>
              <a:rPr lang="en-JP" sz="1200" dirty="0"/>
              <a:t>ousins, not ancestors/descendents</a:t>
            </a:r>
          </a:p>
        </p:txBody>
      </p:sp>
      <p:pic>
        <p:nvPicPr>
          <p:cNvPr id="2" name="Picture 1">
            <a:extLst>
              <a:ext uri="{FF2B5EF4-FFF2-40B4-BE49-F238E27FC236}">
                <a16:creationId xmlns:a16="http://schemas.microsoft.com/office/drawing/2014/main" id="{806A9972-7B38-6FC6-9EB8-4F0B5FF58AF7}"/>
              </a:ext>
            </a:extLst>
          </p:cNvPr>
          <p:cNvPicPr>
            <a:picLocks noChangeAspect="1"/>
          </p:cNvPicPr>
          <p:nvPr/>
        </p:nvPicPr>
        <p:blipFill>
          <a:blip r:embed="rId9">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522786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CA8ED-5763-7399-C190-AFBD3AA7AC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3A5A7A-11DD-DBAA-A07E-CC7A38CC99F6}"/>
              </a:ext>
            </a:extLst>
          </p:cNvPr>
          <p:cNvPicPr>
            <a:picLocks noChangeAspect="1"/>
          </p:cNvPicPr>
          <p:nvPr/>
        </p:nvPicPr>
        <p:blipFill>
          <a:blip r:embed="rId3"/>
          <a:stretch>
            <a:fillRect/>
          </a:stretch>
        </p:blipFill>
        <p:spPr>
          <a:xfrm>
            <a:off x="858176" y="120972"/>
            <a:ext cx="5176433" cy="801049"/>
          </a:xfrm>
          <a:prstGeom prst="rect">
            <a:avLst/>
          </a:prstGeom>
        </p:spPr>
      </p:pic>
      <p:pic>
        <p:nvPicPr>
          <p:cNvPr id="2" name="Picture 1">
            <a:extLst>
              <a:ext uri="{FF2B5EF4-FFF2-40B4-BE49-F238E27FC236}">
                <a16:creationId xmlns:a16="http://schemas.microsoft.com/office/drawing/2014/main" id="{9A8DBB55-A59E-BEC7-BD33-F789B954F942}"/>
              </a:ext>
            </a:extLst>
          </p:cNvPr>
          <p:cNvPicPr>
            <a:picLocks noChangeAspect="1"/>
          </p:cNvPicPr>
          <p:nvPr/>
        </p:nvPicPr>
        <p:blipFill>
          <a:blip r:embed="rId4"/>
          <a:stretch>
            <a:fillRect/>
          </a:stretch>
        </p:blipFill>
        <p:spPr>
          <a:xfrm>
            <a:off x="189854" y="1399105"/>
            <a:ext cx="5906146" cy="3669451"/>
          </a:xfrm>
          <a:prstGeom prst="rect">
            <a:avLst/>
          </a:prstGeom>
        </p:spPr>
      </p:pic>
      <p:pic>
        <p:nvPicPr>
          <p:cNvPr id="4" name="Picture 3">
            <a:extLst>
              <a:ext uri="{FF2B5EF4-FFF2-40B4-BE49-F238E27FC236}">
                <a16:creationId xmlns:a16="http://schemas.microsoft.com/office/drawing/2014/main" id="{F79F1EBA-E108-D542-EE13-AC64952A817F}"/>
              </a:ext>
            </a:extLst>
          </p:cNvPr>
          <p:cNvPicPr>
            <a:picLocks noChangeAspect="1"/>
          </p:cNvPicPr>
          <p:nvPr/>
        </p:nvPicPr>
        <p:blipFill>
          <a:blip r:embed="rId5"/>
          <a:stretch>
            <a:fillRect/>
          </a:stretch>
        </p:blipFill>
        <p:spPr>
          <a:xfrm>
            <a:off x="6238555" y="21408"/>
            <a:ext cx="5953445" cy="6858000"/>
          </a:xfrm>
          <a:prstGeom prst="rect">
            <a:avLst/>
          </a:prstGeom>
        </p:spPr>
      </p:pic>
      <p:pic>
        <p:nvPicPr>
          <p:cNvPr id="6" name="Picture 5">
            <a:extLst>
              <a:ext uri="{FF2B5EF4-FFF2-40B4-BE49-F238E27FC236}">
                <a16:creationId xmlns:a16="http://schemas.microsoft.com/office/drawing/2014/main" id="{7288DCE2-9127-9A24-EFC7-2D20CAE8BA4D}"/>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198229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FE86A-3601-10AC-4C2E-01D7CBC39F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72D51B-CF96-DA29-3679-E989A029458E}"/>
              </a:ext>
            </a:extLst>
          </p:cNvPr>
          <p:cNvPicPr>
            <a:picLocks noChangeAspect="1"/>
          </p:cNvPicPr>
          <p:nvPr/>
        </p:nvPicPr>
        <p:blipFill>
          <a:blip r:embed="rId3"/>
          <a:stretch>
            <a:fillRect/>
          </a:stretch>
        </p:blipFill>
        <p:spPr>
          <a:xfrm>
            <a:off x="919567" y="44412"/>
            <a:ext cx="5176433" cy="801049"/>
          </a:xfrm>
          <a:prstGeom prst="rect">
            <a:avLst/>
          </a:prstGeom>
        </p:spPr>
      </p:pic>
      <p:pic>
        <p:nvPicPr>
          <p:cNvPr id="6" name="Picture 5">
            <a:extLst>
              <a:ext uri="{FF2B5EF4-FFF2-40B4-BE49-F238E27FC236}">
                <a16:creationId xmlns:a16="http://schemas.microsoft.com/office/drawing/2014/main" id="{A0498FA0-F177-85E8-9E33-31814335BF85}"/>
              </a:ext>
            </a:extLst>
          </p:cNvPr>
          <p:cNvPicPr>
            <a:picLocks noChangeAspect="1"/>
          </p:cNvPicPr>
          <p:nvPr/>
        </p:nvPicPr>
        <p:blipFill>
          <a:blip r:embed="rId4"/>
          <a:stretch>
            <a:fillRect/>
          </a:stretch>
        </p:blipFill>
        <p:spPr>
          <a:xfrm>
            <a:off x="2768044" y="1197460"/>
            <a:ext cx="7106180" cy="5385310"/>
          </a:xfrm>
          <a:prstGeom prst="rect">
            <a:avLst/>
          </a:prstGeom>
        </p:spPr>
      </p:pic>
      <p:pic>
        <p:nvPicPr>
          <p:cNvPr id="2" name="Picture 1">
            <a:extLst>
              <a:ext uri="{FF2B5EF4-FFF2-40B4-BE49-F238E27FC236}">
                <a16:creationId xmlns:a16="http://schemas.microsoft.com/office/drawing/2014/main" id="{8B83052C-5DFC-2C3C-D74C-0B7F859236D4}"/>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143428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DE48-89E7-3144-4258-FC880E464D32}"/>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51B2DFA8-1D34-7984-2C5E-A44414F3BB9D}"/>
              </a:ext>
            </a:extLst>
          </p:cNvPr>
          <p:cNvSpPr txBox="1"/>
          <p:nvPr/>
        </p:nvSpPr>
        <p:spPr>
          <a:xfrm>
            <a:off x="0" y="1307287"/>
            <a:ext cx="7144839" cy="4870564"/>
          </a:xfrm>
          <a:prstGeom prst="rect">
            <a:avLst/>
          </a:prstGeom>
          <a:noFill/>
        </p:spPr>
        <p:txBody>
          <a:bodyPr wrap="square">
            <a:spAutoFit/>
          </a:bodyPr>
          <a:lstStyle/>
          <a:p>
            <a:r>
              <a:rPr lang="en-US" sz="1700" dirty="0">
                <a:sym typeface="Wingdings" pitchFamily="2" charset="2"/>
              </a:rPr>
              <a:t>DNA and amino acid sequence differences among species are a result of mutations</a:t>
            </a:r>
          </a:p>
          <a:p>
            <a:pPr marL="285750" indent="-285750">
              <a:buFont typeface="Courier New" panose="02070309020205020404" pitchFamily="49" charset="0"/>
              <a:buChar char="o"/>
            </a:pPr>
            <a:r>
              <a:rPr lang="en-US" sz="1700" dirty="0">
                <a:sym typeface="Wingdings" pitchFamily="2" charset="2"/>
              </a:rPr>
              <a:t>These mutations gradually accumulate over long periods of time </a:t>
            </a:r>
          </a:p>
          <a:p>
            <a:pPr marL="285750" indent="-285750">
              <a:buFont typeface="Courier New" panose="02070309020205020404" pitchFamily="49" charset="0"/>
              <a:buChar char="o"/>
            </a:pPr>
            <a:r>
              <a:rPr lang="en-US" sz="1700" dirty="0">
                <a:sym typeface="Wingdings" pitchFamily="2" charset="2"/>
              </a:rPr>
              <a:t>Mutations in DNA that persist and are inherited* occur at a </a:t>
            </a:r>
            <a:r>
              <a:rPr lang="en-US" sz="1700" b="1" dirty="0">
                <a:sym typeface="Wingdings" pitchFamily="2" charset="2"/>
              </a:rPr>
              <a:t>predictable rate</a:t>
            </a:r>
            <a:r>
              <a:rPr lang="en-US" sz="1700" dirty="0">
                <a:sym typeface="Wingdings" pitchFamily="2" charset="2"/>
              </a:rPr>
              <a:t>**</a:t>
            </a:r>
          </a:p>
          <a:p>
            <a:endParaRPr lang="en-US" sz="1100" dirty="0">
              <a:sym typeface="Wingdings" pitchFamily="2" charset="2"/>
            </a:endParaRPr>
          </a:p>
          <a:p>
            <a:pPr marL="285750" indent="-285750">
              <a:buFont typeface="Wingdings" pitchFamily="2" charset="2"/>
              <a:buChar char="à"/>
            </a:pPr>
            <a:r>
              <a:rPr lang="en-US" sz="1700" b="1" dirty="0">
                <a:sym typeface="Wingdings" pitchFamily="2" charset="2"/>
              </a:rPr>
              <a:t>Molecular clock</a:t>
            </a:r>
            <a:r>
              <a:rPr lang="en-US" sz="1700" dirty="0">
                <a:sym typeface="Wingdings" pitchFamily="2" charset="2"/>
              </a:rPr>
              <a:t>: the number of differences between homologous DNA sequences/amino acid sequences can be used to estimate a probable time of divergence from a common ancestor, i.e. the more differences = the longer since the point of divergence</a:t>
            </a:r>
          </a:p>
          <a:p>
            <a:pPr marL="285750" indent="-285750">
              <a:buFont typeface="Wingdings" pitchFamily="2" charset="2"/>
              <a:buChar char="à"/>
            </a:pPr>
            <a:endParaRPr lang="en-US" sz="1050" dirty="0">
              <a:sym typeface="Wingdings" pitchFamily="2" charset="2"/>
            </a:endParaRPr>
          </a:p>
          <a:p>
            <a:pPr marL="285750" indent="-285750">
              <a:buFont typeface="Wingdings" pitchFamily="2" charset="2"/>
              <a:buChar char="v"/>
            </a:pPr>
            <a:r>
              <a:rPr lang="en-US" sz="1700" dirty="0">
                <a:sym typeface="Wingdings" pitchFamily="2" charset="2"/>
              </a:rPr>
              <a:t>Note: </a:t>
            </a:r>
            <a:r>
              <a:rPr lang="en-US" sz="1700" dirty="0">
                <a:sym typeface="Wingdings" pitchFamily="2" charset="2"/>
                <a:hlinkClick r:id="rId3"/>
              </a:rPr>
              <a:t>mutation rate can vary and is not always constant</a:t>
            </a:r>
            <a:r>
              <a:rPr lang="en-US" sz="1700" dirty="0">
                <a:sym typeface="Wingdings" pitchFamily="2" charset="2"/>
              </a:rPr>
              <a:t>:</a:t>
            </a:r>
          </a:p>
          <a:p>
            <a:pPr marL="742950" lvl="1" indent="-285750">
              <a:buFont typeface="Wingdings" pitchFamily="2" charset="2"/>
              <a:buChar char="Ø"/>
            </a:pPr>
            <a:r>
              <a:rPr lang="en-US" sz="1700" i="1" dirty="0">
                <a:sym typeface="Wingdings" pitchFamily="2" charset="2"/>
              </a:rPr>
              <a:t>Generation time hypothesis</a:t>
            </a:r>
            <a:r>
              <a:rPr lang="en-US" sz="1700" dirty="0">
                <a:sym typeface="Wingdings" pitchFamily="2" charset="2"/>
              </a:rPr>
              <a:t>: Mutations are transmitted from generation to generation in the germ cell line of sexually reproducing organisms. Since DNA in germ cells replicates during meiosis  expect short-lived species to have higher mutation rates</a:t>
            </a:r>
          </a:p>
          <a:p>
            <a:pPr marL="742950" lvl="1" indent="-285750">
              <a:buFont typeface="Wingdings" pitchFamily="2" charset="2"/>
              <a:buChar char="Ø"/>
            </a:pPr>
            <a:r>
              <a:rPr lang="en-US" sz="1700" i="1" dirty="0">
                <a:sym typeface="Wingdings" pitchFamily="2" charset="2"/>
              </a:rPr>
              <a:t>Metabolic rate hypothesis</a:t>
            </a:r>
            <a:r>
              <a:rPr lang="en-US" sz="1700" dirty="0">
                <a:sym typeface="Wingdings" pitchFamily="2" charset="2"/>
              </a:rPr>
              <a:t>: species with high metabolic rates have increased mutation rates due to mutagenic elements resulting from mitochondrial respiration</a:t>
            </a:r>
          </a:p>
        </p:txBody>
      </p:sp>
      <p:pic>
        <p:nvPicPr>
          <p:cNvPr id="2" name="Picture 1">
            <a:extLst>
              <a:ext uri="{FF2B5EF4-FFF2-40B4-BE49-F238E27FC236}">
                <a16:creationId xmlns:a16="http://schemas.microsoft.com/office/drawing/2014/main" id="{06C624A0-46CE-5B9D-A2CE-A23727BACAC9}"/>
              </a:ext>
            </a:extLst>
          </p:cNvPr>
          <p:cNvPicPr>
            <a:picLocks noChangeAspect="1"/>
          </p:cNvPicPr>
          <p:nvPr/>
        </p:nvPicPr>
        <p:blipFill>
          <a:blip r:embed="rId4"/>
          <a:stretch>
            <a:fillRect/>
          </a:stretch>
        </p:blipFill>
        <p:spPr>
          <a:xfrm>
            <a:off x="946863" y="78546"/>
            <a:ext cx="6197976" cy="1150958"/>
          </a:xfrm>
          <a:prstGeom prst="rect">
            <a:avLst/>
          </a:prstGeom>
        </p:spPr>
      </p:pic>
      <p:pic>
        <p:nvPicPr>
          <p:cNvPr id="18436" name="Picture 4">
            <a:hlinkClick r:id="rId5"/>
            <a:extLst>
              <a:ext uri="{FF2B5EF4-FFF2-40B4-BE49-F238E27FC236}">
                <a16:creationId xmlns:a16="http://schemas.microsoft.com/office/drawing/2014/main" id="{2F025346-B989-44BA-A2DC-828C53C8077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21448" y="0"/>
            <a:ext cx="3677311" cy="34891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4A9A80E-6017-55B4-CDCA-8E97ABFFB3AC}"/>
              </a:ext>
            </a:extLst>
          </p:cNvPr>
          <p:cNvPicPr>
            <a:picLocks noChangeAspect="1"/>
          </p:cNvPicPr>
          <p:nvPr/>
        </p:nvPicPr>
        <p:blipFill>
          <a:blip r:embed="rId7"/>
          <a:stretch>
            <a:fillRect/>
          </a:stretch>
        </p:blipFill>
        <p:spPr>
          <a:xfrm>
            <a:off x="7242132" y="3791415"/>
            <a:ext cx="4949868" cy="3066585"/>
          </a:xfrm>
          <a:prstGeom prst="rect">
            <a:avLst/>
          </a:prstGeom>
        </p:spPr>
      </p:pic>
      <p:sp>
        <p:nvSpPr>
          <p:cNvPr id="6" name="TextBox 5">
            <a:extLst>
              <a:ext uri="{FF2B5EF4-FFF2-40B4-BE49-F238E27FC236}">
                <a16:creationId xmlns:a16="http://schemas.microsoft.com/office/drawing/2014/main" id="{86E4EEC1-C437-3410-43EA-3247BDE6162D}"/>
              </a:ext>
            </a:extLst>
          </p:cNvPr>
          <p:cNvSpPr txBox="1"/>
          <p:nvPr/>
        </p:nvSpPr>
        <p:spPr>
          <a:xfrm>
            <a:off x="8892" y="6163901"/>
            <a:ext cx="7144839" cy="615553"/>
          </a:xfrm>
          <a:prstGeom prst="rect">
            <a:avLst/>
          </a:prstGeom>
          <a:noFill/>
        </p:spPr>
        <p:txBody>
          <a:bodyPr wrap="square">
            <a:spAutoFit/>
          </a:bodyPr>
          <a:lstStyle/>
          <a:p>
            <a:pPr marL="285750" indent="-285750">
              <a:buFont typeface="Wingdings" pitchFamily="2" charset="2"/>
              <a:buChar char="v"/>
            </a:pPr>
            <a:r>
              <a:rPr lang="en-US" sz="1700" i="1" dirty="0">
                <a:sym typeface="Wingdings" pitchFamily="2" charset="2"/>
              </a:rPr>
              <a:t>Timing can be calibrated using morphological fossil evidence and radiometric dating</a:t>
            </a:r>
          </a:p>
        </p:txBody>
      </p:sp>
      <p:pic>
        <p:nvPicPr>
          <p:cNvPr id="3" name="Picture 2">
            <a:extLst>
              <a:ext uri="{FF2B5EF4-FFF2-40B4-BE49-F238E27FC236}">
                <a16:creationId xmlns:a16="http://schemas.microsoft.com/office/drawing/2014/main" id="{D9A3F042-3C3C-09ED-5987-957F13C87E0E}"/>
              </a:ext>
            </a:extLst>
          </p:cNvPr>
          <p:cNvPicPr>
            <a:picLocks noChangeAspect="1"/>
          </p:cNvPicPr>
          <p:nvPr/>
        </p:nvPicPr>
        <p:blipFill>
          <a:blip r:embed="rId8">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7" name="Picture 6" descr="Link sign icon hyperlink symbol Royalty Free Vector Image">
            <a:extLst>
              <a:ext uri="{FF2B5EF4-FFF2-40B4-BE49-F238E27FC236}">
                <a16:creationId xmlns:a16="http://schemas.microsoft.com/office/drawing/2014/main" id="{7A8A79E3-4C7F-EAC8-17CA-097AEB0058E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566350" y="298979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08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7BEFF-0231-0742-F6F3-3F6E9867BC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829477-DD82-5C06-0E2F-03D6DB59C3D0}"/>
              </a:ext>
            </a:extLst>
          </p:cNvPr>
          <p:cNvPicPr>
            <a:picLocks noChangeAspect="1"/>
          </p:cNvPicPr>
          <p:nvPr/>
        </p:nvPicPr>
        <p:blipFill>
          <a:blip r:embed="rId3"/>
          <a:stretch>
            <a:fillRect/>
          </a:stretch>
        </p:blipFill>
        <p:spPr>
          <a:xfrm>
            <a:off x="2834814" y="78546"/>
            <a:ext cx="6197976" cy="1150958"/>
          </a:xfrm>
          <a:prstGeom prst="rect">
            <a:avLst/>
          </a:prstGeom>
        </p:spPr>
      </p:pic>
      <p:pic>
        <p:nvPicPr>
          <p:cNvPr id="6" name="Image 1">
            <a:extLst>
              <a:ext uri="{FF2B5EF4-FFF2-40B4-BE49-F238E27FC236}">
                <a16:creationId xmlns:a16="http://schemas.microsoft.com/office/drawing/2014/main" id="{32BC99C3-A1E5-5B81-D7FA-8378EDEE98B1}"/>
              </a:ext>
            </a:extLst>
          </p:cNvPr>
          <p:cNvPicPr>
            <a:picLocks/>
          </p:cNvPicPr>
          <p:nvPr/>
        </p:nvPicPr>
        <p:blipFill>
          <a:blip r:embed="rId4" cstate="print">
            <a:extLst>
              <a:ext uri="{28A0092B-C50C-407E-A947-70E740481C1C}">
                <a14:useLocalDpi xmlns:a14="http://schemas.microsoft.com/office/drawing/2010/main"/>
              </a:ext>
            </a:extLst>
          </a:blip>
          <a:srcRect b="930"/>
          <a:stretch/>
        </p:blipFill>
        <p:spPr>
          <a:xfrm>
            <a:off x="2178153" y="1378668"/>
            <a:ext cx="8651240" cy="5400786"/>
          </a:xfrm>
          <a:prstGeom prst="rect">
            <a:avLst/>
          </a:prstGeom>
        </p:spPr>
      </p:pic>
      <p:pic>
        <p:nvPicPr>
          <p:cNvPr id="3" name="Picture 2">
            <a:extLst>
              <a:ext uri="{FF2B5EF4-FFF2-40B4-BE49-F238E27FC236}">
                <a16:creationId xmlns:a16="http://schemas.microsoft.com/office/drawing/2014/main" id="{046C99B6-1B54-EF2D-9B35-079E1F645D9B}"/>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882863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8CD9C-2EE5-C47F-BACB-9DD718D3E4C8}"/>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D930178-10BA-A742-C949-B7FE092E5F20}"/>
              </a:ext>
            </a:extLst>
          </p:cNvPr>
          <p:cNvSpPr txBox="1"/>
          <p:nvPr/>
        </p:nvSpPr>
        <p:spPr>
          <a:xfrm>
            <a:off x="0" y="1801851"/>
            <a:ext cx="12192000" cy="5324535"/>
          </a:xfrm>
          <a:prstGeom prst="rect">
            <a:avLst/>
          </a:prstGeom>
          <a:noFill/>
        </p:spPr>
        <p:txBody>
          <a:bodyPr wrap="square">
            <a:spAutoFit/>
          </a:bodyPr>
          <a:lstStyle/>
          <a:p>
            <a:r>
              <a:rPr lang="en-US" sz="1700" dirty="0">
                <a:sym typeface="Wingdings" pitchFamily="2" charset="2"/>
              </a:rPr>
              <a:t>Previously, figworts (</a:t>
            </a:r>
            <a:r>
              <a:rPr lang="en-US" sz="1700" i="1" dirty="0">
                <a:sym typeface="Wingdings" pitchFamily="2" charset="2"/>
              </a:rPr>
              <a:t>Scrophulariaceae</a:t>
            </a:r>
            <a:r>
              <a:rPr lang="en-US" sz="1700" dirty="0">
                <a:sym typeface="Wingdings" pitchFamily="2" charset="2"/>
              </a:rPr>
              <a:t>) were the 8th largest family of angiosperms, containing 275 different genera and &gt;5000 species!</a:t>
            </a:r>
          </a:p>
          <a:p>
            <a:r>
              <a:rPr lang="en-US" sz="1700" dirty="0">
                <a:sym typeface="Wingdings" pitchFamily="2" charset="2"/>
              </a:rPr>
              <a:t> Originally classified using morphological traits such as petal arrangement and nectary morphology </a:t>
            </a:r>
          </a:p>
          <a:p>
            <a:endParaRPr lang="en-US" sz="1100" b="1" dirty="0">
              <a:sym typeface="Wingdings" pitchFamily="2" charset="2"/>
            </a:endParaRPr>
          </a:p>
          <a:p>
            <a:r>
              <a:rPr lang="en-US" sz="1700" b="1" dirty="0">
                <a:sym typeface="Wingdings" pitchFamily="2" charset="2"/>
              </a:rPr>
              <a:t>Why re-classify the Figwort family?</a:t>
            </a:r>
          </a:p>
          <a:p>
            <a:endParaRPr lang="en-US" sz="1100" b="1" dirty="0">
              <a:sym typeface="Wingdings" pitchFamily="2" charset="2"/>
            </a:endParaRPr>
          </a:p>
          <a:p>
            <a:pPr marL="285750" indent="-285750">
              <a:buFont typeface="System Font Regular"/>
              <a:buChar char="🔎"/>
            </a:pPr>
            <a:r>
              <a:rPr lang="en-US" sz="1700" dirty="0"/>
              <a:t>lack of uniquely defining traits raises the possibility that the figwort family are not part of the same family</a:t>
            </a:r>
          </a:p>
          <a:p>
            <a:pPr marL="285750" indent="-285750">
              <a:buFont typeface="System Font Regular"/>
              <a:buChar char="🔎"/>
            </a:pPr>
            <a:r>
              <a:rPr lang="en-US" sz="1700" dirty="0"/>
              <a:t>Analysis of ribosomal internal transcribed spacer (ITS) regions DNA sequencing of three chloroplast genes revealed taxa did not share recent common ancestor </a:t>
            </a:r>
            <a:r>
              <a:rPr lang="en-US" sz="1700" dirty="0">
                <a:sym typeface="Wingdings" pitchFamily="2" charset="2"/>
              </a:rPr>
              <a:t></a:t>
            </a:r>
            <a:r>
              <a:rPr lang="en-US" sz="1700" dirty="0"/>
              <a:t>previous classification was </a:t>
            </a:r>
            <a:r>
              <a:rPr lang="en-US" sz="1700" i="1" dirty="0"/>
              <a:t>paraphyletic</a:t>
            </a:r>
            <a:r>
              <a:rPr lang="en-US" sz="1700" dirty="0"/>
              <a:t> and not </a:t>
            </a:r>
            <a:r>
              <a:rPr lang="en-US" sz="1700" i="1" dirty="0"/>
              <a:t>monophyletic</a:t>
            </a:r>
          </a:p>
          <a:p>
            <a:pPr marL="285750" indent="-285750">
              <a:buFont typeface="System Font Regular"/>
              <a:buChar char="🔎"/>
            </a:pPr>
            <a:endParaRPr lang="en-US" sz="1700" i="1" dirty="0"/>
          </a:p>
          <a:p>
            <a:pPr marL="285750" indent="-285750">
              <a:buFont typeface="System Font Regular"/>
              <a:buChar char="🔎"/>
            </a:pPr>
            <a:endParaRPr lang="en-US" sz="1700" i="1" dirty="0"/>
          </a:p>
          <a:p>
            <a:endParaRPr lang="en-US" sz="1700" i="1"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pPr marL="285750" indent="-285750">
              <a:buFont typeface="Wingdings" pitchFamily="2" charset="2"/>
              <a:buChar char="Ø"/>
            </a:pPr>
            <a:r>
              <a:rPr lang="en-US" sz="1700" dirty="0"/>
              <a:t>Many species did not share common ancestry and observable similarities are instead due to </a:t>
            </a:r>
            <a:r>
              <a:rPr lang="en-US" sz="1700" b="1" dirty="0"/>
              <a:t>convergent</a:t>
            </a:r>
            <a:r>
              <a:rPr lang="en-US" sz="1700" dirty="0"/>
              <a:t> </a:t>
            </a:r>
            <a:r>
              <a:rPr lang="en-US" sz="1700" b="1" dirty="0"/>
              <a:t>evolution</a:t>
            </a:r>
            <a:r>
              <a:rPr lang="en-US" sz="1700" dirty="0"/>
              <a:t> </a:t>
            </a:r>
          </a:p>
          <a:p>
            <a:r>
              <a:rPr lang="en-US" sz="1700" dirty="0">
                <a:sym typeface="Wingdings" pitchFamily="2" charset="2"/>
              </a:rPr>
              <a:t></a:t>
            </a:r>
            <a:r>
              <a:rPr lang="en-US" sz="1700" dirty="0"/>
              <a:t> re-classified into 5 separate families</a:t>
            </a:r>
            <a:endParaRPr lang="en-JP" sz="1700" dirty="0"/>
          </a:p>
        </p:txBody>
      </p:sp>
      <p:pic>
        <p:nvPicPr>
          <p:cNvPr id="2" name="Picture 1">
            <a:extLst>
              <a:ext uri="{FF2B5EF4-FFF2-40B4-BE49-F238E27FC236}">
                <a16:creationId xmlns:a16="http://schemas.microsoft.com/office/drawing/2014/main" id="{E31E86CF-0AE5-E6E2-BF12-59947EF8EDB2}"/>
              </a:ext>
            </a:extLst>
          </p:cNvPr>
          <p:cNvPicPr>
            <a:picLocks noChangeAspect="1"/>
          </p:cNvPicPr>
          <p:nvPr/>
        </p:nvPicPr>
        <p:blipFill>
          <a:blip r:embed="rId3"/>
          <a:stretch>
            <a:fillRect/>
          </a:stretch>
        </p:blipFill>
        <p:spPr>
          <a:xfrm>
            <a:off x="3621024" y="49021"/>
            <a:ext cx="4976876" cy="1749642"/>
          </a:xfrm>
          <a:prstGeom prst="rect">
            <a:avLst/>
          </a:prstGeom>
        </p:spPr>
      </p:pic>
      <p:pic>
        <p:nvPicPr>
          <p:cNvPr id="3" name="Picture 2">
            <a:extLst>
              <a:ext uri="{FF2B5EF4-FFF2-40B4-BE49-F238E27FC236}">
                <a16:creationId xmlns:a16="http://schemas.microsoft.com/office/drawing/2014/main" id="{6CFDA35D-9DBA-A51C-D012-69A14738FDA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313990" y="3840375"/>
            <a:ext cx="6567819" cy="1987345"/>
          </a:xfrm>
          <a:prstGeom prst="rect">
            <a:avLst/>
          </a:prstGeom>
        </p:spPr>
      </p:pic>
      <p:pic>
        <p:nvPicPr>
          <p:cNvPr id="21510" name="Picture 6">
            <a:extLst>
              <a:ext uri="{FF2B5EF4-FFF2-40B4-BE49-F238E27FC236}">
                <a16:creationId xmlns:a16="http://schemas.microsoft.com/office/drawing/2014/main" id="{3BE42B09-DDB8-4E4B-F785-A12BEBC34495}"/>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555147" y="3840375"/>
            <a:ext cx="2131754" cy="2471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79D2A17-FB12-8061-C9B5-B6FBFC47DA7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79348" y="3840375"/>
            <a:ext cx="2131753" cy="2471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0FB864-2818-A300-5B23-F7D2D179B64D}"/>
              </a:ext>
            </a:extLst>
          </p:cNvPr>
          <p:cNvPicPr>
            <a:picLocks noChangeAspect="1"/>
          </p:cNvPicPr>
          <p:nvPr/>
        </p:nvPicPr>
        <p:blipFill>
          <a:blip r:embed="rId7">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411984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EB70-B651-001C-E0E7-F082CFA3E4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C07AE9-C430-6F3A-F7A6-93694A6372DA}"/>
              </a:ext>
            </a:extLst>
          </p:cNvPr>
          <p:cNvPicPr>
            <a:picLocks noChangeAspect="1"/>
          </p:cNvPicPr>
          <p:nvPr/>
        </p:nvPicPr>
        <p:blipFill>
          <a:blip r:embed="rId3"/>
          <a:stretch>
            <a:fillRect/>
          </a:stretch>
        </p:blipFill>
        <p:spPr>
          <a:xfrm>
            <a:off x="856563" y="14713"/>
            <a:ext cx="4107896" cy="1444148"/>
          </a:xfrm>
          <a:prstGeom prst="rect">
            <a:avLst/>
          </a:prstGeom>
        </p:spPr>
      </p:pic>
      <p:pic>
        <p:nvPicPr>
          <p:cNvPr id="4" name="Image 1">
            <a:extLst>
              <a:ext uri="{FF2B5EF4-FFF2-40B4-BE49-F238E27FC236}">
                <a16:creationId xmlns:a16="http://schemas.microsoft.com/office/drawing/2014/main" id="{CD567C66-1F2D-DB31-FA87-972E0CAACB48}"/>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5105401" y="101600"/>
            <a:ext cx="6807200" cy="6756400"/>
          </a:xfrm>
          <a:prstGeom prst="rect">
            <a:avLst/>
          </a:prstGeom>
        </p:spPr>
      </p:pic>
      <p:pic>
        <p:nvPicPr>
          <p:cNvPr id="20482" name="Picture 2" descr="Tribal relationships of Scrophulariaceae using nuclear data and map of the current distribution of its genera. (a) Phylogenetic reconstruction of Scrophulariaceae using 76 samples and inferred with 849 orthologous low‐copy nuclear loci (exons only) under the concatenation approach (topology from the ML analysis performed with IQ‐Tree) and with a multispecies summary coalescent approach (performed with Astral). All branches with very high support (i.e. &gt; 95 bootstrap support from IQ‐Tree, BS; &gt; 0.95 local posterior probability from Astral, LPP) unless otherwise marked. Slash indicates missing node in Astral and branch width correspond to BS support. Pie charts visualizing quartet support values at the nodes (dark blue, agreeing loci with the main topology; blue, loci supporting a first alternative topology; gray, loci supporting a second alternative topology). Vertical gray bars depict the outgroup, recognized tribes within the family, and unassigned genera (Phygelius, Androya, and Camptoloma; the last two assigned now to new tribes, Androyeae and Camptolomeae). Photographs illustrate floral diversity in the family: (A) Aptosimum; (B) Leucophyllum; (C) Myoporum; (D) Eremophila drummondii; (E) Eremophila alternifolia; (F) Hemimeris; (G) Diascia; (H) Nemesia; (I) Phygelius aequalis; (J) Phygelius capensis; (K) Teedia; (L) Oftia; (M) Freylinia; (N) Buddleja salvifolia; (O) Buddleja tucumanensis; (P) Buddleja virgata; (Q) Camptoloma rotundifolium; (R) Camptoloma lyperiiflorum; (S) Camptoloma canariense; (T) Scrophularia; (U) Verbascum; (V) Manulea; (W) Hebenstretia; (X) Selago; (Y) Jamesbrittenia; (Z) Zaluzianskya; (A′) Glumicalyx. Photographs by: (A, J, M, L, O, P, V, X, Z) J. Chau; (C–E) R. Fowler; (B) R. Olmstead; (R) M. Ross; (Q) E. Entenmann; (S) M. Mairal; (G–I, T, U, W, Y, A′) M. Luceño. (b) Current distribution of the Scrophulariaceae genera.">
            <a:hlinkClick r:id="rId5"/>
            <a:extLst>
              <a:ext uri="{FF2B5EF4-FFF2-40B4-BE49-F238E27FC236}">
                <a16:creationId xmlns:a16="http://schemas.microsoft.com/office/drawing/2014/main" id="{10F929D1-FC08-9901-2E1E-10387B83FCB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2029" y="1557551"/>
            <a:ext cx="3804016" cy="5285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BD0B2BA-D52A-9570-6202-EEA3AE9028BC}"/>
              </a:ext>
            </a:extLst>
          </p:cNvPr>
          <p:cNvPicPr>
            <a:picLocks noChangeAspect="1"/>
          </p:cNvPicPr>
          <p:nvPr/>
        </p:nvPicPr>
        <p:blipFill>
          <a:blip r:embed="rId7">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6" name="Picture 5" descr="Link sign icon hyperlink symbol Royalty Free Vector Image">
            <a:extLst>
              <a:ext uri="{FF2B5EF4-FFF2-40B4-BE49-F238E27FC236}">
                <a16:creationId xmlns:a16="http://schemas.microsoft.com/office/drawing/2014/main" id="{FC0BBE94-E693-D76A-6185-11F2C14C996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49326" y="6205287"/>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70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C1EF-008B-8934-8E15-5EA4B91DF6DF}"/>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A824737F-7A54-D5AA-94CF-A16DE90248B7}"/>
              </a:ext>
            </a:extLst>
          </p:cNvPr>
          <p:cNvSpPr txBox="1"/>
          <p:nvPr/>
        </p:nvSpPr>
        <p:spPr>
          <a:xfrm>
            <a:off x="101247" y="1078918"/>
            <a:ext cx="11956641" cy="5909310"/>
          </a:xfrm>
          <a:prstGeom prst="rect">
            <a:avLst/>
          </a:prstGeom>
          <a:noFill/>
        </p:spPr>
        <p:txBody>
          <a:bodyPr wrap="square">
            <a:spAutoFit/>
          </a:bodyPr>
          <a:lstStyle/>
          <a:p>
            <a:r>
              <a:rPr lang="en-US" sz="1800" dirty="0">
                <a:sym typeface="Wingdings" pitchFamily="2" charset="2"/>
              </a:rPr>
              <a:t>Earth has </a:t>
            </a:r>
            <a:r>
              <a:rPr lang="en-US" sz="1800" i="1" dirty="0">
                <a:sym typeface="Wingdings" pitchFamily="2" charset="2"/>
              </a:rPr>
              <a:t>immense</a:t>
            </a:r>
            <a:r>
              <a:rPr lang="en-US" sz="1800" dirty="0">
                <a:sym typeface="Wingdings" pitchFamily="2" charset="2"/>
              </a:rPr>
              <a:t> biodiversity, where </a:t>
            </a:r>
            <a:r>
              <a:rPr lang="en-US" sz="1800" dirty="0">
                <a:sym typeface="Wingdings" pitchFamily="2" charset="2"/>
                <a:hlinkClick r:id="rId3"/>
              </a:rPr>
              <a:t>estimates</a:t>
            </a:r>
            <a:r>
              <a:rPr lang="en-US" sz="1800" dirty="0">
                <a:sym typeface="Wingdings" pitchFamily="2" charset="2"/>
              </a:rPr>
              <a:t> are placed anywhere from several million to over a trillion different species!</a:t>
            </a:r>
          </a:p>
          <a:p>
            <a:endParaRPr lang="en-US" sz="1800" b="1" dirty="0">
              <a:sym typeface="Wingdings" pitchFamily="2" charset="2"/>
            </a:endParaRPr>
          </a:p>
          <a:p>
            <a:r>
              <a:rPr lang="en-US" sz="1800" b="1" dirty="0">
                <a:sym typeface="Wingdings" pitchFamily="2" charset="2"/>
              </a:rPr>
              <a:t>Classification</a:t>
            </a:r>
            <a:r>
              <a:rPr lang="en-US" sz="1800" dirty="0">
                <a:sym typeface="Wingdings" pitchFamily="2" charset="2"/>
              </a:rPr>
              <a:t>: the arrangement of organisms in taxonomic groups according to similarities. </a:t>
            </a:r>
            <a:r>
              <a:rPr lang="en-JP" sz="1800" dirty="0">
                <a:sym typeface="Wingdings" pitchFamily="2" charset="2"/>
              </a:rPr>
              <a:t>Classification necessity and use:</a:t>
            </a:r>
          </a:p>
          <a:p>
            <a:endParaRPr lang="en-JP" dirty="0">
              <a:sym typeface="Wingdings" pitchFamily="2" charset="2"/>
            </a:endParaRPr>
          </a:p>
          <a:p>
            <a:pPr marL="342900" indent="-342900">
              <a:buFont typeface="Wingdings" pitchFamily="2" charset="2"/>
              <a:buChar char="ü"/>
            </a:pPr>
            <a:r>
              <a:rPr lang="en-US" u="sng" dirty="0"/>
              <a:t>Identify unknown organism:</a:t>
            </a:r>
            <a:r>
              <a:rPr lang="en-US" dirty="0"/>
              <a:t> greatly facilitates the process of deducing the identity of an unknown organism by using hierarchy of traits to pinpoint the appropriate taxa</a:t>
            </a:r>
            <a:endParaRPr lang="en-US" u="sng" dirty="0"/>
          </a:p>
          <a:p>
            <a:pPr marL="342900" indent="-342900">
              <a:buFont typeface="Wingdings" pitchFamily="2" charset="2"/>
              <a:buChar char="ü"/>
            </a:pPr>
            <a:r>
              <a:rPr lang="en-US" u="sng" dirty="0"/>
              <a:t>Information storage and retrieval</a:t>
            </a:r>
            <a:r>
              <a:rPr lang="en-US" dirty="0"/>
              <a:t>: classification facilitates how information regarding different species are stored and then retrieved for use. Also, classification prevents recording the same species more than once or incorrect grouping</a:t>
            </a:r>
          </a:p>
          <a:p>
            <a:pPr marL="342900" indent="-342900">
              <a:buFont typeface="Wingdings" pitchFamily="2" charset="2"/>
              <a:buChar char="ü"/>
            </a:pPr>
            <a:r>
              <a:rPr lang="en-US" u="sng" dirty="0"/>
              <a:t>Research into evolutionary origins</a:t>
            </a:r>
            <a:r>
              <a:rPr lang="en-US" dirty="0"/>
              <a:t>: Accurate classification allows scientists to determine the evolutionary relationships between species, i.e. shared ancestry and estimated time of divergence</a:t>
            </a:r>
          </a:p>
          <a:p>
            <a:pPr marL="342900" indent="-342900">
              <a:buFont typeface="Wingdings" pitchFamily="2" charset="2"/>
              <a:buChar char="ü"/>
            </a:pPr>
            <a:r>
              <a:rPr lang="en-US" u="sng" dirty="0"/>
              <a:t>Allows conservation to take place when needed</a:t>
            </a:r>
            <a:r>
              <a:rPr lang="en-US" dirty="0"/>
              <a:t>: It is not possible to conserve a species if we don't know that it exists </a:t>
            </a:r>
          </a:p>
          <a:p>
            <a:r>
              <a:rPr lang="en-US" dirty="0"/>
              <a:t>	ex: if several species are incorrectly classified as one species, then the extinction of what might be thought of as one 	local population could actually result in the extinction of an entire species</a:t>
            </a:r>
          </a:p>
          <a:p>
            <a:pPr marL="342900" indent="-342900">
              <a:buFont typeface="Wingdings" pitchFamily="2" charset="2"/>
              <a:buChar char="ü"/>
            </a:pPr>
            <a:r>
              <a:rPr lang="en-US" u="sng" dirty="0"/>
              <a:t>Facilitates medical research and disease treatment</a:t>
            </a:r>
            <a:r>
              <a:rPr lang="en-US" dirty="0"/>
              <a:t>: classification allows scientists to identify properties within groups which can be used in medicine development or disease prevention/treatment</a:t>
            </a:r>
          </a:p>
          <a:p>
            <a:r>
              <a:rPr lang="en-US" dirty="0"/>
              <a:t>	ex: if one plant species is known to have medicinal properties, then it is possible to quickly identify others by looking 	at its close relatives; this is much faster than just selecting plants at random for research</a:t>
            </a:r>
          </a:p>
          <a:p>
            <a:r>
              <a:rPr lang="en-US" dirty="0"/>
              <a:t>	ex: SARS-CoV-2 was quickly classified as being a coronavirus, providing medics with information about how it might 	affect the body, and how to go about developing a vaccine</a:t>
            </a:r>
          </a:p>
          <a:p>
            <a:pPr marL="285750" indent="-285750">
              <a:buFont typeface="Wingdings" pitchFamily="2" charset="2"/>
              <a:buChar char="ü"/>
            </a:pPr>
            <a:r>
              <a:rPr lang="en-US" u="sng" dirty="0"/>
              <a:t>Predictive value:</a:t>
            </a:r>
            <a:r>
              <a:rPr lang="en-US" dirty="0"/>
              <a:t> species in a taxon share traits, so the characteristics of a species can be predicted based on its taxon</a:t>
            </a:r>
          </a:p>
          <a:p>
            <a:pPr marL="342900" indent="-342900">
              <a:buFont typeface="+mj-lt"/>
              <a:buAutoNum type="arabicPeriod"/>
            </a:pPr>
            <a:endParaRPr lang="en-US" dirty="0"/>
          </a:p>
        </p:txBody>
      </p:sp>
      <p:pic>
        <p:nvPicPr>
          <p:cNvPr id="2" name="Picture 1">
            <a:extLst>
              <a:ext uri="{FF2B5EF4-FFF2-40B4-BE49-F238E27FC236}">
                <a16:creationId xmlns:a16="http://schemas.microsoft.com/office/drawing/2014/main" id="{95FE6D5D-9396-B8A1-B328-3FDAB5D39BFA}"/>
              </a:ext>
            </a:extLst>
          </p:cNvPr>
          <p:cNvPicPr>
            <a:picLocks noChangeAspect="1"/>
          </p:cNvPicPr>
          <p:nvPr/>
        </p:nvPicPr>
        <p:blipFill>
          <a:blip r:embed="rId4"/>
          <a:stretch>
            <a:fillRect/>
          </a:stretch>
        </p:blipFill>
        <p:spPr>
          <a:xfrm>
            <a:off x="2175671" y="9107"/>
            <a:ext cx="7377361" cy="944806"/>
          </a:xfrm>
          <a:prstGeom prst="rect">
            <a:avLst/>
          </a:prstGeom>
        </p:spPr>
      </p:pic>
      <p:pic>
        <p:nvPicPr>
          <p:cNvPr id="3" name="Picture 2">
            <a:extLst>
              <a:ext uri="{FF2B5EF4-FFF2-40B4-BE49-F238E27FC236}">
                <a16:creationId xmlns:a16="http://schemas.microsoft.com/office/drawing/2014/main" id="{696B6001-A9DE-F293-A864-D2D573154FD4}"/>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655809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E659-5AB5-E0EB-F483-AC51D57045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653A4A-AB31-E07F-0E4F-4E2BEE9CDDF9}"/>
              </a:ext>
            </a:extLst>
          </p:cNvPr>
          <p:cNvPicPr>
            <a:picLocks noChangeAspect="1"/>
          </p:cNvPicPr>
          <p:nvPr/>
        </p:nvPicPr>
        <p:blipFill>
          <a:blip r:embed="rId3"/>
          <a:stretch>
            <a:fillRect/>
          </a:stretch>
        </p:blipFill>
        <p:spPr>
          <a:xfrm>
            <a:off x="2266064" y="0"/>
            <a:ext cx="7117080" cy="888685"/>
          </a:xfrm>
          <a:prstGeom prst="rect">
            <a:avLst/>
          </a:prstGeom>
        </p:spPr>
      </p:pic>
      <p:pic>
        <p:nvPicPr>
          <p:cNvPr id="11270" name="Picture 6" descr="The Three Domains: Archaea, Bacteria &amp; Eukarya | Cambridge (CIE) A Level  Biology Revision Notes 2023">
            <a:extLst>
              <a:ext uri="{FF2B5EF4-FFF2-40B4-BE49-F238E27FC236}">
                <a16:creationId xmlns:a16="http://schemas.microsoft.com/office/drawing/2014/main" id="{1F076CEB-5F3A-EED6-E6A5-7FC203B1868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2437"/>
          <a:stretch/>
        </p:blipFill>
        <p:spPr bwMode="auto">
          <a:xfrm>
            <a:off x="6902874" y="931456"/>
            <a:ext cx="4960540" cy="2758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5165CE-8C94-5E77-9C2B-6F4BB98279C3}"/>
              </a:ext>
            </a:extLst>
          </p:cNvPr>
          <p:cNvSpPr txBox="1"/>
          <p:nvPr/>
        </p:nvSpPr>
        <p:spPr>
          <a:xfrm>
            <a:off x="0" y="1075225"/>
            <a:ext cx="6431797" cy="5909310"/>
          </a:xfrm>
          <a:prstGeom prst="rect">
            <a:avLst/>
          </a:prstGeom>
          <a:noFill/>
        </p:spPr>
        <p:txBody>
          <a:bodyPr wrap="square">
            <a:spAutoFit/>
          </a:bodyPr>
          <a:lstStyle/>
          <a:p>
            <a:pPr marL="285750" indent="-285750">
              <a:buFont typeface="Arial" panose="020B0604020202020204" pitchFamily="34" charset="0"/>
              <a:buChar char="•"/>
            </a:pPr>
            <a:r>
              <a:rPr lang="en-JP" sz="1800" dirty="0">
                <a:sym typeface="Wingdings" pitchFamily="2" charset="2"/>
              </a:rPr>
              <a:t>Traditional classification classified all life into two large groups based on cell type: prokayotes and eukaroytes. </a:t>
            </a:r>
            <a:endParaRPr lang="en-US" sz="1800" dirty="0">
              <a:sym typeface="Wingdings" pitchFamily="2" charset="2"/>
            </a:endParaRPr>
          </a:p>
          <a:p>
            <a:pPr marL="285750" indent="-285750">
              <a:buFont typeface="Arial" panose="020B0604020202020204" pitchFamily="34" charset="0"/>
              <a:buChar char="•"/>
            </a:pPr>
            <a:r>
              <a:rPr lang="en-US" sz="1800" dirty="0">
                <a:sym typeface="Wingdings" pitchFamily="2" charset="2"/>
              </a:rPr>
              <a:t>I</a:t>
            </a:r>
            <a:r>
              <a:rPr lang="en-JP" sz="1800" dirty="0">
                <a:sym typeface="Wingdings" pitchFamily="2" charset="2"/>
              </a:rPr>
              <a:t>n 1977, rRNA base sequences were determined in a wide variety of organismsand the differences were analyzed  </a:t>
            </a:r>
            <a:r>
              <a:rPr lang="en-JP" sz="1800" dirty="0">
                <a:sym typeface="Wingdings" pitchFamily="2" charset="2"/>
                <a:hlinkClick r:id="rId5"/>
              </a:rPr>
              <a:t>paper</a:t>
            </a:r>
            <a:endParaRPr lang="en-JP" sz="1800" dirty="0">
              <a:sym typeface="Wingdings" pitchFamily="2" charset="2"/>
            </a:endParaRPr>
          </a:p>
          <a:p>
            <a:endParaRPr lang="en-JP" dirty="0">
              <a:sym typeface="Wingdings" pitchFamily="2" charset="2"/>
            </a:endParaRPr>
          </a:p>
          <a:p>
            <a:r>
              <a:rPr lang="en-US" dirty="0">
                <a:sym typeface="Wingdings" pitchFamily="2" charset="2"/>
              </a:rPr>
              <a:t>Analysis suggested there are actually two major groups of prokaryotes: Archaea and Eubacteria. </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r>
              <a:rPr lang="en-US" dirty="0">
                <a:sym typeface="Wingdings" pitchFamily="2" charset="2"/>
              </a:rPr>
              <a:t>Why?</a:t>
            </a:r>
          </a:p>
          <a:p>
            <a:endParaRPr lang="en-US" dirty="0">
              <a:sym typeface="Wingdings" pitchFamily="2" charset="2"/>
            </a:endParaRPr>
          </a:p>
          <a:p>
            <a:pPr marL="285750" indent="-285750">
              <a:buFont typeface="System Font Regular"/>
              <a:buChar char="🔎"/>
            </a:pPr>
            <a:r>
              <a:rPr lang="en-US" dirty="0"/>
              <a:t>D</a:t>
            </a:r>
            <a:r>
              <a:rPr lang="en-JP" dirty="0"/>
              <a:t>ifferences in the subunit of their small ribosomal subunit </a:t>
            </a:r>
          </a:p>
          <a:p>
            <a:pPr marL="285750" indent="-285750">
              <a:buFont typeface="System Font Regular"/>
              <a:buChar char="🔎"/>
            </a:pPr>
            <a:r>
              <a:rPr lang="en-US" dirty="0"/>
              <a:t>M</a:t>
            </a:r>
            <a:r>
              <a:rPr lang="en-JP" dirty="0"/>
              <a:t>etabolic reactions are carried out by archaea that no eubacteria can perform. Ex: methanogenesis</a:t>
            </a:r>
          </a:p>
          <a:p>
            <a:pPr marL="285750" indent="-285750">
              <a:buFont typeface="System Font Regular"/>
              <a:buChar char="🔎"/>
            </a:pPr>
            <a:r>
              <a:rPr lang="en-JP" dirty="0"/>
              <a:t>Transcription and translation in archaea is more similar in             to eukaryota than in eubacteria</a:t>
            </a:r>
          </a:p>
          <a:p>
            <a:pPr marL="285750" indent="-285750">
              <a:buFont typeface="System Font Regular"/>
              <a:buChar char="🔎"/>
            </a:pPr>
            <a:r>
              <a:rPr lang="en-US" dirty="0"/>
              <a:t>Some s</a:t>
            </a:r>
            <a:r>
              <a:rPr lang="en-JP" dirty="0"/>
              <a:t>trcutural features in archaea are more similar with eukaryota than in eubacteria</a:t>
            </a:r>
          </a:p>
        </p:txBody>
      </p:sp>
      <p:pic>
        <p:nvPicPr>
          <p:cNvPr id="7" name="Picture 6">
            <a:extLst>
              <a:ext uri="{FF2B5EF4-FFF2-40B4-BE49-F238E27FC236}">
                <a16:creationId xmlns:a16="http://schemas.microsoft.com/office/drawing/2014/main" id="{7A6B3202-FBF7-18E0-7A4D-0BAF5BA737CC}"/>
              </a:ext>
            </a:extLst>
          </p:cNvPr>
          <p:cNvPicPr>
            <a:picLocks noChangeAspect="1"/>
          </p:cNvPicPr>
          <p:nvPr/>
        </p:nvPicPr>
        <p:blipFill>
          <a:blip r:embed="rId6"/>
          <a:stretch>
            <a:fillRect/>
          </a:stretch>
        </p:blipFill>
        <p:spPr>
          <a:xfrm>
            <a:off x="1481530" y="3017063"/>
            <a:ext cx="4412992" cy="1864904"/>
          </a:xfrm>
          <a:prstGeom prst="rect">
            <a:avLst/>
          </a:prstGeom>
        </p:spPr>
      </p:pic>
      <p:pic>
        <p:nvPicPr>
          <p:cNvPr id="9" name="Picture 8">
            <a:extLst>
              <a:ext uri="{FF2B5EF4-FFF2-40B4-BE49-F238E27FC236}">
                <a16:creationId xmlns:a16="http://schemas.microsoft.com/office/drawing/2014/main" id="{49850131-2228-30F3-543C-AA6E6B0A4E22}"/>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297480" y="3751506"/>
            <a:ext cx="5742122" cy="3106494"/>
          </a:xfrm>
          <a:prstGeom prst="rect">
            <a:avLst/>
          </a:prstGeom>
        </p:spPr>
      </p:pic>
      <p:pic>
        <p:nvPicPr>
          <p:cNvPr id="3" name="Picture 2">
            <a:extLst>
              <a:ext uri="{FF2B5EF4-FFF2-40B4-BE49-F238E27FC236}">
                <a16:creationId xmlns:a16="http://schemas.microsoft.com/office/drawing/2014/main" id="{4F9283FF-A435-0194-0560-FEE565FAA9A4}"/>
              </a:ext>
            </a:extLst>
          </p:cNvPr>
          <p:cNvPicPr>
            <a:picLocks noChangeAspect="1"/>
          </p:cNvPicPr>
          <p:nvPr/>
        </p:nvPicPr>
        <p:blipFill>
          <a:blip r:embed="rId8">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104974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7A21-AC6B-E209-486E-55B21B32BD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54D8B3-F9AD-4CF2-0864-E73A3E82F48A}"/>
              </a:ext>
            </a:extLst>
          </p:cNvPr>
          <p:cNvPicPr>
            <a:picLocks noChangeAspect="1"/>
          </p:cNvPicPr>
          <p:nvPr/>
        </p:nvPicPr>
        <p:blipFill>
          <a:blip r:embed="rId3"/>
          <a:stretch>
            <a:fillRect/>
          </a:stretch>
        </p:blipFill>
        <p:spPr>
          <a:xfrm>
            <a:off x="2266064" y="0"/>
            <a:ext cx="7117080" cy="888685"/>
          </a:xfrm>
          <a:prstGeom prst="rect">
            <a:avLst/>
          </a:prstGeom>
        </p:spPr>
      </p:pic>
      <p:pic>
        <p:nvPicPr>
          <p:cNvPr id="11272" name="Picture 8" descr="Classification of the Three Domains | OCR A Level Biology Revision Notes  2023">
            <a:extLst>
              <a:ext uri="{FF2B5EF4-FFF2-40B4-BE49-F238E27FC236}">
                <a16:creationId xmlns:a16="http://schemas.microsoft.com/office/drawing/2014/main" id="{EB63ED93-632E-3CDE-657C-113F8432B6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490" y="1598378"/>
            <a:ext cx="7117080" cy="448385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rchaea – General Microbiology">
            <a:extLst>
              <a:ext uri="{FF2B5EF4-FFF2-40B4-BE49-F238E27FC236}">
                <a16:creationId xmlns:a16="http://schemas.microsoft.com/office/drawing/2014/main" id="{118351BB-67A6-04E8-38F0-A8B0D655F6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07651" y="992832"/>
            <a:ext cx="3278684" cy="343534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ukaryotic and archaeal histones (A) Eukaryotic nucleosome consisting... |  Download Scientific Diagram">
            <a:extLst>
              <a:ext uri="{FF2B5EF4-FFF2-40B4-BE49-F238E27FC236}">
                <a16:creationId xmlns:a16="http://schemas.microsoft.com/office/drawing/2014/main" id="{755403A6-7495-880A-0585-0DEEE79466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13028" y="4827721"/>
            <a:ext cx="4267930" cy="19431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FFBE90-3471-C915-C96A-05241B2E2824}"/>
              </a:ext>
            </a:extLst>
          </p:cNvPr>
          <p:cNvPicPr>
            <a:picLocks noChangeAspect="1"/>
          </p:cNvPicPr>
          <p:nvPr/>
        </p:nvPicPr>
        <p:blipFill>
          <a:blip r:embed="rId7">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7128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97F6F-5B29-884E-CA05-2C364EB43D1B}"/>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EF1B02B-BC8C-4C3D-5491-B81BC9E4BF21}"/>
              </a:ext>
            </a:extLst>
          </p:cNvPr>
          <p:cNvSpPr txBox="1"/>
          <p:nvPr/>
        </p:nvSpPr>
        <p:spPr>
          <a:xfrm>
            <a:off x="49084" y="1642281"/>
            <a:ext cx="7180772" cy="369332"/>
          </a:xfrm>
          <a:prstGeom prst="rect">
            <a:avLst/>
          </a:prstGeom>
          <a:noFill/>
        </p:spPr>
        <p:txBody>
          <a:bodyPr wrap="square">
            <a:spAutoFit/>
          </a:bodyPr>
          <a:lstStyle/>
          <a:p>
            <a:r>
              <a:rPr lang="en-JP" sz="1800" dirty="0">
                <a:sym typeface="Wingdings" pitchFamily="2" charset="2"/>
              </a:rPr>
              <a:t>Organisms are classified into these traditional taxa (singular, taxon):</a:t>
            </a:r>
            <a:endParaRPr lang="en-JP" dirty="0"/>
          </a:p>
        </p:txBody>
      </p:sp>
      <p:pic>
        <p:nvPicPr>
          <p:cNvPr id="3" name="Picture 2">
            <a:extLst>
              <a:ext uri="{FF2B5EF4-FFF2-40B4-BE49-F238E27FC236}">
                <a16:creationId xmlns:a16="http://schemas.microsoft.com/office/drawing/2014/main" id="{972C00AB-4211-7343-0350-A2A3337C5A62}"/>
              </a:ext>
            </a:extLst>
          </p:cNvPr>
          <p:cNvPicPr>
            <a:picLocks noChangeAspect="1"/>
          </p:cNvPicPr>
          <p:nvPr/>
        </p:nvPicPr>
        <p:blipFill>
          <a:blip r:embed="rId3"/>
          <a:stretch>
            <a:fillRect/>
          </a:stretch>
        </p:blipFill>
        <p:spPr>
          <a:xfrm>
            <a:off x="2628900" y="0"/>
            <a:ext cx="6934200" cy="1545887"/>
          </a:xfrm>
          <a:prstGeom prst="rect">
            <a:avLst/>
          </a:prstGeom>
        </p:spPr>
      </p:pic>
      <p:pic>
        <p:nvPicPr>
          <p:cNvPr id="12" name="Picture 11">
            <a:extLst>
              <a:ext uri="{FF2B5EF4-FFF2-40B4-BE49-F238E27FC236}">
                <a16:creationId xmlns:a16="http://schemas.microsoft.com/office/drawing/2014/main" id="{96A14EAE-9371-CD2F-5E8C-783322F44FCA}"/>
              </a:ext>
            </a:extLst>
          </p:cNvPr>
          <p:cNvPicPr>
            <a:picLocks noChangeAspect="1"/>
          </p:cNvPicPr>
          <p:nvPr/>
        </p:nvPicPr>
        <p:blipFill>
          <a:blip r:embed="rId4"/>
          <a:stretch>
            <a:fillRect/>
          </a:stretch>
        </p:blipFill>
        <p:spPr>
          <a:xfrm>
            <a:off x="201484" y="2124538"/>
            <a:ext cx="4854831" cy="4606102"/>
          </a:xfrm>
          <a:prstGeom prst="rect">
            <a:avLst/>
          </a:prstGeom>
        </p:spPr>
      </p:pic>
      <p:pic>
        <p:nvPicPr>
          <p:cNvPr id="2058" name="Picture 10" descr="undefined">
            <a:extLst>
              <a:ext uri="{FF2B5EF4-FFF2-40B4-BE49-F238E27FC236}">
                <a16:creationId xmlns:a16="http://schemas.microsoft.com/office/drawing/2014/main" id="{B5572938-35EB-F7C4-108B-56586C7AD4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67250" y="2220675"/>
            <a:ext cx="6994622" cy="45099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092474C-5552-32F6-1A82-0F709A9EB0A2}"/>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2109461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C8117-9A3F-9CB0-138B-89C5BDCF09E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74C90CA-2A76-FDBA-4534-D9807BBFB312}"/>
              </a:ext>
            </a:extLst>
          </p:cNvPr>
          <p:cNvSpPr txBox="1"/>
          <p:nvPr/>
        </p:nvSpPr>
        <p:spPr>
          <a:xfrm>
            <a:off x="49084" y="1534323"/>
            <a:ext cx="5159629" cy="353943"/>
          </a:xfrm>
          <a:prstGeom prst="rect">
            <a:avLst/>
          </a:prstGeom>
          <a:noFill/>
        </p:spPr>
        <p:txBody>
          <a:bodyPr wrap="square">
            <a:spAutoFit/>
          </a:bodyPr>
          <a:lstStyle/>
          <a:p>
            <a:r>
              <a:rPr lang="en-JP" sz="1700" dirty="0">
                <a:sym typeface="Wingdings" pitchFamily="2" charset="2"/>
              </a:rPr>
              <a:t>However this system has some problems:</a:t>
            </a:r>
          </a:p>
        </p:txBody>
      </p:sp>
      <p:pic>
        <p:nvPicPr>
          <p:cNvPr id="3" name="Picture 2">
            <a:extLst>
              <a:ext uri="{FF2B5EF4-FFF2-40B4-BE49-F238E27FC236}">
                <a16:creationId xmlns:a16="http://schemas.microsoft.com/office/drawing/2014/main" id="{494AFB33-AA13-E832-B2D6-73A2FAA53DD4}"/>
              </a:ext>
            </a:extLst>
          </p:cNvPr>
          <p:cNvPicPr>
            <a:picLocks noChangeAspect="1"/>
          </p:cNvPicPr>
          <p:nvPr/>
        </p:nvPicPr>
        <p:blipFill>
          <a:blip r:embed="rId3"/>
          <a:stretch>
            <a:fillRect/>
          </a:stretch>
        </p:blipFill>
        <p:spPr>
          <a:xfrm>
            <a:off x="816489" y="20316"/>
            <a:ext cx="6437751" cy="1435210"/>
          </a:xfrm>
          <a:prstGeom prst="rect">
            <a:avLst/>
          </a:prstGeom>
        </p:spPr>
      </p:pic>
      <p:sp>
        <p:nvSpPr>
          <p:cNvPr id="2" name="TextBox 1">
            <a:extLst>
              <a:ext uri="{FF2B5EF4-FFF2-40B4-BE49-F238E27FC236}">
                <a16:creationId xmlns:a16="http://schemas.microsoft.com/office/drawing/2014/main" id="{AA2FD448-26BA-18B0-8EF9-EC8176A64042}"/>
              </a:ext>
            </a:extLst>
          </p:cNvPr>
          <p:cNvSpPr txBox="1"/>
          <p:nvPr/>
        </p:nvSpPr>
        <p:spPr>
          <a:xfrm>
            <a:off x="49084" y="1888266"/>
            <a:ext cx="7339268" cy="5062924"/>
          </a:xfrm>
          <a:prstGeom prst="rect">
            <a:avLst/>
          </a:prstGeom>
          <a:noFill/>
        </p:spPr>
        <p:txBody>
          <a:bodyPr wrap="square">
            <a:spAutoFit/>
          </a:bodyPr>
          <a:lstStyle/>
          <a:p>
            <a:pPr marL="285750" indent="-285750">
              <a:buFont typeface="System Font Regular"/>
              <a:buChar char="✖"/>
            </a:pPr>
            <a:r>
              <a:rPr lang="en-US" sz="1700" dirty="0">
                <a:sym typeface="Wingdings" pitchFamily="2" charset="2"/>
              </a:rPr>
              <a:t>U</a:t>
            </a:r>
            <a:r>
              <a:rPr lang="en-JP" sz="1700" dirty="0">
                <a:sym typeface="Wingdings" pitchFamily="2" charset="2"/>
              </a:rPr>
              <a:t>nclear and subjective when two populations should be grouped as separate species (</a:t>
            </a:r>
            <a:r>
              <a:rPr lang="en-JP" sz="1700" i="1" dirty="0">
                <a:sym typeface="Wingdings" pitchFamily="2" charset="2"/>
              </a:rPr>
              <a:t>A3.1). </a:t>
            </a:r>
            <a:r>
              <a:rPr lang="en-JP" sz="1700" dirty="0">
                <a:sym typeface="Wingdings" pitchFamily="2" charset="2"/>
              </a:rPr>
              <a:t>Ultimately contrived and does not always reflect evolutionary history and divergence</a:t>
            </a:r>
            <a:endParaRPr lang="en-JP" sz="1700" i="1" dirty="0">
              <a:sym typeface="Wingdings" pitchFamily="2" charset="2"/>
            </a:endParaRPr>
          </a:p>
          <a:p>
            <a:pPr marL="285750" indent="-285750">
              <a:buFont typeface="Wingdings" pitchFamily="2" charset="2"/>
              <a:buChar char="à"/>
            </a:pPr>
            <a:r>
              <a:rPr lang="en-US" sz="1700" b="1" dirty="0">
                <a:sym typeface="Wingdings" pitchFamily="2" charset="2"/>
              </a:rPr>
              <a:t>Introgression</a:t>
            </a:r>
            <a:r>
              <a:rPr lang="en-US" sz="1700" dirty="0">
                <a:sym typeface="Wingdings" pitchFamily="2" charset="2"/>
              </a:rPr>
              <a:t>: transfer of genetic material between species following hybridization and backcrossing to the parental species. Demonstrates difficulty in species classification as the resulting offspring after several generations do not fit completely into either species, but neither does it seem to make sense to classify them as a new species</a:t>
            </a:r>
          </a:p>
          <a:p>
            <a:pPr marL="285750" indent="-285750">
              <a:buFont typeface="System Font Regular"/>
              <a:buChar char="✖"/>
            </a:pPr>
            <a:r>
              <a:rPr lang="en-JP" sz="1700" dirty="0">
                <a:sym typeface="Wingdings" pitchFamily="2" charset="2"/>
              </a:rPr>
              <a:t>A fixed ranking of taxa is arbitrary – one taxonomist might argue traits in a group of species are similar enough to form a genus; another may think them different enough to form a family </a:t>
            </a:r>
          </a:p>
          <a:p>
            <a:pPr marL="285750" indent="-285750">
              <a:buFont typeface="System Font Regular"/>
              <a:buChar char="✖"/>
            </a:pPr>
            <a:r>
              <a:rPr lang="en-JP" sz="1700" dirty="0">
                <a:sym typeface="Wingdings" pitchFamily="2" charset="2"/>
              </a:rPr>
              <a:t>Distinct taxa does not reflect gradation of variation and gradual divergence of species and larger groups over time. As species in a genus diverge from each other, there will eventally be sufficient diversity for the genus to split into two or more separate ones. The instant in time when these separations occur</a:t>
            </a:r>
            <a:r>
              <a:rPr lang="en-US" sz="1700" dirty="0">
                <a:sym typeface="Wingdings" pitchFamily="2" charset="2"/>
              </a:rPr>
              <a:t>r</a:t>
            </a:r>
            <a:r>
              <a:rPr lang="en-JP" sz="1700" dirty="0">
                <a:sym typeface="Wingdings" pitchFamily="2" charset="2"/>
              </a:rPr>
              <a:t>ed cannot be determined objectively</a:t>
            </a:r>
          </a:p>
          <a:p>
            <a:pPr marL="285750" indent="-285750">
              <a:buFont typeface="System Font Regular"/>
              <a:buChar char="✖"/>
            </a:pPr>
            <a:r>
              <a:rPr lang="en-JP" sz="1700" dirty="0">
                <a:sym typeface="Wingdings" pitchFamily="2" charset="2"/>
              </a:rPr>
              <a:t>Hirearchy poses issues in re-classification: if an organism is moved from one taxon to another, does this mean all other members of that taxon should be moved as well?</a:t>
            </a:r>
          </a:p>
        </p:txBody>
      </p:sp>
      <p:pic>
        <p:nvPicPr>
          <p:cNvPr id="3074" name="Picture 2" descr="-hybridisation-introgression-diagram-hybridisation-introgression-diagram">
            <a:extLst>
              <a:ext uri="{FF2B5EF4-FFF2-40B4-BE49-F238E27FC236}">
                <a16:creationId xmlns:a16="http://schemas.microsoft.com/office/drawing/2014/main" id="{062A30DE-36C1-9F7D-BF02-EFE288254C2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3317"/>
          <a:stretch/>
        </p:blipFill>
        <p:spPr bwMode="auto">
          <a:xfrm>
            <a:off x="7102954" y="181761"/>
            <a:ext cx="5089046" cy="28895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DF] Ring Species and Speciation | Semantic Scholar">
            <a:extLst>
              <a:ext uri="{FF2B5EF4-FFF2-40B4-BE49-F238E27FC236}">
                <a16:creationId xmlns:a16="http://schemas.microsoft.com/office/drawing/2014/main" id="{3CA5E830-A0F0-496D-20A5-A794220CE352}"/>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3892"/>
          <a:stretch/>
        </p:blipFill>
        <p:spPr bwMode="auto">
          <a:xfrm>
            <a:off x="8313148" y="3395536"/>
            <a:ext cx="3147332" cy="34624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0182DF-039B-AE8C-C53B-B60011F9EA3E}"/>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193503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EB5A-152A-D8BA-C43B-91AC26B291E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CA7397B-2A5E-8A78-EAA3-9EA9F0578F60}"/>
              </a:ext>
            </a:extLst>
          </p:cNvPr>
          <p:cNvSpPr txBox="1"/>
          <p:nvPr/>
        </p:nvSpPr>
        <p:spPr>
          <a:xfrm>
            <a:off x="57151" y="1181952"/>
            <a:ext cx="6355842" cy="877163"/>
          </a:xfrm>
          <a:prstGeom prst="rect">
            <a:avLst/>
          </a:prstGeom>
          <a:noFill/>
        </p:spPr>
        <p:txBody>
          <a:bodyPr wrap="square">
            <a:spAutoFit/>
          </a:bodyPr>
          <a:lstStyle/>
          <a:p>
            <a:r>
              <a:rPr lang="en-JP" sz="1700" dirty="0">
                <a:latin typeface="Calibri" panose="020F0502020204030204" pitchFamily="34" charset="0"/>
                <a:cs typeface="Calibri" panose="020F0502020204030204" pitchFamily="34" charset="0"/>
                <a:sym typeface="Wingdings" pitchFamily="2" charset="2"/>
              </a:rPr>
              <a:t>Ideally, classification should follow evolutionary relationships, so all members of a taxonomic group have evolved from a common ancester, showing </a:t>
            </a:r>
            <a:r>
              <a:rPr lang="en-US" sz="1700" b="0" i="0" dirty="0">
                <a:solidFill>
                  <a:srgbClr val="333333"/>
                </a:solidFill>
                <a:effectLst/>
                <a:latin typeface="Calibri" panose="020F0502020204030204" pitchFamily="34" charset="0"/>
                <a:cs typeface="Calibri" panose="020F0502020204030204" pitchFamily="34" charset="0"/>
              </a:rPr>
              <a:t>unbroken lines of evolutionary descent</a:t>
            </a:r>
            <a:r>
              <a:rPr lang="en-JP" sz="1700" b="1" i="0" dirty="0">
                <a:solidFill>
                  <a:srgbClr val="333333"/>
                </a:solidFill>
                <a:effectLst/>
                <a:latin typeface="Calibri" panose="020F0502020204030204" pitchFamily="34" charset="0"/>
                <a:cs typeface="Calibri" panose="020F0502020204030204" pitchFamily="34" charset="0"/>
                <a:sym typeface="Wingdings" pitchFamily="2" charset="2"/>
              </a:rPr>
              <a:t> </a:t>
            </a:r>
            <a:r>
              <a:rPr lang="en-JP" sz="1700" dirty="0">
                <a:latin typeface="Calibri" panose="020F0502020204030204" pitchFamily="34" charset="0"/>
                <a:cs typeface="Calibri" panose="020F0502020204030204" pitchFamily="34" charset="0"/>
                <a:sym typeface="Wingdings" pitchFamily="2" charset="2"/>
              </a:rPr>
              <a:t> </a:t>
            </a:r>
            <a:r>
              <a:rPr lang="en-JP" sz="1700" b="1" dirty="0">
                <a:latin typeface="Calibri" panose="020F0502020204030204" pitchFamily="34" charset="0"/>
                <a:cs typeface="Calibri" panose="020F0502020204030204" pitchFamily="34" charset="0"/>
                <a:sym typeface="Wingdings" pitchFamily="2" charset="2"/>
                <a:hlinkClick r:id="rId3"/>
              </a:rPr>
              <a:t>clade</a:t>
            </a:r>
            <a:endParaRPr lang="en-JP" sz="1700" b="1" dirty="0">
              <a:latin typeface="Calibri" panose="020F0502020204030204" pitchFamily="34" charset="0"/>
              <a:cs typeface="Calibri" panose="020F0502020204030204" pitchFamily="34" charset="0"/>
              <a:sym typeface="Wingdings" pitchFamily="2" charset="2"/>
            </a:endParaRPr>
          </a:p>
        </p:txBody>
      </p:sp>
      <p:pic>
        <p:nvPicPr>
          <p:cNvPr id="3" name="Picture 2">
            <a:extLst>
              <a:ext uri="{FF2B5EF4-FFF2-40B4-BE49-F238E27FC236}">
                <a16:creationId xmlns:a16="http://schemas.microsoft.com/office/drawing/2014/main" id="{1C074560-0CFE-712C-3254-398F2A545527}"/>
              </a:ext>
            </a:extLst>
          </p:cNvPr>
          <p:cNvPicPr>
            <a:picLocks noChangeAspect="1"/>
          </p:cNvPicPr>
          <p:nvPr/>
        </p:nvPicPr>
        <p:blipFill>
          <a:blip r:embed="rId4"/>
          <a:stretch>
            <a:fillRect/>
          </a:stretch>
        </p:blipFill>
        <p:spPr>
          <a:xfrm>
            <a:off x="2002735" y="0"/>
            <a:ext cx="7458257" cy="511605"/>
          </a:xfrm>
          <a:prstGeom prst="rect">
            <a:avLst/>
          </a:prstGeom>
        </p:spPr>
      </p:pic>
      <p:pic>
        <p:nvPicPr>
          <p:cNvPr id="4" name="Picture 3">
            <a:extLst>
              <a:ext uri="{FF2B5EF4-FFF2-40B4-BE49-F238E27FC236}">
                <a16:creationId xmlns:a16="http://schemas.microsoft.com/office/drawing/2014/main" id="{1FCAC4F9-6EC7-F1FD-FB60-9427988AB52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990543" y="377493"/>
            <a:ext cx="7458257" cy="724701"/>
          </a:xfrm>
          <a:prstGeom prst="rect">
            <a:avLst/>
          </a:prstGeom>
        </p:spPr>
      </p:pic>
      <p:sp>
        <p:nvSpPr>
          <p:cNvPr id="9" name="TextBox 8">
            <a:extLst>
              <a:ext uri="{FF2B5EF4-FFF2-40B4-BE49-F238E27FC236}">
                <a16:creationId xmlns:a16="http://schemas.microsoft.com/office/drawing/2014/main" id="{E663B842-A6EC-2438-881D-5D940C4546D7}"/>
              </a:ext>
            </a:extLst>
          </p:cNvPr>
          <p:cNvSpPr txBox="1"/>
          <p:nvPr/>
        </p:nvSpPr>
        <p:spPr>
          <a:xfrm>
            <a:off x="0" y="4717938"/>
            <a:ext cx="6699866" cy="2185214"/>
          </a:xfrm>
          <a:prstGeom prst="rect">
            <a:avLst/>
          </a:prstGeom>
          <a:noFill/>
        </p:spPr>
        <p:txBody>
          <a:bodyPr wrap="square">
            <a:spAutoFit/>
          </a:bodyPr>
          <a:lstStyle/>
          <a:p>
            <a:r>
              <a:rPr lang="en-US" sz="1700" dirty="0">
                <a:sym typeface="Wingdings" pitchFamily="2" charset="2"/>
              </a:rPr>
              <a:t>Classification which correspond to evolutionary relationships is advantageous: </a:t>
            </a:r>
          </a:p>
          <a:p>
            <a:pPr marL="285750" indent="-285750">
              <a:buFont typeface="Wingdings" pitchFamily="2" charset="2"/>
              <a:buChar char="ü"/>
            </a:pPr>
            <a:r>
              <a:rPr lang="en-US" sz="1700" dirty="0">
                <a:sym typeface="Wingdings" pitchFamily="2" charset="2"/>
              </a:rPr>
              <a:t>All members of a clade will share characteristics inherited from a common ancestor  </a:t>
            </a:r>
            <a:r>
              <a:rPr lang="en-US" sz="1700" b="1" dirty="0">
                <a:sym typeface="Wingdings" pitchFamily="2" charset="2"/>
              </a:rPr>
              <a:t>synapomorphies</a:t>
            </a:r>
          </a:p>
          <a:p>
            <a:pPr marL="285750" indent="-285750">
              <a:buFont typeface="Wingdings" pitchFamily="2" charset="2"/>
              <a:buChar char="ü"/>
            </a:pPr>
            <a:r>
              <a:rPr lang="en-US" sz="1700" dirty="0">
                <a:sym typeface="Wingdings" pitchFamily="2" charset="2"/>
              </a:rPr>
              <a:t>Can be used to predict characteristics:</a:t>
            </a:r>
          </a:p>
          <a:p>
            <a:r>
              <a:rPr lang="en-US" sz="1700" dirty="0">
                <a:sym typeface="Wingdings" pitchFamily="2" charset="2"/>
              </a:rPr>
              <a:t>Ex:   new species of bat is discovered. As a mammal, we can make predictions with reasonable certainty: four chambered heart, hair, mammary glands, placenta, etc. </a:t>
            </a:r>
            <a:endParaRPr lang="en-JP" sz="1700" dirty="0">
              <a:sym typeface="Wingdings" pitchFamily="2" charset="2"/>
            </a:endParaRPr>
          </a:p>
        </p:txBody>
      </p:sp>
      <p:pic>
        <p:nvPicPr>
          <p:cNvPr id="10" name="Picture 4" descr="Phylogeny showing namable clades that includes reptiles and birds.">
            <a:extLst>
              <a:ext uri="{FF2B5EF4-FFF2-40B4-BE49-F238E27FC236}">
                <a16:creationId xmlns:a16="http://schemas.microsoft.com/office/drawing/2014/main" id="{24817754-A779-4777-9811-BD53AB8D95D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r="2731"/>
          <a:stretch/>
        </p:blipFill>
        <p:spPr bwMode="auto">
          <a:xfrm>
            <a:off x="6699866" y="1227151"/>
            <a:ext cx="2748934" cy="2554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hylogeny showing that reptiles do not form a clade.">
            <a:extLst>
              <a:ext uri="{FF2B5EF4-FFF2-40B4-BE49-F238E27FC236}">
                <a16:creationId xmlns:a16="http://schemas.microsoft.com/office/drawing/2014/main" id="{A255D6AF-7166-1AB8-1848-E30419065CF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r="8134"/>
          <a:stretch/>
        </p:blipFill>
        <p:spPr bwMode="auto">
          <a:xfrm>
            <a:off x="9460992" y="1132382"/>
            <a:ext cx="2596256" cy="25548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B21F329-0B25-B219-10A2-E353F98F1C80}"/>
              </a:ext>
            </a:extLst>
          </p:cNvPr>
          <p:cNvSpPr txBox="1"/>
          <p:nvPr/>
        </p:nvSpPr>
        <p:spPr>
          <a:xfrm>
            <a:off x="6974464" y="3812166"/>
            <a:ext cx="5217536" cy="430887"/>
          </a:xfrm>
          <a:prstGeom prst="rect">
            <a:avLst/>
          </a:prstGeom>
          <a:noFill/>
        </p:spPr>
        <p:txBody>
          <a:bodyPr wrap="square">
            <a:spAutoFit/>
          </a:bodyPr>
          <a:lstStyle/>
          <a:p>
            <a:r>
              <a:rPr lang="en-US" sz="1100" dirty="0">
                <a:latin typeface="Calibri" panose="020F0502020204030204" pitchFamily="34" charset="0"/>
                <a:cs typeface="Calibri" panose="020F0502020204030204" pitchFamily="34" charset="0"/>
              </a:rPr>
              <a:t>R</a:t>
            </a:r>
            <a:r>
              <a:rPr lang="en-JP" sz="1100" dirty="0">
                <a:latin typeface="Calibri" panose="020F0502020204030204" pitchFamily="34" charset="0"/>
                <a:cs typeface="Calibri" panose="020F0502020204030204" pitchFamily="34" charset="0"/>
              </a:rPr>
              <a:t>eptiles do not form a clade under this system. </a:t>
            </a:r>
            <a:r>
              <a:rPr lang="en-US" sz="1100" dirty="0">
                <a:latin typeface="Calibri" panose="020F0502020204030204" pitchFamily="34" charset="0"/>
                <a:cs typeface="Calibri" panose="020F0502020204030204" pitchFamily="34" charset="0"/>
              </a:rPr>
              <a:t>That means that either “reptile” is not a valid phylogenetic grouping or we have to start thinking of birds as reptiles</a:t>
            </a:r>
            <a:endParaRPr lang="en-JP" sz="1100" dirty="0">
              <a:latin typeface="Calibri" panose="020F0502020204030204" pitchFamily="34" charset="0"/>
              <a:cs typeface="Calibri" panose="020F0502020204030204" pitchFamily="34" charset="0"/>
            </a:endParaRPr>
          </a:p>
        </p:txBody>
      </p:sp>
      <p:pic>
        <p:nvPicPr>
          <p:cNvPr id="4100" name="Picture 4" descr="Understanding evolutionary relationships">
            <a:extLst>
              <a:ext uri="{FF2B5EF4-FFF2-40B4-BE49-F238E27FC236}">
                <a16:creationId xmlns:a16="http://schemas.microsoft.com/office/drawing/2014/main" id="{56F8C9E8-FB05-03D8-ACAE-FB80071CE7C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355432" y="2072898"/>
            <a:ext cx="3054374" cy="26312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DCBF95E-14A9-E3B4-49B4-A045F7BFF5FF}"/>
              </a:ext>
            </a:extLst>
          </p:cNvPr>
          <p:cNvSpPr txBox="1"/>
          <p:nvPr/>
        </p:nvSpPr>
        <p:spPr>
          <a:xfrm>
            <a:off x="134752" y="2128263"/>
            <a:ext cx="3415664" cy="2185214"/>
          </a:xfrm>
          <a:prstGeom prst="rect">
            <a:avLst/>
          </a:prstGeom>
          <a:noFill/>
        </p:spPr>
        <p:txBody>
          <a:bodyPr wrap="square">
            <a:spAutoFit/>
          </a:bodyPr>
          <a:lstStyle/>
          <a:p>
            <a:pPr marL="285750" indent="-285750">
              <a:buFont typeface="Wingdings" pitchFamily="2" charset="2"/>
              <a:buChar char="à"/>
            </a:pPr>
            <a:r>
              <a:rPr lang="en-US" sz="1700" dirty="0">
                <a:latin typeface="Calibri" panose="020F0502020204030204" pitchFamily="34" charset="0"/>
                <a:cs typeface="Calibri" panose="020F0502020204030204" pitchFamily="34" charset="0"/>
                <a:sym typeface="Wingdings" pitchFamily="2" charset="2"/>
              </a:rPr>
              <a:t>T</a:t>
            </a:r>
            <a:r>
              <a:rPr lang="en-JP" sz="1700" dirty="0">
                <a:latin typeface="Calibri" panose="020F0502020204030204" pitchFamily="34" charset="0"/>
                <a:cs typeface="Calibri" panose="020F0502020204030204" pitchFamily="34" charset="0"/>
                <a:sym typeface="Wingdings" pitchFamily="2" charset="2"/>
              </a:rPr>
              <a:t>wo criteria to achieve this: </a:t>
            </a:r>
          </a:p>
          <a:p>
            <a:pPr marL="342900" indent="-342900">
              <a:buFont typeface="+mj-lt"/>
              <a:buAutoNum type="arabicPeriod"/>
            </a:pPr>
            <a:r>
              <a:rPr lang="en-US" sz="1700" dirty="0">
                <a:latin typeface="Calibri" panose="020F0502020204030204" pitchFamily="34" charset="0"/>
                <a:cs typeface="Calibri" panose="020F0502020204030204" pitchFamily="34" charset="0"/>
                <a:sym typeface="Wingdings" pitchFamily="2" charset="2"/>
              </a:rPr>
              <a:t>E</a:t>
            </a:r>
            <a:r>
              <a:rPr lang="en-JP" sz="1700" dirty="0">
                <a:latin typeface="Calibri" panose="020F0502020204030204" pitchFamily="34" charset="0"/>
                <a:cs typeface="Calibri" panose="020F0502020204030204" pitchFamily="34" charset="0"/>
                <a:sym typeface="Wingdings" pitchFamily="2" charset="2"/>
              </a:rPr>
              <a:t>very organism that has evolved from a common ancestor is included in the same taxonomic group</a:t>
            </a:r>
          </a:p>
          <a:p>
            <a:pPr marL="342900" indent="-342900">
              <a:buFont typeface="+mj-lt"/>
              <a:buAutoNum type="arabicPeriod"/>
            </a:pPr>
            <a:r>
              <a:rPr lang="en-US" sz="1700" dirty="0">
                <a:latin typeface="Calibri" panose="020F0502020204030204" pitchFamily="34" charset="0"/>
                <a:cs typeface="Calibri" panose="020F0502020204030204" pitchFamily="34" charset="0"/>
                <a:sym typeface="Wingdings" pitchFamily="2" charset="2"/>
              </a:rPr>
              <a:t>I</a:t>
            </a:r>
            <a:r>
              <a:rPr lang="en-JP" sz="1700" dirty="0">
                <a:latin typeface="Calibri" panose="020F0502020204030204" pitchFamily="34" charset="0"/>
                <a:cs typeface="Calibri" panose="020F0502020204030204" pitchFamily="34" charset="0"/>
                <a:sym typeface="Wingdings" pitchFamily="2" charset="2"/>
              </a:rPr>
              <a:t>n each taxonomic group, all the species are evolved from the same common ancestor</a:t>
            </a:r>
          </a:p>
        </p:txBody>
      </p:sp>
      <p:pic>
        <p:nvPicPr>
          <p:cNvPr id="17" name="Picture 16">
            <a:extLst>
              <a:ext uri="{FF2B5EF4-FFF2-40B4-BE49-F238E27FC236}">
                <a16:creationId xmlns:a16="http://schemas.microsoft.com/office/drawing/2014/main" id="{85558602-A799-9E1A-E3AB-B53414AEEFB3}"/>
              </a:ext>
            </a:extLst>
          </p:cNvPr>
          <p:cNvPicPr>
            <a:picLocks noChangeAspect="1"/>
          </p:cNvPicPr>
          <p:nvPr/>
        </p:nvPicPr>
        <p:blipFill>
          <a:blip r:embed="rId9"/>
          <a:stretch>
            <a:fillRect/>
          </a:stretch>
        </p:blipFill>
        <p:spPr>
          <a:xfrm>
            <a:off x="6086896" y="4597619"/>
            <a:ext cx="6105104" cy="2144054"/>
          </a:xfrm>
          <a:prstGeom prst="rect">
            <a:avLst/>
          </a:prstGeom>
        </p:spPr>
      </p:pic>
      <p:pic>
        <p:nvPicPr>
          <p:cNvPr id="2" name="Picture 1">
            <a:extLst>
              <a:ext uri="{FF2B5EF4-FFF2-40B4-BE49-F238E27FC236}">
                <a16:creationId xmlns:a16="http://schemas.microsoft.com/office/drawing/2014/main" id="{264E38D3-931C-821B-3A04-4B5C054742A4}"/>
              </a:ext>
            </a:extLst>
          </p:cNvPr>
          <p:cNvPicPr>
            <a:picLocks noChangeAspect="1"/>
          </p:cNvPicPr>
          <p:nvPr/>
        </p:nvPicPr>
        <p:blipFill>
          <a:blip r:embed="rId10">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760235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F8F3A-65A5-08DE-2FC1-BDE83CD09D9A}"/>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12C1BA58-4C9A-331A-36E4-A2C8CCD97B45}"/>
              </a:ext>
            </a:extLst>
          </p:cNvPr>
          <p:cNvSpPr txBox="1"/>
          <p:nvPr/>
        </p:nvSpPr>
        <p:spPr>
          <a:xfrm>
            <a:off x="162207" y="1227008"/>
            <a:ext cx="11380304" cy="4801314"/>
          </a:xfrm>
          <a:prstGeom prst="rect">
            <a:avLst/>
          </a:prstGeom>
          <a:noFill/>
        </p:spPr>
        <p:txBody>
          <a:bodyPr wrap="square">
            <a:spAutoFit/>
          </a:bodyPr>
          <a:lstStyle/>
          <a:p>
            <a:r>
              <a:rPr lang="en-JP" sz="1700" b="1" dirty="0">
                <a:sym typeface="Wingdings" pitchFamily="2" charset="2"/>
                <a:hlinkClick r:id="rId3"/>
              </a:rPr>
              <a:t>Clade</a:t>
            </a:r>
            <a:r>
              <a:rPr lang="en-JP" sz="1700" dirty="0">
                <a:sym typeface="Wingdings" pitchFamily="2" charset="2"/>
              </a:rPr>
              <a:t>: group of organisms with common ancestry and shared charcateristics.</a:t>
            </a:r>
          </a:p>
          <a:p>
            <a:pPr marL="285750" indent="-285750">
              <a:buFont typeface="Wingdings" pitchFamily="2" charset="2"/>
              <a:buChar char="Ø"/>
            </a:pPr>
            <a:r>
              <a:rPr lang="en-US" sz="1700" dirty="0">
                <a:sym typeface="Wingdings" pitchFamily="2" charset="2"/>
              </a:rPr>
              <a:t>Each clade consists of an ancestral organism and all of its evolutionary descendants</a:t>
            </a:r>
          </a:p>
          <a:p>
            <a:pPr marL="285750" indent="-285750">
              <a:buFont typeface="Wingdings" pitchFamily="2" charset="2"/>
              <a:buChar char="Ø"/>
            </a:pPr>
            <a:r>
              <a:rPr lang="en-US" sz="1700" dirty="0">
                <a:sym typeface="Wingdings" pitchFamily="2" charset="2"/>
              </a:rPr>
              <a:t>members of a clade will possess common characteristics as a result of their shared evolutionary lineage</a:t>
            </a:r>
          </a:p>
          <a:p>
            <a:pPr marL="285750" indent="-285750">
              <a:buFont typeface="Wingdings" pitchFamily="2" charset="2"/>
              <a:buChar char="Ø"/>
            </a:pPr>
            <a:r>
              <a:rPr lang="en-US" sz="1700" dirty="0">
                <a:sym typeface="Wingdings" pitchFamily="2" charset="2"/>
              </a:rPr>
              <a:t>Clades are nested within one another — they form a nested hierarchy. </a:t>
            </a:r>
          </a:p>
          <a:p>
            <a:pPr marL="285750" indent="-285750">
              <a:buFont typeface="Wingdings" pitchFamily="2" charset="2"/>
              <a:buChar char="Ø"/>
            </a:pPr>
            <a:r>
              <a:rPr lang="en-US" sz="1700" b="1" dirty="0">
                <a:sym typeface="Wingdings" pitchFamily="2" charset="2"/>
              </a:rPr>
              <a:t>Cladistics</a:t>
            </a:r>
            <a:r>
              <a:rPr lang="en-US" sz="1700" dirty="0">
                <a:sym typeface="Wingdings" pitchFamily="2" charset="2"/>
              </a:rPr>
              <a:t> is about identifying evolutionary relationships between organisms</a:t>
            </a:r>
          </a:p>
          <a:p>
            <a:endParaRPr lang="en-US" sz="1700" dirty="0">
              <a:sym typeface="Wingdings" pitchFamily="2" charset="2"/>
            </a:endParaRPr>
          </a:p>
          <a:p>
            <a:endParaRPr lang="en-US" sz="1700" dirty="0">
              <a:sym typeface="Wingdings" pitchFamily="2" charset="2"/>
            </a:endParaRPr>
          </a:p>
          <a:p>
            <a:endParaRPr lang="en-US" sz="1700" dirty="0">
              <a:sym typeface="Wingdings" pitchFamily="2" charset="2"/>
            </a:endParaRPr>
          </a:p>
          <a:p>
            <a:endParaRPr lang="en-US" sz="1700" dirty="0">
              <a:sym typeface="Wingdings" pitchFamily="2" charset="2"/>
            </a:endParaRPr>
          </a:p>
          <a:p>
            <a:endParaRPr lang="en-US" sz="1700" dirty="0">
              <a:sym typeface="Wingdings" pitchFamily="2" charset="2"/>
            </a:endParaRPr>
          </a:p>
          <a:p>
            <a:endParaRPr lang="en-US" sz="1700" dirty="0">
              <a:sym typeface="Wingdings" pitchFamily="2" charset="2"/>
            </a:endParaRPr>
          </a:p>
          <a:p>
            <a:endParaRPr lang="en-US" sz="1700" dirty="0">
              <a:sym typeface="Wingdings" pitchFamily="2" charset="2"/>
            </a:endParaRPr>
          </a:p>
          <a:p>
            <a:endParaRPr lang="en-US" sz="1700" dirty="0">
              <a:sym typeface="Wingdings" pitchFamily="2" charset="2"/>
            </a:endParaRPr>
          </a:p>
          <a:p>
            <a:r>
              <a:rPr lang="en-US" sz="1700" dirty="0">
                <a:sym typeface="Wingdings" pitchFamily="2" charset="2"/>
              </a:rPr>
              <a:t>The most objective method for grouping species into clades is the use of sequence data from:</a:t>
            </a:r>
          </a:p>
          <a:p>
            <a:pPr marL="285750" indent="-285750">
              <a:buFont typeface="Wingdings" pitchFamily="2" charset="2"/>
              <a:buChar char="§"/>
            </a:pPr>
            <a:r>
              <a:rPr lang="en-US" sz="1700" dirty="0">
                <a:sym typeface="Wingdings" pitchFamily="2" charset="2"/>
              </a:rPr>
              <a:t>Gene DNA sequences</a:t>
            </a:r>
          </a:p>
          <a:p>
            <a:pPr marL="285750" indent="-285750">
              <a:buFont typeface="Wingdings" pitchFamily="2" charset="2"/>
              <a:buChar char="§"/>
            </a:pPr>
            <a:r>
              <a:rPr lang="en-US" sz="1700" dirty="0">
                <a:sym typeface="Wingdings" pitchFamily="2" charset="2"/>
              </a:rPr>
              <a:t>RNA sequences (mRNA, rRNA)</a:t>
            </a:r>
          </a:p>
          <a:p>
            <a:pPr marL="285750" indent="-285750">
              <a:buFont typeface="Wingdings" pitchFamily="2" charset="2"/>
              <a:buChar char="§"/>
            </a:pPr>
            <a:r>
              <a:rPr lang="en-US" sz="1700" dirty="0">
                <a:sym typeface="Wingdings" pitchFamily="2" charset="2"/>
              </a:rPr>
              <a:t>Amino acids sequence in polypeptide</a:t>
            </a:r>
          </a:p>
          <a:p>
            <a:pPr marL="285750" indent="-285750">
              <a:buFont typeface="Wingdings" pitchFamily="2" charset="2"/>
              <a:buChar char="§"/>
            </a:pPr>
            <a:r>
              <a:rPr lang="en-US" sz="1700" dirty="0">
                <a:sym typeface="Wingdings" pitchFamily="2" charset="2"/>
              </a:rPr>
              <a:t>Mitochondrial DNA (</a:t>
            </a:r>
            <a:r>
              <a:rPr lang="en-US" sz="1700" dirty="0" err="1">
                <a:sym typeface="Wingdings" pitchFamily="2" charset="2"/>
              </a:rPr>
              <a:t>mtDNA</a:t>
            </a:r>
            <a:r>
              <a:rPr lang="en-US" sz="1700" dirty="0">
                <a:sym typeface="Wingdings" pitchFamily="2" charset="2"/>
              </a:rPr>
              <a:t>)</a:t>
            </a:r>
          </a:p>
        </p:txBody>
      </p:sp>
      <p:pic>
        <p:nvPicPr>
          <p:cNvPr id="3" name="Picture 2">
            <a:extLst>
              <a:ext uri="{FF2B5EF4-FFF2-40B4-BE49-F238E27FC236}">
                <a16:creationId xmlns:a16="http://schemas.microsoft.com/office/drawing/2014/main" id="{9F1CC2C2-730C-EE37-1A0B-FB8A764D700B}"/>
              </a:ext>
            </a:extLst>
          </p:cNvPr>
          <p:cNvPicPr>
            <a:picLocks noChangeAspect="1"/>
          </p:cNvPicPr>
          <p:nvPr/>
        </p:nvPicPr>
        <p:blipFill>
          <a:blip r:embed="rId4"/>
          <a:stretch>
            <a:fillRect/>
          </a:stretch>
        </p:blipFill>
        <p:spPr>
          <a:xfrm>
            <a:off x="2488692" y="-9678"/>
            <a:ext cx="7214616" cy="1139150"/>
          </a:xfrm>
          <a:prstGeom prst="rect">
            <a:avLst/>
          </a:prstGeom>
        </p:spPr>
      </p:pic>
      <p:pic>
        <p:nvPicPr>
          <p:cNvPr id="5122" name="Picture 2" descr="Left, one small clade highlighted yellow. Middle, a clade highlighted blue that has the yellow clade nested within it. Right, a clade highlighted red that has both the yellow and blue clades nested within it. ">
            <a:extLst>
              <a:ext uri="{FF2B5EF4-FFF2-40B4-BE49-F238E27FC236}">
                <a16:creationId xmlns:a16="http://schemas.microsoft.com/office/drawing/2014/main" id="{A4021DD8-F594-EBCA-0150-3DDF88FE3C11}"/>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32682" r="35070"/>
          <a:stretch/>
        </p:blipFill>
        <p:spPr bwMode="auto">
          <a:xfrm>
            <a:off x="10340216" y="1077751"/>
            <a:ext cx="1493103" cy="10310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eft, one small clade highlighted yellow. Middle, a clade highlighted blue that has the yellow clade nested within it. Right, a clade highlighted red that has both the yellow and blue clades nested within it. ">
            <a:extLst>
              <a:ext uri="{FF2B5EF4-FFF2-40B4-BE49-F238E27FC236}">
                <a16:creationId xmlns:a16="http://schemas.microsoft.com/office/drawing/2014/main" id="{89FCB8ED-D419-CB23-F53F-88D120AC8EF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69271"/>
          <a:stretch/>
        </p:blipFill>
        <p:spPr bwMode="auto">
          <a:xfrm>
            <a:off x="10375392" y="0"/>
            <a:ext cx="1422753" cy="10310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eft, one small clade highlighted yellow. Middle, a clade highlighted blue that has the yellow clade nested within it. Right, a clade highlighted red that has both the yellow and blue clades nested within it. ">
            <a:extLst>
              <a:ext uri="{FF2B5EF4-FFF2-40B4-BE49-F238E27FC236}">
                <a16:creationId xmlns:a16="http://schemas.microsoft.com/office/drawing/2014/main" id="{166B4088-F81A-8D5D-708C-55183B94E90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67751"/>
          <a:stretch/>
        </p:blipFill>
        <p:spPr bwMode="auto">
          <a:xfrm>
            <a:off x="10340216" y="2155502"/>
            <a:ext cx="1493103" cy="10310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1CAE0239-9DE5-3D82-5FF5-F4FC4474928B}"/>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51913"/>
          <a:stretch/>
        </p:blipFill>
        <p:spPr bwMode="auto">
          <a:xfrm>
            <a:off x="234981" y="2549550"/>
            <a:ext cx="4725423" cy="1758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2284272-BF59-59E2-F43D-C0F13E7C83D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50000"/>
          <a:stretch/>
        </p:blipFill>
        <p:spPr bwMode="auto">
          <a:xfrm>
            <a:off x="4977883" y="2844035"/>
            <a:ext cx="4725425" cy="18288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A7E172-C231-13AF-67E8-3D8C040B66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149" b="98762" l="2786" r="96240">
                        <a14:foregroundMark x1="4178" y1="76980" x2="4178" y2="76980"/>
                        <a14:foregroundMark x1="2786" y1="12995" x2="2786" y2="12995"/>
                        <a14:foregroundMark x1="27855" y1="12252" x2="27855" y2="12252"/>
                        <a14:foregroundMark x1="49652" y1="11386" x2="49652" y2="11386"/>
                        <a14:foregroundMark x1="69847" y1="12252" x2="69847" y2="12252"/>
                        <a14:foregroundMark x1="92131" y1="12995" x2="92131" y2="12995"/>
                        <a14:foregroundMark x1="92340" y1="11386" x2="92340" y2="11386"/>
                        <a14:foregroundMark x1="69638" y1="11757" x2="69638" y2="11757"/>
                        <a14:foregroundMark x1="70334" y1="12252" x2="70334" y2="12252"/>
                        <a14:foregroundMark x1="31337" y1="13861" x2="31337" y2="13861"/>
                        <a14:foregroundMark x1="32730" y1="98762" x2="32730" y2="98762"/>
                        <a14:foregroundMark x1="49652" y1="12252" x2="49652" y2="12252"/>
                        <a14:foregroundMark x1="51741" y1="17203" x2="51741" y2="17203"/>
                        <a14:foregroundMark x1="96309" y1="12252" x2="96309" y2="12252"/>
                      </a14:backgroundRemoval>
                    </a14:imgEffect>
                  </a14:imgLayer>
                </a14:imgProps>
              </a:ext>
              <a:ext uri="{28A0092B-C50C-407E-A947-70E740481C1C}">
                <a14:useLocalDpi xmlns:a14="http://schemas.microsoft.com/office/drawing/2010/main"/>
              </a:ext>
            </a:extLst>
          </a:blip>
          <a:srcRect/>
          <a:stretch/>
        </p:blipFill>
        <p:spPr>
          <a:xfrm>
            <a:off x="9190165" y="5261219"/>
            <a:ext cx="2695560" cy="1517090"/>
          </a:xfrm>
          <a:prstGeom prst="rect">
            <a:avLst/>
          </a:prstGeom>
        </p:spPr>
      </p:pic>
      <p:pic>
        <p:nvPicPr>
          <p:cNvPr id="2" name="Picture 1">
            <a:extLst>
              <a:ext uri="{FF2B5EF4-FFF2-40B4-BE49-F238E27FC236}">
                <a16:creationId xmlns:a16="http://schemas.microsoft.com/office/drawing/2014/main" id="{A5B5E56B-1DF5-84FB-E72B-A16E3FF75276}"/>
              </a:ext>
            </a:extLst>
          </p:cNvPr>
          <p:cNvPicPr>
            <a:picLocks noChangeAspect="1"/>
          </p:cNvPicPr>
          <p:nvPr/>
        </p:nvPicPr>
        <p:blipFill>
          <a:blip r:embed="rId9">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248026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968E-6F05-A44F-B050-1808F6D655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ADB968-4020-AD47-C996-8600E2FF7C74}"/>
              </a:ext>
            </a:extLst>
          </p:cNvPr>
          <p:cNvPicPr>
            <a:picLocks noChangeAspect="1"/>
          </p:cNvPicPr>
          <p:nvPr/>
        </p:nvPicPr>
        <p:blipFill>
          <a:blip r:embed="rId3"/>
          <a:stretch>
            <a:fillRect/>
          </a:stretch>
        </p:blipFill>
        <p:spPr>
          <a:xfrm>
            <a:off x="2769121" y="0"/>
            <a:ext cx="6653758" cy="1497630"/>
          </a:xfrm>
          <a:prstGeom prst="rect">
            <a:avLst/>
          </a:prstGeom>
        </p:spPr>
      </p:pic>
      <p:sp>
        <p:nvSpPr>
          <p:cNvPr id="7" name="TextBox 6">
            <a:extLst>
              <a:ext uri="{FF2B5EF4-FFF2-40B4-BE49-F238E27FC236}">
                <a16:creationId xmlns:a16="http://schemas.microsoft.com/office/drawing/2014/main" id="{82C5A1B3-CE8A-76DA-CD2E-309F519ACA5E}"/>
              </a:ext>
            </a:extLst>
          </p:cNvPr>
          <p:cNvSpPr txBox="1"/>
          <p:nvPr/>
        </p:nvSpPr>
        <p:spPr>
          <a:xfrm>
            <a:off x="0" y="1536210"/>
            <a:ext cx="8183106" cy="1923604"/>
          </a:xfrm>
          <a:prstGeom prst="rect">
            <a:avLst/>
          </a:prstGeom>
          <a:noFill/>
        </p:spPr>
        <p:txBody>
          <a:bodyPr wrap="square">
            <a:spAutoFit/>
          </a:bodyPr>
          <a:lstStyle/>
          <a:p>
            <a:pPr marL="285750" indent="-285750">
              <a:buFont typeface="Wingdings" pitchFamily="2" charset="2"/>
              <a:buChar char="v"/>
            </a:pPr>
            <a:r>
              <a:rPr lang="en-US" sz="1700" dirty="0">
                <a:sym typeface="Wingdings" pitchFamily="2" charset="2"/>
              </a:rPr>
              <a:t>For all types of sequence data  more similar the sequences, the more closely related the species</a:t>
            </a:r>
          </a:p>
          <a:p>
            <a:pPr marL="285750" indent="-285750">
              <a:buFont typeface="Wingdings" pitchFamily="2" charset="2"/>
              <a:buChar char="v"/>
            </a:pPr>
            <a:r>
              <a:rPr lang="en-US" sz="1700" dirty="0">
                <a:sym typeface="Wingdings" pitchFamily="2" charset="2"/>
              </a:rPr>
              <a:t>Two groups of organisms with very similar sequences have separated into separate species more recently than two groups with less similarity in their sequences</a:t>
            </a:r>
          </a:p>
          <a:p>
            <a:pPr marL="285750" indent="-285750">
              <a:buFont typeface="Wingdings" pitchFamily="2" charset="2"/>
              <a:buChar char="v"/>
            </a:pPr>
            <a:r>
              <a:rPr lang="en-US" sz="1700" dirty="0">
                <a:sym typeface="Wingdings" pitchFamily="2" charset="2"/>
              </a:rPr>
              <a:t>Species that have been separated for longer have had a greater amount of time to accumulate mutations and changes to their DNA and potentially amino acid sequences</a:t>
            </a:r>
          </a:p>
          <a:p>
            <a:pPr marL="285750" indent="-285750">
              <a:buFont typeface="Wingdings" pitchFamily="2" charset="2"/>
              <a:buChar char="v"/>
            </a:pPr>
            <a:r>
              <a:rPr lang="en-US" sz="1700" dirty="0">
                <a:sym typeface="Wingdings" pitchFamily="2" charset="2"/>
              </a:rPr>
              <a:t>If sequence data not available, morphological traits can be used (ex: extinct organisms)</a:t>
            </a:r>
          </a:p>
        </p:txBody>
      </p:sp>
      <p:pic>
        <p:nvPicPr>
          <p:cNvPr id="9218" name="Picture 2" descr="DNA Evidence - Evidence for Evolution">
            <a:extLst>
              <a:ext uri="{FF2B5EF4-FFF2-40B4-BE49-F238E27FC236}">
                <a16:creationId xmlns:a16="http://schemas.microsoft.com/office/drawing/2014/main" id="{E9452A93-54F9-A5A4-9898-43672BF0BB7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145" t="7630" r="2530"/>
          <a:stretch/>
        </p:blipFill>
        <p:spPr bwMode="auto">
          <a:xfrm>
            <a:off x="8183106" y="1557648"/>
            <a:ext cx="3776420" cy="2718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5131485-6441-F94E-A113-94D2FA1237E9}"/>
              </a:ext>
            </a:extLst>
          </p:cNvPr>
          <p:cNvSpPr txBox="1"/>
          <p:nvPr/>
        </p:nvSpPr>
        <p:spPr>
          <a:xfrm>
            <a:off x="112362" y="3423925"/>
            <a:ext cx="5145793" cy="3139321"/>
          </a:xfrm>
          <a:prstGeom prst="rect">
            <a:avLst/>
          </a:prstGeom>
          <a:noFill/>
        </p:spPr>
        <p:txBody>
          <a:bodyPr wrap="square">
            <a:spAutoFit/>
          </a:bodyPr>
          <a:lstStyle/>
          <a:p>
            <a:r>
              <a:rPr lang="en-JP" i="1" dirty="0"/>
              <a:t>Note: phylogentic trees are hypotheses</a:t>
            </a:r>
          </a:p>
          <a:p>
            <a:r>
              <a:rPr lang="en-JP" b="1" dirty="0"/>
              <a:t>Principle of Parsimony: </a:t>
            </a:r>
            <a:r>
              <a:rPr lang="en-JP" dirty="0"/>
              <a:t>a particular sequence variation/trait will (likely) occur/evolve once rather than independently</a:t>
            </a:r>
          </a:p>
          <a:p>
            <a:r>
              <a:rPr lang="en-US" dirty="0">
                <a:sym typeface="Wingdings" pitchFamily="2" charset="2"/>
              </a:rPr>
              <a:t> </a:t>
            </a:r>
            <a:r>
              <a:rPr lang="en-US" dirty="0"/>
              <a:t>provides the criteria for the construction of cladograms</a:t>
            </a:r>
            <a:endParaRPr lang="en-JP" dirty="0"/>
          </a:p>
          <a:p>
            <a:pPr marL="285750" indent="-285750">
              <a:buFont typeface="Wingdings" pitchFamily="2" charset="2"/>
              <a:buChar char="à"/>
            </a:pPr>
            <a:r>
              <a:rPr lang="en-JP" dirty="0"/>
              <a:t>we choose the simplest explanation that can account for our observations. i.e. choose the tree that requires the fewest independent genetic events (appearances or disappearances of traits) to take place. </a:t>
            </a:r>
          </a:p>
        </p:txBody>
      </p:sp>
      <p:pic>
        <p:nvPicPr>
          <p:cNvPr id="9220" name="Picture 4" descr="A diagonal phylogenetic tree. The root splits to form two branches. The left branch forms lamprey (with a drawing of a lamprey). The right branch passes through a point labeled Jaws and splits to form two branches. From there, the left branch forms Sea bass (with a drawing of a fish). The right branch passes through a point labeled Lungs and splits to form two branches. The left branch passes through a point labeled Fur and forms Antelope (with a drawing of an antelope). The right branch passes through a point labeled Gizzard and splits to form two branches. From there, the left branch passes through a point labeled Feathers and forms Bald eagle (with the drawing of an eagle) and the right branch forms alligator (with the drawing of an alligator).">
            <a:extLst>
              <a:ext uri="{FF2B5EF4-FFF2-40B4-BE49-F238E27FC236}">
                <a16:creationId xmlns:a16="http://schemas.microsoft.com/office/drawing/2014/main" id="{A4EDDA96-63FD-EE79-8705-2F211EBA59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11874" y="4282498"/>
            <a:ext cx="3937137" cy="23660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DD9FCBB-6176-B237-BB71-C467BB0CB23C}"/>
              </a:ext>
            </a:extLst>
          </p:cNvPr>
          <p:cNvPicPr>
            <a:picLocks noChangeAspect="1"/>
          </p:cNvPicPr>
          <p:nvPr/>
        </p:nvPicPr>
        <p:blipFill>
          <a:blip r:embed="rId6"/>
          <a:stretch>
            <a:fillRect/>
          </a:stretch>
        </p:blipFill>
        <p:spPr>
          <a:xfrm>
            <a:off x="8649132" y="4331764"/>
            <a:ext cx="3690856" cy="2177256"/>
          </a:xfrm>
          <a:prstGeom prst="rect">
            <a:avLst/>
          </a:prstGeom>
        </p:spPr>
      </p:pic>
      <p:sp>
        <p:nvSpPr>
          <p:cNvPr id="19" name="TextBox 18">
            <a:extLst>
              <a:ext uri="{FF2B5EF4-FFF2-40B4-BE49-F238E27FC236}">
                <a16:creationId xmlns:a16="http://schemas.microsoft.com/office/drawing/2014/main" id="{3BB6D7DB-35E6-1100-A0F6-058C6DE29545}"/>
              </a:ext>
            </a:extLst>
          </p:cNvPr>
          <p:cNvSpPr txBox="1"/>
          <p:nvPr/>
        </p:nvSpPr>
        <p:spPr>
          <a:xfrm>
            <a:off x="-46440" y="6519336"/>
            <a:ext cx="10259824" cy="369332"/>
          </a:xfrm>
          <a:prstGeom prst="rect">
            <a:avLst/>
          </a:prstGeom>
          <a:noFill/>
        </p:spPr>
        <p:txBody>
          <a:bodyPr wrap="square">
            <a:spAutoFit/>
          </a:bodyPr>
          <a:lstStyle/>
          <a:p>
            <a:pPr marL="285750" indent="-285750">
              <a:buFont typeface="Wingdings" pitchFamily="2" charset="2"/>
              <a:buChar char="v"/>
            </a:pPr>
            <a:r>
              <a:rPr lang="en-US" dirty="0"/>
              <a:t>I</a:t>
            </a:r>
            <a:r>
              <a:rPr lang="en-JP" dirty="0"/>
              <a:t>deally compare several versions that were produced independently and used different genes</a:t>
            </a:r>
          </a:p>
        </p:txBody>
      </p:sp>
      <p:pic>
        <p:nvPicPr>
          <p:cNvPr id="2" name="Picture 1">
            <a:extLst>
              <a:ext uri="{FF2B5EF4-FFF2-40B4-BE49-F238E27FC236}">
                <a16:creationId xmlns:a16="http://schemas.microsoft.com/office/drawing/2014/main" id="{2B31DCEB-5004-3EC1-1AD1-5D6C9632FDB9}"/>
              </a:ext>
            </a:extLst>
          </p:cNvPr>
          <p:cNvPicPr>
            <a:picLocks noChangeAspect="1"/>
          </p:cNvPicPr>
          <p:nvPr/>
        </p:nvPicPr>
        <p:blipFill>
          <a:blip r:embed="rId7">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550029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A3ED-543F-EC40-9E81-3E50A7E3EF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A6DA10-A9C2-C8CF-B658-3637086699EC}"/>
              </a:ext>
            </a:extLst>
          </p:cNvPr>
          <p:cNvPicPr>
            <a:picLocks noChangeAspect="1"/>
          </p:cNvPicPr>
          <p:nvPr/>
        </p:nvPicPr>
        <p:blipFill>
          <a:blip r:embed="rId3"/>
          <a:stretch>
            <a:fillRect/>
          </a:stretch>
        </p:blipFill>
        <p:spPr>
          <a:xfrm>
            <a:off x="2397252" y="18627"/>
            <a:ext cx="7397496" cy="1665031"/>
          </a:xfrm>
          <a:prstGeom prst="rect">
            <a:avLst/>
          </a:prstGeom>
        </p:spPr>
      </p:pic>
      <p:sp>
        <p:nvSpPr>
          <p:cNvPr id="9" name="TextBox 8">
            <a:extLst>
              <a:ext uri="{FF2B5EF4-FFF2-40B4-BE49-F238E27FC236}">
                <a16:creationId xmlns:a16="http://schemas.microsoft.com/office/drawing/2014/main" id="{ADDFDF8F-61B8-484B-63D8-4B80200945C0}"/>
              </a:ext>
            </a:extLst>
          </p:cNvPr>
          <p:cNvSpPr txBox="1"/>
          <p:nvPr/>
        </p:nvSpPr>
        <p:spPr>
          <a:xfrm>
            <a:off x="0" y="2086549"/>
            <a:ext cx="7047722" cy="2031325"/>
          </a:xfrm>
          <a:prstGeom prst="rect">
            <a:avLst/>
          </a:prstGeom>
          <a:noFill/>
        </p:spPr>
        <p:txBody>
          <a:bodyPr wrap="square">
            <a:spAutoFit/>
          </a:bodyPr>
          <a:lstStyle/>
          <a:p>
            <a:r>
              <a:rPr lang="en-JP" u="sng" dirty="0"/>
              <a:t>Question 1</a:t>
            </a:r>
          </a:p>
          <a:p>
            <a:r>
              <a:rPr lang="en-JP" dirty="0"/>
              <a:t>The DNA base sequences in a gene coding for a particular protein in four different species are shown. Locations where mutations have occurred resulting in changes to the base sequences are outlined in boxes.</a:t>
            </a:r>
          </a:p>
          <a:p>
            <a:endParaRPr lang="en-JP" dirty="0"/>
          </a:p>
          <a:p>
            <a:r>
              <a:rPr lang="en-US" dirty="0"/>
              <a:t>Based on the data provided, construct a cladogram showing the most likely phylogenetic relationship</a:t>
            </a:r>
            <a:endParaRPr lang="en-JP" dirty="0"/>
          </a:p>
        </p:txBody>
      </p:sp>
      <p:pic>
        <p:nvPicPr>
          <p:cNvPr id="10" name="Picture 9">
            <a:extLst>
              <a:ext uri="{FF2B5EF4-FFF2-40B4-BE49-F238E27FC236}">
                <a16:creationId xmlns:a16="http://schemas.microsoft.com/office/drawing/2014/main" id="{AC5F3191-0B65-7D6C-A46E-461FECDE5AE2}"/>
              </a:ext>
            </a:extLst>
          </p:cNvPr>
          <p:cNvPicPr>
            <a:picLocks noChangeAspect="1"/>
          </p:cNvPicPr>
          <p:nvPr/>
        </p:nvPicPr>
        <p:blipFill>
          <a:blip r:embed="rId4"/>
          <a:stretch>
            <a:fillRect/>
          </a:stretch>
        </p:blipFill>
        <p:spPr>
          <a:xfrm>
            <a:off x="7315729" y="1722924"/>
            <a:ext cx="4282170" cy="2662489"/>
          </a:xfrm>
          <a:prstGeom prst="rect">
            <a:avLst/>
          </a:prstGeom>
        </p:spPr>
      </p:pic>
      <p:sp>
        <p:nvSpPr>
          <p:cNvPr id="3" name="TextBox 2">
            <a:extLst>
              <a:ext uri="{FF2B5EF4-FFF2-40B4-BE49-F238E27FC236}">
                <a16:creationId xmlns:a16="http://schemas.microsoft.com/office/drawing/2014/main" id="{ADCC3A49-6942-2F43-4199-8C65077F750C}"/>
              </a:ext>
            </a:extLst>
          </p:cNvPr>
          <p:cNvSpPr txBox="1"/>
          <p:nvPr/>
        </p:nvSpPr>
        <p:spPr>
          <a:xfrm>
            <a:off x="-10148" y="4609493"/>
            <a:ext cx="6096000" cy="2031325"/>
          </a:xfrm>
          <a:prstGeom prst="rect">
            <a:avLst/>
          </a:prstGeom>
          <a:noFill/>
        </p:spPr>
        <p:txBody>
          <a:bodyPr wrap="square">
            <a:spAutoFit/>
          </a:bodyPr>
          <a:lstStyle/>
          <a:p>
            <a:r>
              <a:rPr lang="en-JP" u="sng" dirty="0"/>
              <a:t>Question 2</a:t>
            </a:r>
          </a:p>
          <a:p>
            <a:r>
              <a:rPr lang="en-JP" dirty="0"/>
              <a:t>The amino acid sequences for protein X was deduced for 5 species. Differences between the amino acid sequence is provided in the table on</a:t>
            </a:r>
            <a:r>
              <a:rPr lang="en-US" dirty="0"/>
              <a:t> t</a:t>
            </a:r>
            <a:r>
              <a:rPr lang="en-JP" dirty="0"/>
              <a:t>he right.</a:t>
            </a:r>
          </a:p>
          <a:p>
            <a:endParaRPr lang="en-JP" dirty="0"/>
          </a:p>
          <a:p>
            <a:r>
              <a:rPr lang="en-US" dirty="0"/>
              <a:t>Based on the data provided, construct a cladogram showing the most likely phylogenetic relationship</a:t>
            </a:r>
            <a:endParaRPr lang="en-JP" dirty="0"/>
          </a:p>
        </p:txBody>
      </p:sp>
      <p:graphicFrame>
        <p:nvGraphicFramePr>
          <p:cNvPr id="6" name="Table 5">
            <a:extLst>
              <a:ext uri="{FF2B5EF4-FFF2-40B4-BE49-F238E27FC236}">
                <a16:creationId xmlns:a16="http://schemas.microsoft.com/office/drawing/2014/main" id="{DC1AC1EE-3ABC-B1A7-3EFA-B361B06AEA4C}"/>
              </a:ext>
            </a:extLst>
          </p:cNvPr>
          <p:cNvGraphicFramePr>
            <a:graphicFrameLocks noGrp="1"/>
          </p:cNvGraphicFramePr>
          <p:nvPr>
            <p:extLst>
              <p:ext uri="{D42A27DB-BD31-4B8C-83A1-F6EECF244321}">
                <p14:modId xmlns:p14="http://schemas.microsoft.com/office/powerpoint/2010/main" val="2064601315"/>
              </p:ext>
            </p:extLst>
          </p:nvPr>
        </p:nvGraphicFramePr>
        <p:xfrm>
          <a:off x="5894523" y="4852532"/>
          <a:ext cx="6096000" cy="1754218"/>
        </p:xfrm>
        <a:graphic>
          <a:graphicData uri="http://schemas.openxmlformats.org/drawingml/2006/table">
            <a:tbl>
              <a:tblPr firstRow="1" bandRow="1">
                <a:tableStyleId>{073A0DAA-6AF3-43AB-8588-CEC1D06C72B9}</a:tableStyleId>
              </a:tblPr>
              <a:tblGrid>
                <a:gridCol w="1016000">
                  <a:extLst>
                    <a:ext uri="{9D8B030D-6E8A-4147-A177-3AD203B41FA5}">
                      <a16:colId xmlns:a16="http://schemas.microsoft.com/office/drawing/2014/main" val="205847775"/>
                    </a:ext>
                  </a:extLst>
                </a:gridCol>
                <a:gridCol w="1016000">
                  <a:extLst>
                    <a:ext uri="{9D8B030D-6E8A-4147-A177-3AD203B41FA5}">
                      <a16:colId xmlns:a16="http://schemas.microsoft.com/office/drawing/2014/main" val="1807076319"/>
                    </a:ext>
                  </a:extLst>
                </a:gridCol>
                <a:gridCol w="1016000">
                  <a:extLst>
                    <a:ext uri="{9D8B030D-6E8A-4147-A177-3AD203B41FA5}">
                      <a16:colId xmlns:a16="http://schemas.microsoft.com/office/drawing/2014/main" val="3956375360"/>
                    </a:ext>
                  </a:extLst>
                </a:gridCol>
                <a:gridCol w="1016000">
                  <a:extLst>
                    <a:ext uri="{9D8B030D-6E8A-4147-A177-3AD203B41FA5}">
                      <a16:colId xmlns:a16="http://schemas.microsoft.com/office/drawing/2014/main" val="1089181624"/>
                    </a:ext>
                  </a:extLst>
                </a:gridCol>
                <a:gridCol w="1016000">
                  <a:extLst>
                    <a:ext uri="{9D8B030D-6E8A-4147-A177-3AD203B41FA5}">
                      <a16:colId xmlns:a16="http://schemas.microsoft.com/office/drawing/2014/main" val="3245033916"/>
                    </a:ext>
                  </a:extLst>
                </a:gridCol>
                <a:gridCol w="1016000">
                  <a:extLst>
                    <a:ext uri="{9D8B030D-6E8A-4147-A177-3AD203B41FA5}">
                      <a16:colId xmlns:a16="http://schemas.microsoft.com/office/drawing/2014/main" val="1726990035"/>
                    </a:ext>
                  </a:extLst>
                </a:gridCol>
              </a:tblGrid>
              <a:tr h="383522">
                <a:tc>
                  <a:txBody>
                    <a:bodyPr/>
                    <a:lstStyle/>
                    <a:p>
                      <a:pPr algn="ctr"/>
                      <a:endParaRPr lang="en-JP" sz="1600" dirty="0"/>
                    </a:p>
                  </a:txBody>
                  <a:tcPr>
                    <a:noFill/>
                  </a:tcPr>
                </a:tc>
                <a:tc>
                  <a:txBody>
                    <a:bodyPr/>
                    <a:lstStyle/>
                    <a:p>
                      <a:pPr algn="ctr"/>
                      <a:r>
                        <a:rPr lang="en-JP" sz="1600" dirty="0"/>
                        <a:t>Species A</a:t>
                      </a:r>
                    </a:p>
                  </a:txBody>
                  <a:tcPr>
                    <a:solidFill>
                      <a:srgbClr val="FF0000"/>
                    </a:solidFill>
                  </a:tcPr>
                </a:tc>
                <a:tc>
                  <a:txBody>
                    <a:bodyPr/>
                    <a:lstStyle/>
                    <a:p>
                      <a:pPr algn="ctr"/>
                      <a:r>
                        <a:rPr lang="en-JP" sz="1600" dirty="0"/>
                        <a:t>Species B</a:t>
                      </a:r>
                    </a:p>
                  </a:txBody>
                  <a:tcPr>
                    <a:solidFill>
                      <a:schemeClr val="accent2"/>
                    </a:solidFill>
                  </a:tcPr>
                </a:tc>
                <a:tc>
                  <a:txBody>
                    <a:bodyPr/>
                    <a:lstStyle/>
                    <a:p>
                      <a:pPr algn="ctr"/>
                      <a:r>
                        <a:rPr lang="en-JP" sz="1600" dirty="0"/>
                        <a:t>Species C</a:t>
                      </a:r>
                    </a:p>
                  </a:txBody>
                  <a:tcPr>
                    <a:solidFill>
                      <a:schemeClr val="accent4"/>
                    </a:solidFill>
                  </a:tcPr>
                </a:tc>
                <a:tc>
                  <a:txBody>
                    <a:bodyPr/>
                    <a:lstStyle/>
                    <a:p>
                      <a:pPr algn="ctr"/>
                      <a:r>
                        <a:rPr lang="en-JP" sz="1600" dirty="0"/>
                        <a:t>Species D</a:t>
                      </a:r>
                    </a:p>
                  </a:txBody>
                  <a:tcPr>
                    <a:solidFill>
                      <a:srgbClr val="00B050"/>
                    </a:solidFill>
                  </a:tcPr>
                </a:tc>
                <a:tc>
                  <a:txBody>
                    <a:bodyPr/>
                    <a:lstStyle/>
                    <a:p>
                      <a:pPr algn="ctr"/>
                      <a:r>
                        <a:rPr lang="en-JP" sz="1600" dirty="0"/>
                        <a:t>Species E</a:t>
                      </a:r>
                    </a:p>
                  </a:txBody>
                  <a:tcPr>
                    <a:solidFill>
                      <a:srgbClr val="0070C0"/>
                    </a:solidFill>
                  </a:tcPr>
                </a:tc>
                <a:extLst>
                  <a:ext uri="{0D108BD9-81ED-4DB2-BD59-A6C34878D82A}">
                    <a16:rowId xmlns:a16="http://schemas.microsoft.com/office/drawing/2014/main" val="4934355"/>
                  </a:ext>
                </a:extLst>
              </a:tr>
              <a:tr h="342674">
                <a:tc>
                  <a:txBody>
                    <a:bodyPr/>
                    <a:lstStyle/>
                    <a:p>
                      <a:pPr algn="ctr"/>
                      <a:r>
                        <a:rPr lang="en-JP" sz="1600" dirty="0">
                          <a:solidFill>
                            <a:schemeClr val="bg1"/>
                          </a:solidFill>
                        </a:rPr>
                        <a:t>Species A</a:t>
                      </a:r>
                    </a:p>
                  </a:txBody>
                  <a:tcPr>
                    <a:solidFill>
                      <a:srgbClr val="FF0000"/>
                    </a:solidFill>
                  </a:tcPr>
                </a:tc>
                <a:tc>
                  <a:txBody>
                    <a:bodyPr/>
                    <a:lstStyle/>
                    <a:p>
                      <a:pPr algn="ctr"/>
                      <a:endParaRPr lang="en-JP" sz="1600" dirty="0"/>
                    </a:p>
                  </a:txBody>
                  <a:tcPr>
                    <a:solidFill>
                      <a:schemeClr val="tx1"/>
                    </a:solidFill>
                  </a:tcPr>
                </a:tc>
                <a:tc>
                  <a:txBody>
                    <a:bodyPr/>
                    <a:lstStyle/>
                    <a:p>
                      <a:pPr algn="ctr"/>
                      <a:r>
                        <a:rPr lang="en-JP" sz="1600" dirty="0"/>
                        <a:t>4</a:t>
                      </a:r>
                    </a:p>
                  </a:txBody>
                  <a:tcPr/>
                </a:tc>
                <a:tc>
                  <a:txBody>
                    <a:bodyPr/>
                    <a:lstStyle/>
                    <a:p>
                      <a:pPr algn="ctr"/>
                      <a:r>
                        <a:rPr lang="en-JP" sz="1600" dirty="0"/>
                        <a:t>2</a:t>
                      </a:r>
                    </a:p>
                  </a:txBody>
                  <a:tcPr/>
                </a:tc>
                <a:tc>
                  <a:txBody>
                    <a:bodyPr/>
                    <a:lstStyle/>
                    <a:p>
                      <a:pPr algn="ctr"/>
                      <a:r>
                        <a:rPr lang="en-JP" sz="1600" dirty="0"/>
                        <a:t>6</a:t>
                      </a:r>
                    </a:p>
                  </a:txBody>
                  <a:tcPr/>
                </a:tc>
                <a:tc>
                  <a:txBody>
                    <a:bodyPr/>
                    <a:lstStyle/>
                    <a:p>
                      <a:pPr algn="ctr"/>
                      <a:r>
                        <a:rPr lang="en-JP" sz="1600" dirty="0"/>
                        <a:t>10</a:t>
                      </a:r>
                    </a:p>
                  </a:txBody>
                  <a:tcPr/>
                </a:tc>
                <a:extLst>
                  <a:ext uri="{0D108BD9-81ED-4DB2-BD59-A6C34878D82A}">
                    <a16:rowId xmlns:a16="http://schemas.microsoft.com/office/drawing/2014/main" val="326657513"/>
                  </a:ext>
                </a:extLst>
              </a:tr>
              <a:tr h="342674">
                <a:tc>
                  <a:txBody>
                    <a:bodyPr/>
                    <a:lstStyle/>
                    <a:p>
                      <a:pPr algn="ctr"/>
                      <a:r>
                        <a:rPr lang="en-JP" sz="1600" dirty="0">
                          <a:solidFill>
                            <a:schemeClr val="bg1"/>
                          </a:solidFill>
                        </a:rPr>
                        <a:t>Species B</a:t>
                      </a:r>
                    </a:p>
                  </a:txBody>
                  <a:tcPr>
                    <a:solidFill>
                      <a:schemeClr val="accent2"/>
                    </a:solidFill>
                  </a:tcPr>
                </a:tc>
                <a:tc>
                  <a:txBody>
                    <a:bodyPr/>
                    <a:lstStyle/>
                    <a:p>
                      <a:pPr algn="ctr"/>
                      <a:endParaRPr lang="en-JP" sz="1600" dirty="0"/>
                    </a:p>
                  </a:txBody>
                  <a:tcPr>
                    <a:solidFill>
                      <a:schemeClr val="tx1"/>
                    </a:solidFill>
                  </a:tcPr>
                </a:tc>
                <a:tc>
                  <a:txBody>
                    <a:bodyPr/>
                    <a:lstStyle/>
                    <a:p>
                      <a:pPr algn="ctr"/>
                      <a:endParaRPr lang="en-JP" sz="1600" dirty="0"/>
                    </a:p>
                  </a:txBody>
                  <a:tcPr>
                    <a:solidFill>
                      <a:schemeClr val="tx1"/>
                    </a:solidFill>
                  </a:tcPr>
                </a:tc>
                <a:tc>
                  <a:txBody>
                    <a:bodyPr/>
                    <a:lstStyle/>
                    <a:p>
                      <a:pPr algn="ctr"/>
                      <a:r>
                        <a:rPr lang="en-JP" sz="1600" dirty="0"/>
                        <a:t>6</a:t>
                      </a:r>
                    </a:p>
                  </a:txBody>
                  <a:tcPr/>
                </a:tc>
                <a:tc>
                  <a:txBody>
                    <a:bodyPr/>
                    <a:lstStyle/>
                    <a:p>
                      <a:pPr algn="ctr"/>
                      <a:r>
                        <a:rPr lang="en-JP" sz="1600" dirty="0"/>
                        <a:t>1</a:t>
                      </a:r>
                    </a:p>
                  </a:txBody>
                  <a:tcPr/>
                </a:tc>
                <a:tc>
                  <a:txBody>
                    <a:bodyPr/>
                    <a:lstStyle/>
                    <a:p>
                      <a:pPr algn="ctr"/>
                      <a:r>
                        <a:rPr lang="en-JP" sz="1600" dirty="0"/>
                        <a:t>11</a:t>
                      </a:r>
                    </a:p>
                  </a:txBody>
                  <a:tcPr/>
                </a:tc>
                <a:extLst>
                  <a:ext uri="{0D108BD9-81ED-4DB2-BD59-A6C34878D82A}">
                    <a16:rowId xmlns:a16="http://schemas.microsoft.com/office/drawing/2014/main" val="4117780803"/>
                  </a:ext>
                </a:extLst>
              </a:tr>
              <a:tr h="342674">
                <a:tc>
                  <a:txBody>
                    <a:bodyPr/>
                    <a:lstStyle/>
                    <a:p>
                      <a:pPr algn="ctr"/>
                      <a:r>
                        <a:rPr lang="en-JP" sz="1600" dirty="0">
                          <a:solidFill>
                            <a:schemeClr val="bg1"/>
                          </a:solidFill>
                        </a:rPr>
                        <a:t>Species C</a:t>
                      </a:r>
                    </a:p>
                  </a:txBody>
                  <a:tcPr>
                    <a:solidFill>
                      <a:schemeClr val="accent4"/>
                    </a:solidFill>
                  </a:tcPr>
                </a:tc>
                <a:tc>
                  <a:txBody>
                    <a:bodyPr/>
                    <a:lstStyle/>
                    <a:p>
                      <a:pPr algn="ctr"/>
                      <a:endParaRPr lang="en-JP" sz="1600" dirty="0"/>
                    </a:p>
                  </a:txBody>
                  <a:tcPr>
                    <a:solidFill>
                      <a:schemeClr val="tx1"/>
                    </a:solidFill>
                  </a:tcPr>
                </a:tc>
                <a:tc>
                  <a:txBody>
                    <a:bodyPr/>
                    <a:lstStyle/>
                    <a:p>
                      <a:pPr algn="ctr"/>
                      <a:endParaRPr lang="en-JP" sz="1600" dirty="0"/>
                    </a:p>
                  </a:txBody>
                  <a:tcPr>
                    <a:solidFill>
                      <a:schemeClr val="tx1"/>
                    </a:solidFill>
                  </a:tcPr>
                </a:tc>
                <a:tc>
                  <a:txBody>
                    <a:bodyPr/>
                    <a:lstStyle/>
                    <a:p>
                      <a:pPr algn="ctr"/>
                      <a:endParaRPr lang="en-JP" sz="1600" dirty="0"/>
                    </a:p>
                  </a:txBody>
                  <a:tcPr>
                    <a:solidFill>
                      <a:schemeClr val="tx1"/>
                    </a:solidFill>
                  </a:tcPr>
                </a:tc>
                <a:tc>
                  <a:txBody>
                    <a:bodyPr/>
                    <a:lstStyle/>
                    <a:p>
                      <a:pPr algn="ctr"/>
                      <a:r>
                        <a:rPr lang="en-JP" sz="1600" dirty="0"/>
                        <a:t>5</a:t>
                      </a:r>
                    </a:p>
                  </a:txBody>
                  <a:tcPr/>
                </a:tc>
                <a:tc>
                  <a:txBody>
                    <a:bodyPr/>
                    <a:lstStyle/>
                    <a:p>
                      <a:pPr algn="ctr"/>
                      <a:r>
                        <a:rPr lang="en-JP" sz="1600" dirty="0"/>
                        <a:t>9</a:t>
                      </a:r>
                    </a:p>
                  </a:txBody>
                  <a:tcPr/>
                </a:tc>
                <a:extLst>
                  <a:ext uri="{0D108BD9-81ED-4DB2-BD59-A6C34878D82A}">
                    <a16:rowId xmlns:a16="http://schemas.microsoft.com/office/drawing/2014/main" val="2832319365"/>
                  </a:ext>
                </a:extLst>
              </a:tr>
              <a:tr h="342674">
                <a:tc>
                  <a:txBody>
                    <a:bodyPr/>
                    <a:lstStyle/>
                    <a:p>
                      <a:pPr algn="ctr"/>
                      <a:r>
                        <a:rPr lang="en-JP" sz="1600" dirty="0">
                          <a:solidFill>
                            <a:schemeClr val="bg1"/>
                          </a:solidFill>
                        </a:rPr>
                        <a:t>Species D</a:t>
                      </a:r>
                    </a:p>
                  </a:txBody>
                  <a:tcPr>
                    <a:solidFill>
                      <a:srgbClr val="00B050"/>
                    </a:solidFill>
                  </a:tcPr>
                </a:tc>
                <a:tc>
                  <a:txBody>
                    <a:bodyPr/>
                    <a:lstStyle/>
                    <a:p>
                      <a:pPr algn="ctr"/>
                      <a:endParaRPr lang="en-JP" sz="1600" dirty="0"/>
                    </a:p>
                  </a:txBody>
                  <a:tcPr>
                    <a:solidFill>
                      <a:schemeClr val="tx1"/>
                    </a:solidFill>
                  </a:tcPr>
                </a:tc>
                <a:tc>
                  <a:txBody>
                    <a:bodyPr/>
                    <a:lstStyle/>
                    <a:p>
                      <a:pPr algn="ctr"/>
                      <a:endParaRPr lang="en-JP" sz="1600" dirty="0"/>
                    </a:p>
                  </a:txBody>
                  <a:tcPr>
                    <a:solidFill>
                      <a:schemeClr val="tx1"/>
                    </a:solidFill>
                  </a:tcPr>
                </a:tc>
                <a:tc>
                  <a:txBody>
                    <a:bodyPr/>
                    <a:lstStyle/>
                    <a:p>
                      <a:pPr algn="ctr"/>
                      <a:endParaRPr lang="en-JP" sz="1600" dirty="0"/>
                    </a:p>
                  </a:txBody>
                  <a:tcPr>
                    <a:solidFill>
                      <a:schemeClr val="tx1"/>
                    </a:solidFill>
                  </a:tcPr>
                </a:tc>
                <a:tc>
                  <a:txBody>
                    <a:bodyPr/>
                    <a:lstStyle/>
                    <a:p>
                      <a:pPr algn="ctr"/>
                      <a:endParaRPr lang="en-JP" sz="1600" dirty="0"/>
                    </a:p>
                  </a:txBody>
                  <a:tcPr>
                    <a:solidFill>
                      <a:schemeClr val="tx1"/>
                    </a:solidFill>
                  </a:tcPr>
                </a:tc>
                <a:tc>
                  <a:txBody>
                    <a:bodyPr/>
                    <a:lstStyle/>
                    <a:p>
                      <a:pPr algn="ctr"/>
                      <a:r>
                        <a:rPr lang="en-JP" sz="1600" dirty="0"/>
                        <a:t>12</a:t>
                      </a:r>
                    </a:p>
                  </a:txBody>
                  <a:tcPr/>
                </a:tc>
                <a:extLst>
                  <a:ext uri="{0D108BD9-81ED-4DB2-BD59-A6C34878D82A}">
                    <a16:rowId xmlns:a16="http://schemas.microsoft.com/office/drawing/2014/main" val="2917620640"/>
                  </a:ext>
                </a:extLst>
              </a:tr>
            </a:tbl>
          </a:graphicData>
        </a:graphic>
      </p:graphicFrame>
      <p:pic>
        <p:nvPicPr>
          <p:cNvPr id="2" name="Picture 1">
            <a:extLst>
              <a:ext uri="{FF2B5EF4-FFF2-40B4-BE49-F238E27FC236}">
                <a16:creationId xmlns:a16="http://schemas.microsoft.com/office/drawing/2014/main" id="{C25AC321-FEF8-3DC9-61AD-40EF563098BC}"/>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3789517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7EDB9-E302-F147-80EB-B5D52BC2DEC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213541-632C-B2A0-9F16-7F85436B0EB7}"/>
              </a:ext>
            </a:extLst>
          </p:cNvPr>
          <p:cNvPicPr>
            <a:picLocks noChangeAspect="1"/>
          </p:cNvPicPr>
          <p:nvPr/>
        </p:nvPicPr>
        <p:blipFill>
          <a:blip r:embed="rId3"/>
          <a:stretch>
            <a:fillRect/>
          </a:stretch>
        </p:blipFill>
        <p:spPr>
          <a:xfrm>
            <a:off x="2397252" y="18627"/>
            <a:ext cx="7397496" cy="1665031"/>
          </a:xfrm>
          <a:prstGeom prst="rect">
            <a:avLst/>
          </a:prstGeom>
        </p:spPr>
      </p:pic>
      <p:sp>
        <p:nvSpPr>
          <p:cNvPr id="9" name="TextBox 8">
            <a:extLst>
              <a:ext uri="{FF2B5EF4-FFF2-40B4-BE49-F238E27FC236}">
                <a16:creationId xmlns:a16="http://schemas.microsoft.com/office/drawing/2014/main" id="{A5447252-1586-91EB-FBEE-8FFC6C4BFF3C}"/>
              </a:ext>
            </a:extLst>
          </p:cNvPr>
          <p:cNvSpPr txBox="1"/>
          <p:nvPr/>
        </p:nvSpPr>
        <p:spPr>
          <a:xfrm>
            <a:off x="0" y="2041024"/>
            <a:ext cx="7047722" cy="369332"/>
          </a:xfrm>
          <a:prstGeom prst="rect">
            <a:avLst/>
          </a:prstGeom>
          <a:noFill/>
        </p:spPr>
        <p:txBody>
          <a:bodyPr wrap="square">
            <a:spAutoFit/>
          </a:bodyPr>
          <a:lstStyle/>
          <a:p>
            <a:r>
              <a:rPr lang="en-JP" u="sng" dirty="0"/>
              <a:t>Question 1 </a:t>
            </a:r>
            <a:r>
              <a:rPr lang="en-JP" dirty="0"/>
              <a:t>- solution</a:t>
            </a:r>
          </a:p>
        </p:txBody>
      </p:sp>
      <p:sp>
        <p:nvSpPr>
          <p:cNvPr id="3" name="TextBox 2">
            <a:extLst>
              <a:ext uri="{FF2B5EF4-FFF2-40B4-BE49-F238E27FC236}">
                <a16:creationId xmlns:a16="http://schemas.microsoft.com/office/drawing/2014/main" id="{E6596F73-DA3E-23AF-3F88-562A3B7A688A}"/>
              </a:ext>
            </a:extLst>
          </p:cNvPr>
          <p:cNvSpPr txBox="1"/>
          <p:nvPr/>
        </p:nvSpPr>
        <p:spPr>
          <a:xfrm>
            <a:off x="6910382" y="1995902"/>
            <a:ext cx="7047722" cy="369332"/>
          </a:xfrm>
          <a:prstGeom prst="rect">
            <a:avLst/>
          </a:prstGeom>
          <a:noFill/>
        </p:spPr>
        <p:txBody>
          <a:bodyPr wrap="square">
            <a:spAutoFit/>
          </a:bodyPr>
          <a:lstStyle/>
          <a:p>
            <a:r>
              <a:rPr lang="en-JP" u="sng" dirty="0"/>
              <a:t>Question 2 </a:t>
            </a:r>
            <a:r>
              <a:rPr lang="en-JP" dirty="0"/>
              <a:t>- solution</a:t>
            </a:r>
          </a:p>
        </p:txBody>
      </p:sp>
      <p:pic>
        <p:nvPicPr>
          <p:cNvPr id="6" name="Picture 5">
            <a:extLst>
              <a:ext uri="{FF2B5EF4-FFF2-40B4-BE49-F238E27FC236}">
                <a16:creationId xmlns:a16="http://schemas.microsoft.com/office/drawing/2014/main" id="{4E838EF5-FC53-7169-7333-E2C0652327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149" b="98762" l="2786" r="96240">
                        <a14:foregroundMark x1="4178" y1="76980" x2="4178" y2="76980"/>
                        <a14:foregroundMark x1="2786" y1="12995" x2="2786" y2="12995"/>
                        <a14:foregroundMark x1="27855" y1="12252" x2="27855" y2="12252"/>
                        <a14:foregroundMark x1="49652" y1="11386" x2="49652" y2="11386"/>
                        <a14:foregroundMark x1="69847" y1="12252" x2="69847" y2="12252"/>
                        <a14:foregroundMark x1="92131" y1="12995" x2="92131" y2="12995"/>
                        <a14:foregroundMark x1="92340" y1="11386" x2="92340" y2="11386"/>
                        <a14:foregroundMark x1="69638" y1="11757" x2="69638" y2="11757"/>
                        <a14:foregroundMark x1="70334" y1="12252" x2="70334" y2="12252"/>
                        <a14:foregroundMark x1="31337" y1="13861" x2="31337" y2="13861"/>
                        <a14:foregroundMark x1="32730" y1="98762" x2="32730" y2="98762"/>
                        <a14:foregroundMark x1="49652" y1="12252" x2="49652" y2="12252"/>
                        <a14:foregroundMark x1="51741" y1="17203" x2="51741" y2="17203"/>
                        <a14:foregroundMark x1="96309" y1="12252" x2="96309" y2="12252"/>
                      </a14:backgroundRemoval>
                    </a14:imgEffect>
                  </a14:imgLayer>
                </a14:imgProps>
              </a:ext>
              <a:ext uri="{28A0092B-C50C-407E-A947-70E740481C1C}">
                <a14:useLocalDpi xmlns:a14="http://schemas.microsoft.com/office/drawing/2010/main"/>
              </a:ext>
            </a:extLst>
          </a:blip>
          <a:srcRect/>
          <a:stretch/>
        </p:blipFill>
        <p:spPr>
          <a:xfrm>
            <a:off x="7047722" y="2972745"/>
            <a:ext cx="4458558" cy="2509324"/>
          </a:xfrm>
          <a:prstGeom prst="rect">
            <a:avLst/>
          </a:prstGeom>
        </p:spPr>
      </p:pic>
      <p:pic>
        <p:nvPicPr>
          <p:cNvPr id="7" name="Picture 6">
            <a:extLst>
              <a:ext uri="{FF2B5EF4-FFF2-40B4-BE49-F238E27FC236}">
                <a16:creationId xmlns:a16="http://schemas.microsoft.com/office/drawing/2014/main" id="{8F06B3AB-159A-4B29-5D5C-DB2631DA943E}"/>
              </a:ext>
            </a:extLst>
          </p:cNvPr>
          <p:cNvPicPr>
            <a:picLocks noChangeAspect="1"/>
          </p:cNvPicPr>
          <p:nvPr/>
        </p:nvPicPr>
        <p:blipFill>
          <a:blip r:embed="rId6"/>
          <a:stretch>
            <a:fillRect/>
          </a:stretch>
        </p:blipFill>
        <p:spPr>
          <a:xfrm>
            <a:off x="517328" y="2455478"/>
            <a:ext cx="3759848" cy="3085003"/>
          </a:xfrm>
          <a:prstGeom prst="rect">
            <a:avLst/>
          </a:prstGeom>
        </p:spPr>
      </p:pic>
      <p:sp>
        <p:nvSpPr>
          <p:cNvPr id="11" name="TextBox 10">
            <a:extLst>
              <a:ext uri="{FF2B5EF4-FFF2-40B4-BE49-F238E27FC236}">
                <a16:creationId xmlns:a16="http://schemas.microsoft.com/office/drawing/2014/main" id="{64341C27-D892-BA77-268B-1253FAD4C250}"/>
              </a:ext>
            </a:extLst>
          </p:cNvPr>
          <p:cNvSpPr txBox="1"/>
          <p:nvPr/>
        </p:nvSpPr>
        <p:spPr>
          <a:xfrm>
            <a:off x="181947" y="5748403"/>
            <a:ext cx="5192486" cy="923330"/>
          </a:xfrm>
          <a:prstGeom prst="rect">
            <a:avLst/>
          </a:prstGeom>
          <a:noFill/>
        </p:spPr>
        <p:txBody>
          <a:bodyPr wrap="square">
            <a:spAutoFit/>
          </a:bodyPr>
          <a:lstStyle/>
          <a:p>
            <a:r>
              <a:rPr lang="en-JP" dirty="0"/>
              <a:t>Species 1 has the most mutations, it is the most dissimilar (outgroup_. Species 2 and 3 have the fewest differences, most closely related to each other</a:t>
            </a:r>
          </a:p>
        </p:txBody>
      </p:sp>
      <p:sp>
        <p:nvSpPr>
          <p:cNvPr id="12" name="TextBox 11">
            <a:extLst>
              <a:ext uri="{FF2B5EF4-FFF2-40B4-BE49-F238E27FC236}">
                <a16:creationId xmlns:a16="http://schemas.microsoft.com/office/drawing/2014/main" id="{E165F5C3-37AC-4C39-2E38-D4F91BA9FE55}"/>
              </a:ext>
            </a:extLst>
          </p:cNvPr>
          <p:cNvSpPr txBox="1"/>
          <p:nvPr/>
        </p:nvSpPr>
        <p:spPr>
          <a:xfrm>
            <a:off x="6817567" y="5748403"/>
            <a:ext cx="5192486" cy="923330"/>
          </a:xfrm>
          <a:prstGeom prst="rect">
            <a:avLst/>
          </a:prstGeom>
          <a:noFill/>
        </p:spPr>
        <p:txBody>
          <a:bodyPr wrap="square">
            <a:spAutoFit/>
          </a:bodyPr>
          <a:lstStyle/>
          <a:p>
            <a:r>
              <a:rPr lang="en-JP" dirty="0"/>
              <a:t>Species E has the most differences and is the outgroup. Species A has the fewest differences with C and likewise with B and D</a:t>
            </a:r>
          </a:p>
        </p:txBody>
      </p:sp>
      <p:pic>
        <p:nvPicPr>
          <p:cNvPr id="2" name="Picture 1">
            <a:extLst>
              <a:ext uri="{FF2B5EF4-FFF2-40B4-BE49-F238E27FC236}">
                <a16:creationId xmlns:a16="http://schemas.microsoft.com/office/drawing/2014/main" id="{ADD7D6C1-527C-A62D-B646-4C16C3E27E21}"/>
              </a:ext>
            </a:extLst>
          </p:cNvPr>
          <p:cNvPicPr>
            <a:picLocks noChangeAspect="1"/>
          </p:cNvPicPr>
          <p:nvPr/>
        </p:nvPicPr>
        <p:blipFill>
          <a:blip r:embed="rId7">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Tree>
    <p:extLst>
      <p:ext uri="{BB962C8B-B14F-4D97-AF65-F5344CB8AC3E}">
        <p14:creationId xmlns:p14="http://schemas.microsoft.com/office/powerpoint/2010/main" val="933841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7570</TotalTime>
  <Words>2082</Words>
  <Application>Microsoft Office PowerPoint</Application>
  <PresentationFormat>Widescreen</PresentationFormat>
  <Paragraphs>193</Paragraphs>
  <Slides>21</Slides>
  <Notes>20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Marier</dc:creator>
  <cp:lastModifiedBy>Marier, Peter</cp:lastModifiedBy>
  <cp:revision>269</cp:revision>
  <dcterms:created xsi:type="dcterms:W3CDTF">2024-11-05T10:32:26Z</dcterms:created>
  <dcterms:modified xsi:type="dcterms:W3CDTF">2026-02-06T00:39:55Z</dcterms:modified>
</cp:coreProperties>
</file>