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33"/>
  </p:notesMasterIdLst>
  <p:sldIdLst>
    <p:sldId id="300" r:id="rId2"/>
    <p:sldId id="301" r:id="rId3"/>
    <p:sldId id="257" r:id="rId4"/>
    <p:sldId id="268" r:id="rId5"/>
    <p:sldId id="270" r:id="rId6"/>
    <p:sldId id="269" r:id="rId7"/>
    <p:sldId id="258" r:id="rId8"/>
    <p:sldId id="259" r:id="rId9"/>
    <p:sldId id="271" r:id="rId10"/>
    <p:sldId id="272" r:id="rId11"/>
    <p:sldId id="260" r:id="rId12"/>
    <p:sldId id="281" r:id="rId13"/>
    <p:sldId id="273" r:id="rId14"/>
    <p:sldId id="261" r:id="rId15"/>
    <p:sldId id="274" r:id="rId16"/>
    <p:sldId id="275" r:id="rId17"/>
    <p:sldId id="262" r:id="rId18"/>
    <p:sldId id="263" r:id="rId19"/>
    <p:sldId id="276" r:id="rId20"/>
    <p:sldId id="277" r:id="rId21"/>
    <p:sldId id="264" r:id="rId22"/>
    <p:sldId id="278" r:id="rId23"/>
    <p:sldId id="280" r:id="rId24"/>
    <p:sldId id="279" r:id="rId25"/>
    <p:sldId id="265" r:id="rId26"/>
    <p:sldId id="285" r:id="rId27"/>
    <p:sldId id="286" r:id="rId28"/>
    <p:sldId id="267" r:id="rId29"/>
    <p:sldId id="283" r:id="rId30"/>
    <p:sldId id="284" r:id="rId31"/>
    <p:sldId id="282" r:id="rId32"/>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91"/>
    <p:restoredTop sz="82789"/>
  </p:normalViewPr>
  <p:slideViewPr>
    <p:cSldViewPr snapToGrid="0">
      <p:cViewPr varScale="1">
        <p:scale>
          <a:sx n="105" d="100"/>
          <a:sy n="105" d="100"/>
        </p:scale>
        <p:origin x="16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F0D7-A35F-0A44-B46D-40E667ABF602}" type="datetimeFigureOut">
              <a:rPr lang="en-JP" smtClean="0"/>
              <a:t>2026/01/09</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02A77-0CA5-214D-A0A1-313B8E5549BF}" type="slidenum">
              <a:rPr lang="en-JP" smtClean="0"/>
              <a:t>‹#›</a:t>
            </a:fld>
            <a:endParaRPr lang="en-JP"/>
          </a:p>
        </p:txBody>
      </p:sp>
    </p:spTree>
    <p:extLst>
      <p:ext uri="{BB962C8B-B14F-4D97-AF65-F5344CB8AC3E}">
        <p14:creationId xmlns:p14="http://schemas.microsoft.com/office/powerpoint/2010/main" val="307183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9402A77-0CA5-214D-A0A1-313B8E5549BF}" type="slidenum">
              <a:rPr lang="en-JP" smtClean="0"/>
              <a:t>3</a:t>
            </a:fld>
            <a:endParaRPr lang="en-JP"/>
          </a:p>
        </p:txBody>
      </p:sp>
    </p:spTree>
    <p:extLst>
      <p:ext uri="{BB962C8B-B14F-4D97-AF65-F5344CB8AC3E}">
        <p14:creationId xmlns:p14="http://schemas.microsoft.com/office/powerpoint/2010/main" val="1069600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r>
              <a:rPr lang="en-JP" dirty="0"/>
              <a:t>lassification based on analogoous structures is Artificial classification and can lead to misclassification of evolutionary relationships and ancestry</a:t>
            </a:r>
          </a:p>
        </p:txBody>
      </p:sp>
      <p:sp>
        <p:nvSpPr>
          <p:cNvPr id="4" name="Slide Number Placeholder 3"/>
          <p:cNvSpPr>
            <a:spLocks noGrp="1"/>
          </p:cNvSpPr>
          <p:nvPr>
            <p:ph type="sldNum" sz="quarter" idx="5"/>
          </p:nvPr>
        </p:nvSpPr>
        <p:spPr/>
        <p:txBody>
          <a:bodyPr/>
          <a:lstStyle/>
          <a:p>
            <a:fld id="{A9402A77-0CA5-214D-A0A1-313B8E5549BF}" type="slidenum">
              <a:rPr lang="en-JP" smtClean="0"/>
              <a:t>14</a:t>
            </a:fld>
            <a:endParaRPr lang="en-JP"/>
          </a:p>
        </p:txBody>
      </p:sp>
    </p:spTree>
    <p:extLst>
      <p:ext uri="{BB962C8B-B14F-4D97-AF65-F5344CB8AC3E}">
        <p14:creationId xmlns:p14="http://schemas.microsoft.com/office/powerpoint/2010/main" val="3130560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40C6-003B-03EA-76EE-496B86CE5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93A2B-0287-29C7-7F11-17ECED2845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6DA8D-82D1-A1E9-A50D-0D91CDB85712}"/>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79DCCEEA-3E32-D0D3-9E66-7D483F0560E8}"/>
              </a:ext>
            </a:extLst>
          </p:cNvPr>
          <p:cNvSpPr>
            <a:spLocks noGrp="1"/>
          </p:cNvSpPr>
          <p:nvPr>
            <p:ph type="sldNum" sz="quarter" idx="5"/>
          </p:nvPr>
        </p:nvSpPr>
        <p:spPr/>
        <p:txBody>
          <a:bodyPr/>
          <a:lstStyle/>
          <a:p>
            <a:fld id="{A9402A77-0CA5-214D-A0A1-313B8E5549BF}" type="slidenum">
              <a:rPr lang="en-JP" smtClean="0"/>
              <a:t>15</a:t>
            </a:fld>
            <a:endParaRPr lang="en-JP"/>
          </a:p>
        </p:txBody>
      </p:sp>
    </p:spTree>
    <p:extLst>
      <p:ext uri="{BB962C8B-B14F-4D97-AF65-F5344CB8AC3E}">
        <p14:creationId xmlns:p14="http://schemas.microsoft.com/office/powerpoint/2010/main" val="4018162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8DA42-C493-29E6-3808-4E443BCC1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DC999-3D90-6B31-EB90-8605ABD44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A5731-F0CE-27E2-6B11-4429E8353E2B}"/>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A8E4C795-02DD-75C3-D906-3A4A98528093}"/>
              </a:ext>
            </a:extLst>
          </p:cNvPr>
          <p:cNvSpPr>
            <a:spLocks noGrp="1"/>
          </p:cNvSpPr>
          <p:nvPr>
            <p:ph type="sldNum" sz="quarter" idx="5"/>
          </p:nvPr>
        </p:nvSpPr>
        <p:spPr/>
        <p:txBody>
          <a:bodyPr/>
          <a:lstStyle/>
          <a:p>
            <a:fld id="{A9402A77-0CA5-214D-A0A1-313B8E5549BF}" type="slidenum">
              <a:rPr lang="en-JP" smtClean="0"/>
              <a:t>16</a:t>
            </a:fld>
            <a:endParaRPr lang="en-JP"/>
          </a:p>
        </p:txBody>
      </p:sp>
    </p:spTree>
    <p:extLst>
      <p:ext uri="{BB962C8B-B14F-4D97-AF65-F5344CB8AC3E}">
        <p14:creationId xmlns:p14="http://schemas.microsoft.com/office/powerpoint/2010/main" val="311310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
            </a:r>
            <a:r>
              <a:rPr lang="en-JP" dirty="0"/>
              <a:t>ote: over 99.999% of all species that have ever lived on Earth are extinct</a:t>
            </a:r>
          </a:p>
        </p:txBody>
      </p:sp>
      <p:sp>
        <p:nvSpPr>
          <p:cNvPr id="4" name="Slide Number Placeholder 3"/>
          <p:cNvSpPr>
            <a:spLocks noGrp="1"/>
          </p:cNvSpPr>
          <p:nvPr>
            <p:ph type="sldNum" sz="quarter" idx="5"/>
          </p:nvPr>
        </p:nvSpPr>
        <p:spPr/>
        <p:txBody>
          <a:bodyPr/>
          <a:lstStyle/>
          <a:p>
            <a:fld id="{A9402A77-0CA5-214D-A0A1-313B8E5549BF}" type="slidenum">
              <a:rPr lang="en-JP" smtClean="0"/>
              <a:t>17</a:t>
            </a:fld>
            <a:endParaRPr lang="en-JP"/>
          </a:p>
        </p:txBody>
      </p:sp>
    </p:spTree>
    <p:extLst>
      <p:ext uri="{BB962C8B-B14F-4D97-AF65-F5344CB8AC3E}">
        <p14:creationId xmlns:p14="http://schemas.microsoft.com/office/powerpoint/2010/main" val="387529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r>
              <a:rPr lang="en-JP" dirty="0"/>
              <a:t>ithout a barrier and reproductive isolation, populations would continue to mix and exchange alleles – mainitaining the variety present in the initial population but not allow new species to emerge</a:t>
            </a:r>
          </a:p>
        </p:txBody>
      </p:sp>
      <p:sp>
        <p:nvSpPr>
          <p:cNvPr id="4" name="Slide Number Placeholder 3"/>
          <p:cNvSpPr>
            <a:spLocks noGrp="1"/>
          </p:cNvSpPr>
          <p:nvPr>
            <p:ph type="sldNum" sz="quarter" idx="5"/>
          </p:nvPr>
        </p:nvSpPr>
        <p:spPr/>
        <p:txBody>
          <a:bodyPr/>
          <a:lstStyle/>
          <a:p>
            <a:fld id="{A9402A77-0CA5-214D-A0A1-313B8E5549BF}" type="slidenum">
              <a:rPr lang="en-JP" smtClean="0"/>
              <a:t>18</a:t>
            </a:fld>
            <a:endParaRPr lang="en-JP"/>
          </a:p>
        </p:txBody>
      </p:sp>
    </p:spTree>
    <p:extLst>
      <p:ext uri="{BB962C8B-B14F-4D97-AF65-F5344CB8AC3E}">
        <p14:creationId xmlns:p14="http://schemas.microsoft.com/office/powerpoint/2010/main" val="258053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F6825-42A5-FB6D-335D-36CC127F8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7C8F2-D431-3B92-5C2F-FB94A9B5E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EC5F2-63EF-8517-9897-778AAF4B9B34}"/>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49B1D481-73BC-6DFE-283C-F0FD59FF2F13}"/>
              </a:ext>
            </a:extLst>
          </p:cNvPr>
          <p:cNvSpPr>
            <a:spLocks noGrp="1"/>
          </p:cNvSpPr>
          <p:nvPr>
            <p:ph type="sldNum" sz="quarter" idx="5"/>
          </p:nvPr>
        </p:nvSpPr>
        <p:spPr/>
        <p:txBody>
          <a:bodyPr/>
          <a:lstStyle/>
          <a:p>
            <a:fld id="{A9402A77-0CA5-214D-A0A1-313B8E5549BF}" type="slidenum">
              <a:rPr lang="en-JP" smtClean="0"/>
              <a:t>19</a:t>
            </a:fld>
            <a:endParaRPr lang="en-JP"/>
          </a:p>
        </p:txBody>
      </p:sp>
    </p:spTree>
    <p:extLst>
      <p:ext uri="{BB962C8B-B14F-4D97-AF65-F5344CB8AC3E}">
        <p14:creationId xmlns:p14="http://schemas.microsoft.com/office/powerpoint/2010/main" val="2966678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4063B-6987-F016-3E8C-54F732CAB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7DE0E-16A0-D996-6382-3FDD6F4E4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D29AA-463B-1631-A78A-C217486F0CF5}"/>
              </a:ext>
            </a:extLst>
          </p:cNvPr>
          <p:cNvSpPr>
            <a:spLocks noGrp="1"/>
          </p:cNvSpPr>
          <p:nvPr>
            <p:ph type="body" idx="1"/>
          </p:nvPr>
        </p:nvSpPr>
        <p:spPr/>
        <p:txBody>
          <a:bodyPr/>
          <a:lstStyle/>
          <a:p>
            <a:r>
              <a:rPr lang="en-US" dirty="0"/>
              <a:t>https://</a:t>
            </a:r>
            <a:r>
              <a:rPr lang="en-US" dirty="0" err="1"/>
              <a:t>www.bonobos.org</a:t>
            </a:r>
            <a:r>
              <a:rPr lang="en-US" dirty="0"/>
              <a:t>/post/</a:t>
            </a:r>
            <a:r>
              <a:rPr lang="en-US" dirty="0" err="1"/>
              <a:t>bonoboschimpsandthecongoriver</a:t>
            </a:r>
            <a:endParaRPr lang="en-JP" dirty="0"/>
          </a:p>
        </p:txBody>
      </p:sp>
      <p:sp>
        <p:nvSpPr>
          <p:cNvPr id="4" name="Slide Number Placeholder 3">
            <a:extLst>
              <a:ext uri="{FF2B5EF4-FFF2-40B4-BE49-F238E27FC236}">
                <a16:creationId xmlns:a16="http://schemas.microsoft.com/office/drawing/2014/main" id="{7EAD7541-7B9C-6BCA-06F2-BBFCE3BD2EE0}"/>
              </a:ext>
            </a:extLst>
          </p:cNvPr>
          <p:cNvSpPr>
            <a:spLocks noGrp="1"/>
          </p:cNvSpPr>
          <p:nvPr>
            <p:ph type="sldNum" sz="quarter" idx="5"/>
          </p:nvPr>
        </p:nvSpPr>
        <p:spPr/>
        <p:txBody>
          <a:bodyPr/>
          <a:lstStyle/>
          <a:p>
            <a:fld id="{A9402A77-0CA5-214D-A0A1-313B8E5549BF}" type="slidenum">
              <a:rPr lang="en-JP" smtClean="0"/>
              <a:t>20</a:t>
            </a:fld>
            <a:endParaRPr lang="en-JP"/>
          </a:p>
        </p:txBody>
      </p:sp>
    </p:spTree>
    <p:extLst>
      <p:ext uri="{BB962C8B-B14F-4D97-AF65-F5344CB8AC3E}">
        <p14:creationId xmlns:p14="http://schemas.microsoft.com/office/powerpoint/2010/main" val="44454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9402A77-0CA5-214D-A0A1-313B8E5549BF}" type="slidenum">
              <a:rPr lang="en-JP" smtClean="0"/>
              <a:t>21</a:t>
            </a:fld>
            <a:endParaRPr lang="en-JP"/>
          </a:p>
        </p:txBody>
      </p:sp>
    </p:spTree>
    <p:extLst>
      <p:ext uri="{BB962C8B-B14F-4D97-AF65-F5344CB8AC3E}">
        <p14:creationId xmlns:p14="http://schemas.microsoft.com/office/powerpoint/2010/main" val="2056884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4DF72-58DC-5165-0783-45361A179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8C58B-755E-5E8F-0251-8E4911D98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E29E0-EBF1-3768-5A48-EBD55CB7F403}"/>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DFBCB6B6-2056-BD33-FDBC-AB5EE82B789F}"/>
              </a:ext>
            </a:extLst>
          </p:cNvPr>
          <p:cNvSpPr>
            <a:spLocks noGrp="1"/>
          </p:cNvSpPr>
          <p:nvPr>
            <p:ph type="sldNum" sz="quarter" idx="5"/>
          </p:nvPr>
        </p:nvSpPr>
        <p:spPr/>
        <p:txBody>
          <a:bodyPr/>
          <a:lstStyle/>
          <a:p>
            <a:fld id="{A9402A77-0CA5-214D-A0A1-313B8E5549BF}" type="slidenum">
              <a:rPr lang="en-JP" smtClean="0"/>
              <a:t>22</a:t>
            </a:fld>
            <a:endParaRPr lang="en-JP"/>
          </a:p>
        </p:txBody>
      </p:sp>
    </p:spTree>
    <p:extLst>
      <p:ext uri="{BB962C8B-B14F-4D97-AF65-F5344CB8AC3E}">
        <p14:creationId xmlns:p14="http://schemas.microsoft.com/office/powerpoint/2010/main" val="4154364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3E5A-C75A-A834-638D-5DBA98F3E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C3DE5-D42C-4028-89DE-94485BF9D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618AFA-94B0-23ED-57E4-DE95D6E16B5C}"/>
              </a:ext>
            </a:extLst>
          </p:cNvPr>
          <p:cNvSpPr>
            <a:spLocks noGrp="1"/>
          </p:cNvSpPr>
          <p:nvPr>
            <p:ph type="body" idx="1"/>
          </p:nvPr>
        </p:nvSpPr>
        <p:spPr/>
        <p:txBody>
          <a:bodyPr/>
          <a:lstStyle/>
          <a:p>
            <a:r>
              <a:rPr lang="en-US" dirty="0"/>
              <a:t>https://</a:t>
            </a:r>
            <a:r>
              <a:rPr lang="en-US" dirty="0" err="1"/>
              <a:t>besjournals.onlinelibrary.wiley.com</a:t>
            </a:r>
            <a:r>
              <a:rPr lang="en-US" dirty="0"/>
              <a:t>/</a:t>
            </a:r>
            <a:r>
              <a:rPr lang="en-US" dirty="0" err="1"/>
              <a:t>doi</a:t>
            </a:r>
            <a:r>
              <a:rPr lang="en-US" dirty="0"/>
              <a:t>/full/10.1111/1365-2656.12824</a:t>
            </a:r>
            <a:endParaRPr lang="en-JP" dirty="0"/>
          </a:p>
        </p:txBody>
      </p:sp>
      <p:sp>
        <p:nvSpPr>
          <p:cNvPr id="4" name="Slide Number Placeholder 3">
            <a:extLst>
              <a:ext uri="{FF2B5EF4-FFF2-40B4-BE49-F238E27FC236}">
                <a16:creationId xmlns:a16="http://schemas.microsoft.com/office/drawing/2014/main" id="{69397680-8B62-D14C-EFAE-B57FBA5A1BCA}"/>
              </a:ext>
            </a:extLst>
          </p:cNvPr>
          <p:cNvSpPr>
            <a:spLocks noGrp="1"/>
          </p:cNvSpPr>
          <p:nvPr>
            <p:ph type="sldNum" sz="quarter" idx="5"/>
          </p:nvPr>
        </p:nvSpPr>
        <p:spPr/>
        <p:txBody>
          <a:bodyPr/>
          <a:lstStyle/>
          <a:p>
            <a:fld id="{A9402A77-0CA5-214D-A0A1-313B8E5549BF}" type="slidenum">
              <a:rPr lang="en-JP" smtClean="0"/>
              <a:t>23</a:t>
            </a:fld>
            <a:endParaRPr lang="en-JP"/>
          </a:p>
        </p:txBody>
      </p:sp>
    </p:spTree>
    <p:extLst>
      <p:ext uri="{BB962C8B-B14F-4D97-AF65-F5344CB8AC3E}">
        <p14:creationId xmlns:p14="http://schemas.microsoft.com/office/powerpoint/2010/main" val="355674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16FF2-1A1E-1759-DA7E-FB9E3C6CB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D1261-C766-CD5D-D866-AEBAD7637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53D4E-4A85-90DD-69EB-A3613F2985C1}"/>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6641CBF1-A23E-591D-F093-137AB457BDD5}"/>
              </a:ext>
            </a:extLst>
          </p:cNvPr>
          <p:cNvSpPr>
            <a:spLocks noGrp="1"/>
          </p:cNvSpPr>
          <p:nvPr>
            <p:ph type="sldNum" sz="quarter" idx="5"/>
          </p:nvPr>
        </p:nvSpPr>
        <p:spPr/>
        <p:txBody>
          <a:bodyPr/>
          <a:lstStyle/>
          <a:p>
            <a:fld id="{A9402A77-0CA5-214D-A0A1-313B8E5549BF}" type="slidenum">
              <a:rPr lang="en-JP" smtClean="0"/>
              <a:t>4</a:t>
            </a:fld>
            <a:endParaRPr lang="en-JP"/>
          </a:p>
        </p:txBody>
      </p:sp>
    </p:spTree>
    <p:extLst>
      <p:ext uri="{BB962C8B-B14F-4D97-AF65-F5344CB8AC3E}">
        <p14:creationId xmlns:p14="http://schemas.microsoft.com/office/powerpoint/2010/main" val="3728331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5CF8-9451-2A66-6423-63A7924D5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D6D43-1757-1AC2-A3DE-0E0ADF3CF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C14B9-4EF9-8567-DA57-778E99A78D47}"/>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4861BB17-77CE-27C0-4924-3051CDE28FC4}"/>
              </a:ext>
            </a:extLst>
          </p:cNvPr>
          <p:cNvSpPr>
            <a:spLocks noGrp="1"/>
          </p:cNvSpPr>
          <p:nvPr>
            <p:ph type="sldNum" sz="quarter" idx="5"/>
          </p:nvPr>
        </p:nvSpPr>
        <p:spPr/>
        <p:txBody>
          <a:bodyPr/>
          <a:lstStyle/>
          <a:p>
            <a:fld id="{A9402A77-0CA5-214D-A0A1-313B8E5549BF}" type="slidenum">
              <a:rPr lang="en-JP" smtClean="0"/>
              <a:t>24</a:t>
            </a:fld>
            <a:endParaRPr lang="en-JP"/>
          </a:p>
        </p:txBody>
      </p:sp>
    </p:spTree>
    <p:extLst>
      <p:ext uri="{BB962C8B-B14F-4D97-AF65-F5344CB8AC3E}">
        <p14:creationId xmlns:p14="http://schemas.microsoft.com/office/powerpoint/2010/main" val="3765530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9402A77-0CA5-214D-A0A1-313B8E5549BF}" type="slidenum">
              <a:rPr lang="en-JP" smtClean="0"/>
              <a:t>25</a:t>
            </a:fld>
            <a:endParaRPr lang="en-JP"/>
          </a:p>
        </p:txBody>
      </p:sp>
    </p:spTree>
    <p:extLst>
      <p:ext uri="{BB962C8B-B14F-4D97-AF65-F5344CB8AC3E}">
        <p14:creationId xmlns:p14="http://schemas.microsoft.com/office/powerpoint/2010/main" val="2248012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9402A77-0CA5-214D-A0A1-313B8E5549BF}" type="slidenum">
              <a:rPr lang="en-JP" smtClean="0"/>
              <a:t>27</a:t>
            </a:fld>
            <a:endParaRPr lang="en-JP"/>
          </a:p>
        </p:txBody>
      </p:sp>
    </p:spTree>
    <p:extLst>
      <p:ext uri="{BB962C8B-B14F-4D97-AF65-F5344CB8AC3E}">
        <p14:creationId xmlns:p14="http://schemas.microsoft.com/office/powerpoint/2010/main" val="2175185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9402A77-0CA5-214D-A0A1-313B8E5549BF}" type="slidenum">
              <a:rPr lang="en-JP" smtClean="0"/>
              <a:t>28</a:t>
            </a:fld>
            <a:endParaRPr lang="en-JP"/>
          </a:p>
        </p:txBody>
      </p:sp>
    </p:spTree>
    <p:extLst>
      <p:ext uri="{BB962C8B-B14F-4D97-AF65-F5344CB8AC3E}">
        <p14:creationId xmlns:p14="http://schemas.microsoft.com/office/powerpoint/2010/main" val="3796560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A39D1-8EB7-AFCE-A0CF-5E97FE66F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1FE0B-0A37-9271-41DE-AED74446A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8AAD9-2459-7D39-99A9-0B0B92771F2E}"/>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151B739E-C4A2-B734-0599-DDD05E39A03D}"/>
              </a:ext>
            </a:extLst>
          </p:cNvPr>
          <p:cNvSpPr>
            <a:spLocks noGrp="1"/>
          </p:cNvSpPr>
          <p:nvPr>
            <p:ph type="sldNum" sz="quarter" idx="5"/>
          </p:nvPr>
        </p:nvSpPr>
        <p:spPr/>
        <p:txBody>
          <a:bodyPr/>
          <a:lstStyle/>
          <a:p>
            <a:fld id="{A9402A77-0CA5-214D-A0A1-313B8E5549BF}" type="slidenum">
              <a:rPr lang="en-JP" smtClean="0"/>
              <a:t>29</a:t>
            </a:fld>
            <a:endParaRPr lang="en-JP"/>
          </a:p>
        </p:txBody>
      </p:sp>
    </p:spTree>
    <p:extLst>
      <p:ext uri="{BB962C8B-B14F-4D97-AF65-F5344CB8AC3E}">
        <p14:creationId xmlns:p14="http://schemas.microsoft.com/office/powerpoint/2010/main" val="1441600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C022-D0E5-712B-5247-121822717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9DA22-1011-0C2D-1CC6-65AD27C5E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9202C-F8F6-9036-9419-ECF35FAC929C}"/>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A24A1206-69DE-A485-13FC-1E375A8D0225}"/>
              </a:ext>
            </a:extLst>
          </p:cNvPr>
          <p:cNvSpPr>
            <a:spLocks noGrp="1"/>
          </p:cNvSpPr>
          <p:nvPr>
            <p:ph type="sldNum" sz="quarter" idx="5"/>
          </p:nvPr>
        </p:nvSpPr>
        <p:spPr/>
        <p:txBody>
          <a:bodyPr/>
          <a:lstStyle/>
          <a:p>
            <a:fld id="{A9402A77-0CA5-214D-A0A1-313B8E5549BF}" type="slidenum">
              <a:rPr lang="en-JP" smtClean="0"/>
              <a:t>30</a:t>
            </a:fld>
            <a:endParaRPr lang="en-JP"/>
          </a:p>
        </p:txBody>
      </p:sp>
    </p:spTree>
    <p:extLst>
      <p:ext uri="{BB962C8B-B14F-4D97-AF65-F5344CB8AC3E}">
        <p14:creationId xmlns:p14="http://schemas.microsoft.com/office/powerpoint/2010/main" val="1733921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3DF3B-24DF-6C00-749C-990627549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83DBD-FC5D-1041-458E-8651C6A2F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A8973-FC57-14B2-3751-067415FC11CD}"/>
              </a:ext>
            </a:extLst>
          </p:cNvPr>
          <p:cNvSpPr>
            <a:spLocks noGrp="1"/>
          </p:cNvSpPr>
          <p:nvPr>
            <p:ph type="body" idx="1"/>
          </p:nvPr>
        </p:nvSpPr>
        <p:spPr/>
        <p:txBody>
          <a:bodyPr/>
          <a:lstStyle/>
          <a:p>
            <a:r>
              <a:rPr lang="en-US" dirty="0"/>
              <a:t>https://</a:t>
            </a:r>
            <a:r>
              <a:rPr lang="en-US" dirty="0" err="1"/>
              <a:t>www.pnas.org</a:t>
            </a:r>
            <a:r>
              <a:rPr lang="en-US" dirty="0"/>
              <a:t>/</a:t>
            </a:r>
            <a:r>
              <a:rPr lang="en-US" dirty="0" err="1"/>
              <a:t>doi</a:t>
            </a:r>
            <a:r>
              <a:rPr lang="en-US" dirty="0"/>
              <a:t>/10.1073/pnas.0805141105</a:t>
            </a:r>
            <a:endParaRPr lang="en-JP" dirty="0"/>
          </a:p>
        </p:txBody>
      </p:sp>
      <p:sp>
        <p:nvSpPr>
          <p:cNvPr id="4" name="Slide Number Placeholder 3">
            <a:extLst>
              <a:ext uri="{FF2B5EF4-FFF2-40B4-BE49-F238E27FC236}">
                <a16:creationId xmlns:a16="http://schemas.microsoft.com/office/drawing/2014/main" id="{57317BC2-98E1-31F0-EAC6-090099FF098E}"/>
              </a:ext>
            </a:extLst>
          </p:cNvPr>
          <p:cNvSpPr>
            <a:spLocks noGrp="1"/>
          </p:cNvSpPr>
          <p:nvPr>
            <p:ph type="sldNum" sz="quarter" idx="5"/>
          </p:nvPr>
        </p:nvSpPr>
        <p:spPr/>
        <p:txBody>
          <a:bodyPr/>
          <a:lstStyle/>
          <a:p>
            <a:fld id="{A9402A77-0CA5-214D-A0A1-313B8E5549BF}" type="slidenum">
              <a:rPr lang="en-JP" smtClean="0"/>
              <a:t>31</a:t>
            </a:fld>
            <a:endParaRPr lang="en-JP"/>
          </a:p>
        </p:txBody>
      </p:sp>
    </p:spTree>
    <p:extLst>
      <p:ext uri="{BB962C8B-B14F-4D97-AF65-F5344CB8AC3E}">
        <p14:creationId xmlns:p14="http://schemas.microsoft.com/office/powerpoint/2010/main" val="354902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316B-1C68-F839-1B2F-18DE404E4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7096A-7D2D-6E3C-C752-CF15F8A4A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BBC05-9CCE-456A-40AA-96FDC6155A33}"/>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16ADC03B-5B20-0B24-2309-1EFA66CBBB45}"/>
              </a:ext>
            </a:extLst>
          </p:cNvPr>
          <p:cNvSpPr>
            <a:spLocks noGrp="1"/>
          </p:cNvSpPr>
          <p:nvPr>
            <p:ph type="sldNum" sz="quarter" idx="5"/>
          </p:nvPr>
        </p:nvSpPr>
        <p:spPr/>
        <p:txBody>
          <a:bodyPr/>
          <a:lstStyle/>
          <a:p>
            <a:fld id="{A9402A77-0CA5-214D-A0A1-313B8E5549BF}" type="slidenum">
              <a:rPr lang="en-JP" smtClean="0"/>
              <a:t>5</a:t>
            </a:fld>
            <a:endParaRPr lang="en-JP"/>
          </a:p>
        </p:txBody>
      </p:sp>
    </p:spTree>
    <p:extLst>
      <p:ext uri="{BB962C8B-B14F-4D97-AF65-F5344CB8AC3E}">
        <p14:creationId xmlns:p14="http://schemas.microsoft.com/office/powerpoint/2010/main" val="112326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FBE41-A9E2-22EA-F71A-274AD0C55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045A6-7B23-0499-BF3B-717D3FAB0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35337-1FFA-466A-A815-A977EB54EDBB}"/>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BCF9546A-E8AA-356C-3CDE-042DC468FAB7}"/>
              </a:ext>
            </a:extLst>
          </p:cNvPr>
          <p:cNvSpPr>
            <a:spLocks noGrp="1"/>
          </p:cNvSpPr>
          <p:nvPr>
            <p:ph type="sldNum" sz="quarter" idx="5"/>
          </p:nvPr>
        </p:nvSpPr>
        <p:spPr/>
        <p:txBody>
          <a:bodyPr/>
          <a:lstStyle/>
          <a:p>
            <a:fld id="{A9402A77-0CA5-214D-A0A1-313B8E5549BF}" type="slidenum">
              <a:rPr lang="en-JP" smtClean="0"/>
              <a:t>6</a:t>
            </a:fld>
            <a:endParaRPr lang="en-JP"/>
          </a:p>
        </p:txBody>
      </p:sp>
    </p:spTree>
    <p:extLst>
      <p:ext uri="{BB962C8B-B14F-4D97-AF65-F5344CB8AC3E}">
        <p14:creationId xmlns:p14="http://schemas.microsoft.com/office/powerpoint/2010/main" val="190214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dirty="0"/>
              <a:t>Also explored in:</a:t>
            </a:r>
          </a:p>
          <a:p>
            <a:endParaRPr lang="en-JP" dirty="0"/>
          </a:p>
          <a:p>
            <a:r>
              <a:rPr lang="en-JP" dirty="0"/>
              <a:t>A3.2 – Classification and cladistics</a:t>
            </a:r>
          </a:p>
          <a:p>
            <a:endParaRPr lang="en-JP" dirty="0"/>
          </a:p>
          <a:p>
            <a:r>
              <a:rPr lang="en-JP" dirty="0"/>
              <a:t>D1.3 (HL) – Mutations and Gene editing</a:t>
            </a:r>
          </a:p>
        </p:txBody>
      </p:sp>
      <p:sp>
        <p:nvSpPr>
          <p:cNvPr id="4" name="Slide Number Placeholder 3"/>
          <p:cNvSpPr>
            <a:spLocks noGrp="1"/>
          </p:cNvSpPr>
          <p:nvPr>
            <p:ph type="sldNum" sz="quarter" idx="5"/>
          </p:nvPr>
        </p:nvSpPr>
        <p:spPr/>
        <p:txBody>
          <a:bodyPr/>
          <a:lstStyle/>
          <a:p>
            <a:fld id="{A9402A77-0CA5-214D-A0A1-313B8E5549BF}" type="slidenum">
              <a:rPr lang="en-JP" smtClean="0"/>
              <a:t>7</a:t>
            </a:fld>
            <a:endParaRPr lang="en-JP"/>
          </a:p>
        </p:txBody>
      </p:sp>
    </p:spTree>
    <p:extLst>
      <p:ext uri="{BB962C8B-B14F-4D97-AF65-F5344CB8AC3E}">
        <p14:creationId xmlns:p14="http://schemas.microsoft.com/office/powerpoint/2010/main" val="2790922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9402A77-0CA5-214D-A0A1-313B8E5549BF}" type="slidenum">
              <a:rPr lang="en-JP" smtClean="0"/>
              <a:t>10</a:t>
            </a:fld>
            <a:endParaRPr lang="en-JP"/>
          </a:p>
        </p:txBody>
      </p:sp>
    </p:spTree>
    <p:extLst>
      <p:ext uri="{BB962C8B-B14F-4D97-AF65-F5344CB8AC3E}">
        <p14:creationId xmlns:p14="http://schemas.microsoft.com/office/powerpoint/2010/main" val="1325007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a:r>
            <a:r>
              <a:rPr lang="en-JP" dirty="0"/>
              <a:t>resence of homologous structures is difficult to explain without evolution</a:t>
            </a:r>
          </a:p>
        </p:txBody>
      </p:sp>
      <p:sp>
        <p:nvSpPr>
          <p:cNvPr id="4" name="Slide Number Placeholder 3"/>
          <p:cNvSpPr>
            <a:spLocks noGrp="1"/>
          </p:cNvSpPr>
          <p:nvPr>
            <p:ph type="sldNum" sz="quarter" idx="5"/>
          </p:nvPr>
        </p:nvSpPr>
        <p:spPr/>
        <p:txBody>
          <a:bodyPr/>
          <a:lstStyle/>
          <a:p>
            <a:fld id="{A9402A77-0CA5-214D-A0A1-313B8E5549BF}" type="slidenum">
              <a:rPr lang="en-JP" smtClean="0"/>
              <a:t>11</a:t>
            </a:fld>
            <a:endParaRPr lang="en-JP"/>
          </a:p>
        </p:txBody>
      </p:sp>
    </p:spTree>
    <p:extLst>
      <p:ext uri="{BB962C8B-B14F-4D97-AF65-F5344CB8AC3E}">
        <p14:creationId xmlns:p14="http://schemas.microsoft.com/office/powerpoint/2010/main" val="3603700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294C2-596A-57BA-5CD1-6941DAF6E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544B6-F38C-2032-68A1-EAB758098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4EE27-23B1-F84F-1B18-736FB507B032}"/>
              </a:ext>
            </a:extLst>
          </p:cNvPr>
          <p:cNvSpPr>
            <a:spLocks noGrp="1"/>
          </p:cNvSpPr>
          <p:nvPr>
            <p:ph type="body" idx="1"/>
          </p:nvPr>
        </p:nvSpPr>
        <p:spPr/>
        <p:txBody>
          <a:bodyPr/>
          <a:lstStyle/>
          <a:p>
            <a:r>
              <a:rPr lang="en-US" dirty="0"/>
              <a:t>P</a:t>
            </a:r>
            <a:r>
              <a:rPr lang="en-JP" dirty="0"/>
              <a:t>resence of homologous structures is difficult to explain without evolution</a:t>
            </a:r>
          </a:p>
        </p:txBody>
      </p:sp>
      <p:sp>
        <p:nvSpPr>
          <p:cNvPr id="4" name="Slide Number Placeholder 3">
            <a:extLst>
              <a:ext uri="{FF2B5EF4-FFF2-40B4-BE49-F238E27FC236}">
                <a16:creationId xmlns:a16="http://schemas.microsoft.com/office/drawing/2014/main" id="{11B1A488-7F0A-74A7-7060-A576882687F3}"/>
              </a:ext>
            </a:extLst>
          </p:cNvPr>
          <p:cNvSpPr>
            <a:spLocks noGrp="1"/>
          </p:cNvSpPr>
          <p:nvPr>
            <p:ph type="sldNum" sz="quarter" idx="5"/>
          </p:nvPr>
        </p:nvSpPr>
        <p:spPr/>
        <p:txBody>
          <a:bodyPr/>
          <a:lstStyle/>
          <a:p>
            <a:fld id="{A9402A77-0CA5-214D-A0A1-313B8E5549BF}" type="slidenum">
              <a:rPr lang="en-JP" smtClean="0"/>
              <a:t>12</a:t>
            </a:fld>
            <a:endParaRPr lang="en-JP"/>
          </a:p>
        </p:txBody>
      </p:sp>
    </p:spTree>
    <p:extLst>
      <p:ext uri="{BB962C8B-B14F-4D97-AF65-F5344CB8AC3E}">
        <p14:creationId xmlns:p14="http://schemas.microsoft.com/office/powerpoint/2010/main" val="1706466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F048A-D264-C436-1F3A-8707AE2D4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A6244-368D-DE0E-8B2D-5D78C3C89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10C7D-7638-6A50-CD06-74BB1FE2F0E3}"/>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A12ED843-5B55-D01F-9209-10691A870039}"/>
              </a:ext>
            </a:extLst>
          </p:cNvPr>
          <p:cNvSpPr>
            <a:spLocks noGrp="1"/>
          </p:cNvSpPr>
          <p:nvPr>
            <p:ph type="sldNum" sz="quarter" idx="5"/>
          </p:nvPr>
        </p:nvSpPr>
        <p:spPr/>
        <p:txBody>
          <a:bodyPr/>
          <a:lstStyle/>
          <a:p>
            <a:fld id="{A9402A77-0CA5-214D-A0A1-313B8E5549BF}" type="slidenum">
              <a:rPr lang="en-JP" smtClean="0"/>
              <a:t>13</a:t>
            </a:fld>
            <a:endParaRPr lang="en-JP"/>
          </a:p>
        </p:txBody>
      </p:sp>
    </p:spTree>
    <p:extLst>
      <p:ext uri="{BB962C8B-B14F-4D97-AF65-F5344CB8AC3E}">
        <p14:creationId xmlns:p14="http://schemas.microsoft.com/office/powerpoint/2010/main" val="363184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3CAF-8378-E8B8-0092-D6A11126AB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35A5A5D8-83D6-F49F-C870-853B5AF93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227A3A45-F625-013B-E166-02571FEA6709}"/>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5" name="Footer Placeholder 4">
            <a:extLst>
              <a:ext uri="{FF2B5EF4-FFF2-40B4-BE49-F238E27FC236}">
                <a16:creationId xmlns:a16="http://schemas.microsoft.com/office/drawing/2014/main" id="{9BDE6823-6384-1AF8-B311-36C03A4B047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F681979E-30CB-C600-FC04-6719451EFE5F}"/>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3007704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899E-44CD-66BB-5AB4-7A574FCCA289}"/>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3677276B-7EF9-5349-21EA-C24AE3C5F2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A6B7684A-192E-BC9B-3879-E424BE068DF1}"/>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5" name="Footer Placeholder 4">
            <a:extLst>
              <a:ext uri="{FF2B5EF4-FFF2-40B4-BE49-F238E27FC236}">
                <a16:creationId xmlns:a16="http://schemas.microsoft.com/office/drawing/2014/main" id="{4496212E-0A64-1608-9705-1BF534AD0EED}"/>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797D8D76-ACC4-1394-58B3-21EA8FB36493}"/>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855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1AFBC8-BDD5-AA9B-833F-1910D30B01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2124A227-546F-94EA-6E4A-4BE2778243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802D06DD-9E47-102F-5EBE-3B575A9FFFE6}"/>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5" name="Footer Placeholder 4">
            <a:extLst>
              <a:ext uri="{FF2B5EF4-FFF2-40B4-BE49-F238E27FC236}">
                <a16:creationId xmlns:a16="http://schemas.microsoft.com/office/drawing/2014/main" id="{0E549126-2678-0354-3F17-E40297624FE4}"/>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75DFF24B-09BF-A757-20E5-A9A1568D8444}"/>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70592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0957-3DFE-1E8A-B2F7-034C3A778626}"/>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C29A0D17-E332-9533-12A2-D11A6410A6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31F7131-B485-8526-5468-0D978B03E541}"/>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5" name="Footer Placeholder 4">
            <a:extLst>
              <a:ext uri="{FF2B5EF4-FFF2-40B4-BE49-F238E27FC236}">
                <a16:creationId xmlns:a16="http://schemas.microsoft.com/office/drawing/2014/main" id="{E1B226F7-089A-4C4F-B3D5-B573F6711F95}"/>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9D348874-5C28-2155-844D-D4135ED346DA}"/>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665446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38559-A3AB-15D6-CE55-22D26DE33E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DF3BE72F-706F-1B05-3B18-1BF315F7BE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BDD4CA-82CB-E361-4316-C6FEA29ED92A}"/>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5" name="Footer Placeholder 4">
            <a:extLst>
              <a:ext uri="{FF2B5EF4-FFF2-40B4-BE49-F238E27FC236}">
                <a16:creationId xmlns:a16="http://schemas.microsoft.com/office/drawing/2014/main" id="{2162CE4B-CD73-F764-DE6E-6018DE1145F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199D3EDD-40D3-67BF-4B73-BDC0204615B0}"/>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4161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B917-41D4-3304-7D24-3C107C39368B}"/>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84FFA329-A6E7-E7B1-7797-E8614B91B7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FE8390D2-3A65-E427-1973-0EAC339D51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E86C312E-AD2F-5EE1-A91E-6E8700DC82BF}"/>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6" name="Footer Placeholder 5">
            <a:extLst>
              <a:ext uri="{FF2B5EF4-FFF2-40B4-BE49-F238E27FC236}">
                <a16:creationId xmlns:a16="http://schemas.microsoft.com/office/drawing/2014/main" id="{A58DA8F8-3985-A5A3-AF6A-15A89B1D2E26}"/>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BF75E726-7D78-3B3B-415E-B3E33E6C72F2}"/>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944557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D0B2-1E22-0275-5C98-1CE38A1B6FD9}"/>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EDFE52A4-F345-14A2-65D9-EBE0948C15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DAA290-12FA-FEB4-70EE-05CB632E2C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172236AF-9B73-7064-2FC7-3133A6034C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4867D5-AFEC-21AF-0B8E-42EA80CE46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C1D73E79-4DED-53DA-ABF6-ABDE851C5883}"/>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8" name="Footer Placeholder 7">
            <a:extLst>
              <a:ext uri="{FF2B5EF4-FFF2-40B4-BE49-F238E27FC236}">
                <a16:creationId xmlns:a16="http://schemas.microsoft.com/office/drawing/2014/main" id="{F8AA895F-3CC6-BEB1-FFF0-EAEEC45DF3F0}"/>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6EE01270-2FAC-6F98-6352-33A18D6B3DEF}"/>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414688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EE7C1-086C-79A3-F43A-35AB8682F995}"/>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C243BD72-45F8-A268-D204-1301C6343A5B}"/>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4" name="Footer Placeholder 3">
            <a:extLst>
              <a:ext uri="{FF2B5EF4-FFF2-40B4-BE49-F238E27FC236}">
                <a16:creationId xmlns:a16="http://schemas.microsoft.com/office/drawing/2014/main" id="{64E33A09-B960-2C6C-D58B-88A7642DBFCE}"/>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40A5DA2E-F200-0956-93E7-97B915BDBD3E}"/>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3601072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1B4786-100C-308C-911E-226E92839AD6}"/>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3" name="Footer Placeholder 2">
            <a:extLst>
              <a:ext uri="{FF2B5EF4-FFF2-40B4-BE49-F238E27FC236}">
                <a16:creationId xmlns:a16="http://schemas.microsoft.com/office/drawing/2014/main" id="{F0B72A04-21A1-F7DA-2AAA-0C64D53D2588}"/>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0E5A5885-35A8-D4CF-BF22-C8F28D49A5A3}"/>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94236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7A266-6431-D6F9-4B40-BA193503E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CC90605E-43DF-96F1-2089-C923B97FA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6AE17416-62D8-1741-9330-EFBCAB274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3527-5D5F-AA2C-B13A-59542A080167}"/>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6" name="Footer Placeholder 5">
            <a:extLst>
              <a:ext uri="{FF2B5EF4-FFF2-40B4-BE49-F238E27FC236}">
                <a16:creationId xmlns:a16="http://schemas.microsoft.com/office/drawing/2014/main" id="{8EFDD088-0197-506D-B0B5-3BC6CDFD7983}"/>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806AFA30-7322-F679-76A3-4B3EC64010D4}"/>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417985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AF24-F479-067F-CCAF-28AFDF95A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B20A9B20-50EB-F1C8-E45A-56553C1F2F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7A94C28E-C742-6F59-86FA-6BC734869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00E08-A379-C9EC-097E-F29783D40B11}"/>
              </a:ext>
            </a:extLst>
          </p:cNvPr>
          <p:cNvSpPr>
            <a:spLocks noGrp="1"/>
          </p:cNvSpPr>
          <p:nvPr>
            <p:ph type="dt" sz="half" idx="10"/>
          </p:nvPr>
        </p:nvSpPr>
        <p:spPr/>
        <p:txBody>
          <a:bodyPr/>
          <a:lstStyle/>
          <a:p>
            <a:fld id="{2824D345-563C-9D4A-821E-C4F435BE347B}" type="datetimeFigureOut">
              <a:rPr lang="en-JP" smtClean="0"/>
              <a:t>2026/01/09</a:t>
            </a:fld>
            <a:endParaRPr lang="en-JP"/>
          </a:p>
        </p:txBody>
      </p:sp>
      <p:sp>
        <p:nvSpPr>
          <p:cNvPr id="6" name="Footer Placeholder 5">
            <a:extLst>
              <a:ext uri="{FF2B5EF4-FFF2-40B4-BE49-F238E27FC236}">
                <a16:creationId xmlns:a16="http://schemas.microsoft.com/office/drawing/2014/main" id="{8A958F52-B4CE-1A3E-016C-8B0A9AD3EC9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36ADE69D-5CF2-ADEC-06AB-8020A440D64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64300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6F36D-38DF-7FCC-6F5C-3575AB8491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C0C7C262-B4B4-9569-AB21-EA48B6BE11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1B62AC1-0B27-A66E-D3DF-1863CDDFED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4D345-563C-9D4A-821E-C4F435BE347B}" type="datetimeFigureOut">
              <a:rPr lang="en-JP" smtClean="0"/>
              <a:t>2026/01/09</a:t>
            </a:fld>
            <a:endParaRPr lang="en-JP"/>
          </a:p>
        </p:txBody>
      </p:sp>
      <p:sp>
        <p:nvSpPr>
          <p:cNvPr id="5" name="Footer Placeholder 4">
            <a:extLst>
              <a:ext uri="{FF2B5EF4-FFF2-40B4-BE49-F238E27FC236}">
                <a16:creationId xmlns:a16="http://schemas.microsoft.com/office/drawing/2014/main" id="{17908011-FDB0-6E8E-4E2E-19FFEAA25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996C09EB-1A7E-0C85-E135-03FB144114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EB45D-0284-D84C-BA87-65559835423B}" type="slidenum">
              <a:rPr lang="en-JP" smtClean="0"/>
              <a:t>‹#›</a:t>
            </a:fld>
            <a:endParaRPr lang="en-JP"/>
          </a:p>
        </p:txBody>
      </p:sp>
    </p:spTree>
    <p:extLst>
      <p:ext uri="{BB962C8B-B14F-4D97-AF65-F5344CB8AC3E}">
        <p14:creationId xmlns:p14="http://schemas.microsoft.com/office/powerpoint/2010/main" val="25410802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gi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www.onezoom.org/linnean/@biota=93302?otthome=%40_ozid%3D1#x758,y1258,w1.6547" TargetMode="Externa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8.pn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8.png"/><Relationship Id="rId7"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49.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8.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49.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75.pn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1B4902-BF11-C306-8C8E-4B18A7251877}"/>
              </a:ext>
            </a:extLst>
          </p:cNvPr>
          <p:cNvSpPr txBox="1"/>
          <p:nvPr/>
        </p:nvSpPr>
        <p:spPr>
          <a:xfrm>
            <a:off x="193499" y="60960"/>
            <a:ext cx="11805002" cy="369332"/>
          </a:xfrm>
          <a:prstGeom prst="rect">
            <a:avLst/>
          </a:prstGeom>
          <a:noFill/>
          <a:ln>
            <a:solidFill>
              <a:schemeClr val="tx1"/>
            </a:solidFill>
          </a:ln>
        </p:spPr>
        <p:txBody>
          <a:bodyPr wrap="square" rtlCol="0">
            <a:spAutoFit/>
          </a:bodyPr>
          <a:lstStyle/>
          <a:p>
            <a:pPr algn="ctr"/>
            <a:r>
              <a:rPr lang="en-JP" dirty="0"/>
              <a:t>SL Learning Outcomes</a:t>
            </a:r>
          </a:p>
        </p:txBody>
      </p:sp>
      <p:pic>
        <p:nvPicPr>
          <p:cNvPr id="3" name="Picture 2">
            <a:extLst>
              <a:ext uri="{FF2B5EF4-FFF2-40B4-BE49-F238E27FC236}">
                <a16:creationId xmlns:a16="http://schemas.microsoft.com/office/drawing/2014/main" id="{A177D99B-01CA-09F5-566B-6BFC8FFFD1F6}"/>
              </a:ext>
            </a:extLst>
          </p:cNvPr>
          <p:cNvPicPr>
            <a:picLocks noChangeAspect="1"/>
          </p:cNvPicPr>
          <p:nvPr/>
        </p:nvPicPr>
        <p:blipFill>
          <a:blip r:embed="rId2"/>
          <a:stretch>
            <a:fillRect/>
          </a:stretch>
        </p:blipFill>
        <p:spPr>
          <a:xfrm>
            <a:off x="193499" y="1313688"/>
            <a:ext cx="11805002" cy="4230624"/>
          </a:xfrm>
          <a:prstGeom prst="rect">
            <a:avLst/>
          </a:prstGeom>
        </p:spPr>
      </p:pic>
      <p:sp>
        <p:nvSpPr>
          <p:cNvPr id="2" name="Folded Corner 1">
            <a:extLst>
              <a:ext uri="{FF2B5EF4-FFF2-40B4-BE49-F238E27FC236}">
                <a16:creationId xmlns:a16="http://schemas.microsoft.com/office/drawing/2014/main" id="{66A41A56-5320-8F69-75B5-2D3D5DF0BE26}"/>
              </a:ext>
            </a:extLst>
          </p:cNvPr>
          <p:cNvSpPr/>
          <p:nvPr/>
        </p:nvSpPr>
        <p:spPr>
          <a:xfrm rot="21333577">
            <a:off x="24030" y="149095"/>
            <a:ext cx="2304288" cy="710084"/>
          </a:xfrm>
          <a:prstGeom prst="foldedCorner">
            <a:avLst>
              <a:gd name="adj" fmla="val 252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a:t>
            </a:r>
            <a:r>
              <a:rPr lang="en-JP" sz="1800" dirty="0"/>
              <a:t>pad notes will replace these at a later date</a:t>
            </a:r>
          </a:p>
        </p:txBody>
      </p:sp>
    </p:spTree>
    <p:extLst>
      <p:ext uri="{BB962C8B-B14F-4D97-AF65-F5344CB8AC3E}">
        <p14:creationId xmlns:p14="http://schemas.microsoft.com/office/powerpoint/2010/main" val="11802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0D6C8-9689-715D-91F8-EFEC42C284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EDE134-C0EA-05BD-6A43-ED10210EDEC9}"/>
              </a:ext>
            </a:extLst>
          </p:cNvPr>
          <p:cNvPicPr>
            <a:picLocks noChangeAspect="1"/>
          </p:cNvPicPr>
          <p:nvPr/>
        </p:nvPicPr>
        <p:blipFill>
          <a:blip r:embed="rId3"/>
          <a:stretch>
            <a:fillRect/>
          </a:stretch>
        </p:blipFill>
        <p:spPr>
          <a:xfrm>
            <a:off x="2559050" y="65617"/>
            <a:ext cx="6667500" cy="850900"/>
          </a:xfrm>
          <a:prstGeom prst="rect">
            <a:avLst/>
          </a:prstGeom>
        </p:spPr>
      </p:pic>
      <p:pic>
        <p:nvPicPr>
          <p:cNvPr id="2" name="Picture 1">
            <a:extLst>
              <a:ext uri="{FF2B5EF4-FFF2-40B4-BE49-F238E27FC236}">
                <a16:creationId xmlns:a16="http://schemas.microsoft.com/office/drawing/2014/main" id="{009D5F0F-0C38-F1AB-EE44-51F79811C79B}"/>
              </a:ext>
            </a:extLst>
          </p:cNvPr>
          <p:cNvPicPr>
            <a:picLocks noChangeAspect="1"/>
          </p:cNvPicPr>
          <p:nvPr/>
        </p:nvPicPr>
        <p:blipFill>
          <a:blip r:embed="rId4"/>
          <a:stretch>
            <a:fillRect/>
          </a:stretch>
        </p:blipFill>
        <p:spPr>
          <a:xfrm>
            <a:off x="85784" y="1113558"/>
            <a:ext cx="12020432" cy="5678825"/>
          </a:xfrm>
          <a:prstGeom prst="rect">
            <a:avLst/>
          </a:prstGeom>
        </p:spPr>
      </p:pic>
    </p:spTree>
    <p:extLst>
      <p:ext uri="{BB962C8B-B14F-4D97-AF65-F5344CB8AC3E}">
        <p14:creationId xmlns:p14="http://schemas.microsoft.com/office/powerpoint/2010/main" val="951484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20D1A-2E92-C8E0-7FBB-7A32983AADC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73BC4B-4643-24FC-771E-719C7F2A6676}"/>
              </a:ext>
            </a:extLst>
          </p:cNvPr>
          <p:cNvPicPr>
            <a:picLocks noChangeAspect="1"/>
          </p:cNvPicPr>
          <p:nvPr/>
        </p:nvPicPr>
        <p:blipFill>
          <a:blip r:embed="rId3"/>
          <a:stretch>
            <a:fillRect/>
          </a:stretch>
        </p:blipFill>
        <p:spPr>
          <a:xfrm>
            <a:off x="2774950" y="0"/>
            <a:ext cx="6642100" cy="762000"/>
          </a:xfrm>
          <a:prstGeom prst="rect">
            <a:avLst/>
          </a:prstGeom>
        </p:spPr>
      </p:pic>
      <p:sp>
        <p:nvSpPr>
          <p:cNvPr id="2" name="TextBox 1">
            <a:extLst>
              <a:ext uri="{FF2B5EF4-FFF2-40B4-BE49-F238E27FC236}">
                <a16:creationId xmlns:a16="http://schemas.microsoft.com/office/drawing/2014/main" id="{0348DE04-9A63-68A5-A4E3-28E896DEB53D}"/>
              </a:ext>
            </a:extLst>
          </p:cNvPr>
          <p:cNvSpPr txBox="1"/>
          <p:nvPr/>
        </p:nvSpPr>
        <p:spPr>
          <a:xfrm>
            <a:off x="188384" y="762000"/>
            <a:ext cx="11426124" cy="1323439"/>
          </a:xfrm>
          <a:prstGeom prst="rect">
            <a:avLst/>
          </a:prstGeom>
          <a:noFill/>
        </p:spPr>
        <p:txBody>
          <a:bodyPr wrap="square">
            <a:spAutoFit/>
          </a:bodyPr>
          <a:lstStyle/>
          <a:p>
            <a:r>
              <a:rPr lang="en-US" sz="1600" b="1" dirty="0">
                <a:latin typeface="Calibri" panose="020F0502020204030204" pitchFamily="34" charset="0"/>
                <a:cs typeface="Calibri" panose="020F0502020204030204" pitchFamily="34" charset="0"/>
              </a:rPr>
              <a:t>Homologous structures:</a:t>
            </a:r>
            <a:r>
              <a:rPr lang="en-US" sz="1600" dirty="0">
                <a:latin typeface="Calibri" panose="020F0502020204030204" pitchFamily="34" charset="0"/>
                <a:cs typeface="Calibri" panose="020F0502020204030204" pitchFamily="34" charset="0"/>
              </a:rPr>
              <a:t> structures which have similar anatomy but different functions (often making them appear very different)</a:t>
            </a:r>
          </a:p>
          <a:p>
            <a:endParaRPr lang="en-US" sz="1600" b="0" i="0" dirty="0">
              <a:solidFill>
                <a:srgbClr val="000000"/>
              </a:solidFill>
              <a:effectLst/>
              <a:latin typeface="Calibri" panose="020F0502020204030204" pitchFamily="34" charset="0"/>
              <a:cs typeface="Calibri" panose="020F0502020204030204" pitchFamily="34" charset="0"/>
            </a:endParaRPr>
          </a:p>
          <a:p>
            <a:pPr marL="285750" indent="-285750">
              <a:buFont typeface="Wingdings" pitchFamily="2" charset="2"/>
              <a:buChar char="à"/>
            </a:pPr>
            <a:r>
              <a:rPr lang="en-US" sz="1600" dirty="0">
                <a:solidFill>
                  <a:srgbClr val="000000"/>
                </a:solidFill>
                <a:latin typeface="Calibri" panose="020F0502020204030204" pitchFamily="34" charset="0"/>
                <a:cs typeface="Calibri" panose="020F0502020204030204" pitchFamily="34" charset="0"/>
                <a:sym typeface="Wingdings" pitchFamily="2" charset="2"/>
              </a:rPr>
              <a:t>Results from </a:t>
            </a:r>
            <a:r>
              <a:rPr lang="en-US" sz="1600" b="1" dirty="0">
                <a:solidFill>
                  <a:srgbClr val="000000"/>
                </a:solidFill>
                <a:latin typeface="Calibri" panose="020F0502020204030204" pitchFamily="34" charset="0"/>
                <a:cs typeface="Calibri" panose="020F0502020204030204" pitchFamily="34" charset="0"/>
                <a:sym typeface="Wingdings" pitchFamily="2" charset="2"/>
              </a:rPr>
              <a:t>Divergent evolution /</a:t>
            </a:r>
            <a:r>
              <a:rPr lang="en-US" sz="1600" dirty="0">
                <a:solidFill>
                  <a:srgbClr val="000000"/>
                </a:solidFill>
                <a:latin typeface="Calibri" panose="020F0502020204030204" pitchFamily="34" charset="0"/>
                <a:cs typeface="Calibri" panose="020F0502020204030204" pitchFamily="34" charset="0"/>
                <a:sym typeface="Wingdings" pitchFamily="2" charset="2"/>
              </a:rPr>
              <a:t> </a:t>
            </a:r>
            <a:r>
              <a:rPr lang="en-US" sz="1600" b="1" dirty="0">
                <a:solidFill>
                  <a:srgbClr val="000000"/>
                </a:solidFill>
                <a:latin typeface="Calibri" panose="020F0502020204030204" pitchFamily="34" charset="0"/>
                <a:cs typeface="Calibri" panose="020F0502020204030204" pitchFamily="34" charset="0"/>
                <a:sym typeface="Wingdings" pitchFamily="2" charset="2"/>
              </a:rPr>
              <a:t>Adaptive </a:t>
            </a:r>
            <a:r>
              <a:rPr lang="en-US" sz="1600" dirty="0">
                <a:solidFill>
                  <a:srgbClr val="000000"/>
                </a:solidFill>
                <a:latin typeface="Calibri" panose="020F0502020204030204" pitchFamily="34" charset="0"/>
                <a:cs typeface="Calibri" panose="020F0502020204030204" pitchFamily="34" charset="0"/>
                <a:sym typeface="Wingdings" pitchFamily="2" charset="2"/>
              </a:rPr>
              <a:t>Radiation where common ancestor subject to different selection pressures</a:t>
            </a:r>
          </a:p>
          <a:p>
            <a:pPr marL="285750" indent="-285750">
              <a:buFont typeface="Wingdings" pitchFamily="2" charset="2"/>
              <a:buChar char="à"/>
            </a:pPr>
            <a:r>
              <a:rPr lang="en-US" sz="1600" i="0" dirty="0">
                <a:solidFill>
                  <a:srgbClr val="000000"/>
                </a:solidFill>
                <a:effectLst/>
                <a:latin typeface="Calibri" panose="020F0502020204030204" pitchFamily="34" charset="0"/>
                <a:cs typeface="Calibri" panose="020F0502020204030204" pitchFamily="34" charset="0"/>
                <a:sym typeface="Wingdings" pitchFamily="2" charset="2"/>
              </a:rPr>
              <a:t>Homologous structures in different species suggests more recent common ancestry and relatedness</a:t>
            </a:r>
          </a:p>
          <a:p>
            <a:pPr marL="285750" indent="-285750">
              <a:buFont typeface="Wingdings" pitchFamily="2" charset="2"/>
              <a:buChar char="à"/>
            </a:pPr>
            <a:r>
              <a:rPr lang="en-US" sz="1600" b="0" i="0" dirty="0">
                <a:solidFill>
                  <a:srgbClr val="000000"/>
                </a:solidFill>
                <a:effectLst/>
                <a:latin typeface="Calibri" panose="020F0502020204030204" pitchFamily="34" charset="0"/>
                <a:cs typeface="Calibri" panose="020F0502020204030204" pitchFamily="34" charset="0"/>
              </a:rPr>
              <a:t>can include </a:t>
            </a:r>
            <a:r>
              <a:rPr lang="en-US" sz="1600" b="0" i="0" dirty="0">
                <a:solidFill>
                  <a:srgbClr val="0070C0"/>
                </a:solidFill>
                <a:effectLst/>
                <a:latin typeface="Calibri" panose="020F0502020204030204" pitchFamily="34" charset="0"/>
                <a:cs typeface="Calibri" panose="020F0502020204030204" pitchFamily="34" charset="0"/>
              </a:rPr>
              <a:t>anatomical features</a:t>
            </a:r>
            <a:r>
              <a:rPr lang="en-US" sz="1600" b="0" i="0" dirty="0">
                <a:solidFill>
                  <a:srgbClr val="000000"/>
                </a:solidFill>
                <a:effectLst/>
                <a:latin typeface="Calibri" panose="020F0502020204030204" pitchFamily="34" charset="0"/>
                <a:cs typeface="Calibri" panose="020F0502020204030204" pitchFamily="34" charset="0"/>
              </a:rPr>
              <a:t>, </a:t>
            </a:r>
            <a:r>
              <a:rPr lang="en-US" sz="1600" b="0" i="0" dirty="0">
                <a:solidFill>
                  <a:srgbClr val="7030A0"/>
                </a:solidFill>
                <a:effectLst/>
                <a:latin typeface="Calibri" panose="020F0502020204030204" pitchFamily="34" charset="0"/>
                <a:cs typeface="Calibri" panose="020F0502020204030204" pitchFamily="34" charset="0"/>
              </a:rPr>
              <a:t>embryological patterns of development </a:t>
            </a:r>
            <a:r>
              <a:rPr lang="en-US" sz="1600" b="0" i="0" dirty="0">
                <a:solidFill>
                  <a:srgbClr val="000000"/>
                </a:solidFill>
                <a:effectLst/>
                <a:latin typeface="Calibri" panose="020F0502020204030204" pitchFamily="34" charset="0"/>
                <a:cs typeface="Calibri" panose="020F0502020204030204" pitchFamily="34" charset="0"/>
              </a:rPr>
              <a:t>or </a:t>
            </a:r>
            <a:r>
              <a:rPr lang="en-US" sz="1600" b="0" i="0" dirty="0">
                <a:solidFill>
                  <a:srgbClr val="00B050"/>
                </a:solidFill>
                <a:effectLst/>
                <a:latin typeface="Calibri" panose="020F0502020204030204" pitchFamily="34" charset="0"/>
                <a:cs typeface="Calibri" panose="020F0502020204030204" pitchFamily="34" charset="0"/>
              </a:rPr>
              <a:t>vestigial structures</a:t>
            </a:r>
            <a:endParaRPr lang="en-US" sz="1600" dirty="0">
              <a:solidFill>
                <a:srgbClr val="00B050"/>
              </a:solidFill>
              <a:latin typeface="Calibri" panose="020F0502020204030204" pitchFamily="34" charset="0"/>
              <a:cs typeface="Calibri" panose="020F0502020204030204" pitchFamily="34" charset="0"/>
              <a:sym typeface="Wingdings" pitchFamily="2" charset="2"/>
            </a:endParaRPr>
          </a:p>
        </p:txBody>
      </p:sp>
      <p:pic>
        <p:nvPicPr>
          <p:cNvPr id="3" name="Picture 2">
            <a:extLst>
              <a:ext uri="{FF2B5EF4-FFF2-40B4-BE49-F238E27FC236}">
                <a16:creationId xmlns:a16="http://schemas.microsoft.com/office/drawing/2014/main" id="{ECFA02BB-2979-9053-054F-4D5F42EC035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88384" y="2637491"/>
            <a:ext cx="5905630" cy="3802220"/>
          </a:xfrm>
          <a:prstGeom prst="rect">
            <a:avLst/>
          </a:prstGeom>
        </p:spPr>
      </p:pic>
      <p:pic>
        <p:nvPicPr>
          <p:cNvPr id="5" name="Picture 4">
            <a:extLst>
              <a:ext uri="{FF2B5EF4-FFF2-40B4-BE49-F238E27FC236}">
                <a16:creationId xmlns:a16="http://schemas.microsoft.com/office/drawing/2014/main" id="{B930051E-056A-87FA-EFC0-B71AB09A22D1}"/>
              </a:ext>
            </a:extLst>
          </p:cNvPr>
          <p:cNvPicPr>
            <a:picLocks noChangeAspect="1"/>
          </p:cNvPicPr>
          <p:nvPr/>
        </p:nvPicPr>
        <p:blipFill>
          <a:blip r:embed="rId5"/>
          <a:stretch>
            <a:fillRect/>
          </a:stretch>
        </p:blipFill>
        <p:spPr>
          <a:xfrm>
            <a:off x="6244170" y="2245380"/>
            <a:ext cx="5851229" cy="1583019"/>
          </a:xfrm>
          <a:prstGeom prst="rect">
            <a:avLst/>
          </a:prstGeom>
        </p:spPr>
      </p:pic>
      <p:pic>
        <p:nvPicPr>
          <p:cNvPr id="10246" name="Picture 6" descr="How do vestigial structures provide evidence for evolution? ">
            <a:extLst>
              <a:ext uri="{FF2B5EF4-FFF2-40B4-BE49-F238E27FC236}">
                <a16:creationId xmlns:a16="http://schemas.microsoft.com/office/drawing/2014/main" id="{2A8D9524-3F50-8FC2-E3F5-199D65A5B3ED}"/>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18844" t="3393" r="8118" b="-3393"/>
          <a:stretch/>
        </p:blipFill>
        <p:spPr bwMode="auto">
          <a:xfrm>
            <a:off x="6366769" y="4053844"/>
            <a:ext cx="2794577" cy="286966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ow some birds lost the ability to fly">
            <a:extLst>
              <a:ext uri="{FF2B5EF4-FFF2-40B4-BE49-F238E27FC236}">
                <a16:creationId xmlns:a16="http://schemas.microsoft.com/office/drawing/2014/main" id="{B523A012-3BB7-F1D9-A0B1-874961F8A2DF}"/>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8666864" y="4053844"/>
            <a:ext cx="3525136" cy="28696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A44FA19-0813-367F-97E4-7ABF55C00F83}"/>
              </a:ext>
            </a:extLst>
          </p:cNvPr>
          <p:cNvSpPr/>
          <p:nvPr/>
        </p:nvSpPr>
        <p:spPr>
          <a:xfrm>
            <a:off x="64655" y="2245380"/>
            <a:ext cx="6029359" cy="4534111"/>
          </a:xfrm>
          <a:prstGeom prst="rect">
            <a:avLst/>
          </a:prstGeom>
          <a:solidFill>
            <a:srgbClr val="0070C0">
              <a:alpha val="90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7" name="Rectangle 6">
            <a:extLst>
              <a:ext uri="{FF2B5EF4-FFF2-40B4-BE49-F238E27FC236}">
                <a16:creationId xmlns:a16="http://schemas.microsoft.com/office/drawing/2014/main" id="{8253AC14-AD8F-56EA-627B-A3DAD97E50BA}"/>
              </a:ext>
            </a:extLst>
          </p:cNvPr>
          <p:cNvSpPr/>
          <p:nvPr/>
        </p:nvSpPr>
        <p:spPr>
          <a:xfrm>
            <a:off x="6190348" y="2245380"/>
            <a:ext cx="5941996" cy="1664451"/>
          </a:xfrm>
          <a:prstGeom prst="rect">
            <a:avLst/>
          </a:prstGeom>
          <a:solidFill>
            <a:srgbClr val="7030A0">
              <a:alpha val="90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8" name="Rectangle 7">
            <a:extLst>
              <a:ext uri="{FF2B5EF4-FFF2-40B4-BE49-F238E27FC236}">
                <a16:creationId xmlns:a16="http://schemas.microsoft.com/office/drawing/2014/main" id="{EF25436D-4ABE-B879-900E-52D9128D8362}"/>
              </a:ext>
            </a:extLst>
          </p:cNvPr>
          <p:cNvSpPr/>
          <p:nvPr/>
        </p:nvSpPr>
        <p:spPr>
          <a:xfrm>
            <a:off x="6183310" y="4037916"/>
            <a:ext cx="6008689" cy="2885588"/>
          </a:xfrm>
          <a:prstGeom prst="rect">
            <a:avLst/>
          </a:prstGeom>
          <a:solidFill>
            <a:srgbClr val="00B050">
              <a:alpha val="90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Tree>
    <p:extLst>
      <p:ext uri="{BB962C8B-B14F-4D97-AF65-F5344CB8AC3E}">
        <p14:creationId xmlns:p14="http://schemas.microsoft.com/office/powerpoint/2010/main" val="885630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1696-4B35-86A2-8CF7-56F1FD1597C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BA6060-8ACE-AFDB-F420-B25DBEAEC83F}"/>
              </a:ext>
            </a:extLst>
          </p:cNvPr>
          <p:cNvPicPr>
            <a:picLocks noChangeAspect="1"/>
          </p:cNvPicPr>
          <p:nvPr/>
        </p:nvPicPr>
        <p:blipFill>
          <a:blip r:embed="rId3"/>
          <a:stretch>
            <a:fillRect/>
          </a:stretch>
        </p:blipFill>
        <p:spPr>
          <a:xfrm>
            <a:off x="2774950" y="0"/>
            <a:ext cx="6642100" cy="762000"/>
          </a:xfrm>
          <a:prstGeom prst="rect">
            <a:avLst/>
          </a:prstGeom>
        </p:spPr>
      </p:pic>
      <p:sp>
        <p:nvSpPr>
          <p:cNvPr id="2" name="TextBox 1">
            <a:extLst>
              <a:ext uri="{FF2B5EF4-FFF2-40B4-BE49-F238E27FC236}">
                <a16:creationId xmlns:a16="http://schemas.microsoft.com/office/drawing/2014/main" id="{3BA0F483-86D8-2195-2EAB-06F420A0E680}"/>
              </a:ext>
            </a:extLst>
          </p:cNvPr>
          <p:cNvSpPr txBox="1"/>
          <p:nvPr/>
        </p:nvSpPr>
        <p:spPr>
          <a:xfrm>
            <a:off x="188384" y="762000"/>
            <a:ext cx="11426124" cy="338554"/>
          </a:xfrm>
          <a:prstGeom prst="rect">
            <a:avLst/>
          </a:prstGeom>
          <a:noFill/>
        </p:spPr>
        <p:txBody>
          <a:bodyPr wrap="square">
            <a:spAutoFit/>
          </a:bodyPr>
          <a:lstStyle/>
          <a:p>
            <a:r>
              <a:rPr lang="en-US" sz="1600" b="1" dirty="0">
                <a:latin typeface="Calibri" panose="020F0502020204030204" pitchFamily="34" charset="0"/>
                <a:cs typeface="Calibri" panose="020F0502020204030204" pitchFamily="34" charset="0"/>
              </a:rPr>
              <a:t>Pentadactyl Limb </a:t>
            </a:r>
            <a:r>
              <a:rPr lang="en-US" sz="1600" dirty="0">
                <a:latin typeface="Calibri" panose="020F0502020204030204" pitchFamily="34" charset="0"/>
                <a:cs typeface="Calibri" panose="020F0502020204030204" pitchFamily="34" charset="0"/>
              </a:rPr>
              <a:t>has been adapted to serve specialized locomotor functions related to the niche of the animal</a:t>
            </a:r>
            <a:endParaRPr lang="en-US" sz="1600" dirty="0">
              <a:solidFill>
                <a:srgbClr val="00B050"/>
              </a:solidFill>
              <a:latin typeface="Calibri" panose="020F0502020204030204" pitchFamily="34" charset="0"/>
              <a:cs typeface="Calibri" panose="020F0502020204030204" pitchFamily="34" charset="0"/>
              <a:sym typeface="Wingdings" pitchFamily="2" charset="2"/>
            </a:endParaRPr>
          </a:p>
        </p:txBody>
      </p:sp>
      <p:pic>
        <p:nvPicPr>
          <p:cNvPr id="1026" name="Picture 2" descr="IB HL 5.1.U4">
            <a:extLst>
              <a:ext uri="{FF2B5EF4-FFF2-40B4-BE49-F238E27FC236}">
                <a16:creationId xmlns:a16="http://schemas.microsoft.com/office/drawing/2014/main" id="{3C05F71A-7C8D-7117-43B5-9452E753C0C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08398" y="1524000"/>
            <a:ext cx="8257117" cy="49522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Limbs - Bone Clones - Osteological Reproductions">
            <a:extLst>
              <a:ext uri="{FF2B5EF4-FFF2-40B4-BE49-F238E27FC236}">
                <a16:creationId xmlns:a16="http://schemas.microsoft.com/office/drawing/2014/main" id="{7DDB5BEA-1106-CFD8-4E38-91B2905BCB3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862554"/>
            <a:ext cx="3391234" cy="366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359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5D591-CE30-A811-7CEF-C440790BE3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ED29FF-7EE4-5FC4-D481-5D015C01ADBB}"/>
              </a:ext>
            </a:extLst>
          </p:cNvPr>
          <p:cNvPicPr>
            <a:picLocks noChangeAspect="1"/>
          </p:cNvPicPr>
          <p:nvPr/>
        </p:nvPicPr>
        <p:blipFill>
          <a:blip r:embed="rId3"/>
          <a:stretch>
            <a:fillRect/>
          </a:stretch>
        </p:blipFill>
        <p:spPr>
          <a:xfrm>
            <a:off x="2323625" y="0"/>
            <a:ext cx="8023840" cy="920517"/>
          </a:xfrm>
          <a:prstGeom prst="rect">
            <a:avLst/>
          </a:prstGeom>
        </p:spPr>
      </p:pic>
      <p:pic>
        <p:nvPicPr>
          <p:cNvPr id="11268" name="Picture 4" descr="Divergent Evolution | SpringerLink">
            <a:extLst>
              <a:ext uri="{FF2B5EF4-FFF2-40B4-BE49-F238E27FC236}">
                <a16:creationId xmlns:a16="http://schemas.microsoft.com/office/drawing/2014/main" id="{95DEFEBB-CF09-5E44-CE09-68A9DF857088}"/>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469130" y="833551"/>
            <a:ext cx="3813642" cy="34241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EE18B1-64C3-748F-F6D1-A9810F1304A6}"/>
              </a:ext>
            </a:extLst>
          </p:cNvPr>
          <p:cNvSpPr txBox="1"/>
          <p:nvPr/>
        </p:nvSpPr>
        <p:spPr>
          <a:xfrm>
            <a:off x="9417050" y="1636004"/>
            <a:ext cx="2774950" cy="1631216"/>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Descendent species with homologous structures, specialized to specific environmental conditions</a:t>
            </a:r>
            <a:endParaRPr lang="en-US" sz="2000" dirty="0">
              <a:solidFill>
                <a:srgbClr val="000000"/>
              </a:solidFill>
              <a:latin typeface="Calibri" panose="020F0502020204030204" pitchFamily="34" charset="0"/>
              <a:cs typeface="Calibri" panose="020F0502020204030204" pitchFamily="34" charset="0"/>
              <a:sym typeface="Wingdings" pitchFamily="2" charset="2"/>
            </a:endParaRPr>
          </a:p>
        </p:txBody>
      </p:sp>
      <p:sp>
        <p:nvSpPr>
          <p:cNvPr id="7" name="TextBox 6">
            <a:extLst>
              <a:ext uri="{FF2B5EF4-FFF2-40B4-BE49-F238E27FC236}">
                <a16:creationId xmlns:a16="http://schemas.microsoft.com/office/drawing/2014/main" id="{0C752C16-D06A-3E2C-901A-8DDFB7C1D3FA}"/>
              </a:ext>
            </a:extLst>
          </p:cNvPr>
          <p:cNvSpPr txBox="1"/>
          <p:nvPr/>
        </p:nvSpPr>
        <p:spPr>
          <a:xfrm>
            <a:off x="172529" y="1328228"/>
            <a:ext cx="4302194" cy="1938992"/>
          </a:xfrm>
          <a:prstGeom prst="rect">
            <a:avLst/>
          </a:prstGeom>
          <a:noFill/>
        </p:spPr>
        <p:txBody>
          <a:bodyPr wrap="square">
            <a:spAutoFit/>
          </a:bodyPr>
          <a:lstStyle/>
          <a:p>
            <a:r>
              <a:rPr lang="en-US" sz="2000" b="1" i="0" dirty="0">
                <a:effectLst/>
                <a:latin typeface="Google Sans"/>
              </a:rPr>
              <a:t>Divergent Evolution:</a:t>
            </a:r>
          </a:p>
          <a:p>
            <a:r>
              <a:rPr lang="en-US" sz="2000" b="0" i="0" dirty="0">
                <a:effectLst/>
                <a:latin typeface="Google Sans"/>
              </a:rPr>
              <a:t>process in which two or more closely related species become more dissimilar over time due to different selective pressures in their environments.</a:t>
            </a:r>
          </a:p>
          <a:p>
            <a:r>
              <a:rPr lang="en-US" sz="2000" dirty="0">
                <a:latin typeface="Google Sans"/>
                <a:cs typeface="Calibri" panose="020F0502020204030204" pitchFamily="34" charset="0"/>
                <a:sym typeface="Wingdings" pitchFamily="2" charset="2"/>
              </a:rPr>
              <a:t> Results in homologous structures</a:t>
            </a:r>
            <a:endParaRPr lang="en-US" sz="2000" dirty="0">
              <a:latin typeface="Calibri" panose="020F0502020204030204" pitchFamily="34" charset="0"/>
              <a:cs typeface="Calibri" panose="020F0502020204030204" pitchFamily="34" charset="0"/>
              <a:sym typeface="Wingdings" pitchFamily="2" charset="2"/>
            </a:endParaRPr>
          </a:p>
        </p:txBody>
      </p:sp>
      <p:pic>
        <p:nvPicPr>
          <p:cNvPr id="11274" name="Picture 10" descr="Divergent Evolution | SpringerLink">
            <a:extLst>
              <a:ext uri="{FF2B5EF4-FFF2-40B4-BE49-F238E27FC236}">
                <a16:creationId xmlns:a16="http://schemas.microsoft.com/office/drawing/2014/main" id="{2CF13C22-AEF7-7C66-B08C-58FDB1D67E6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5838" y="3674931"/>
            <a:ext cx="4179798" cy="30387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FDE667-0360-FADC-615A-8555494C3432}"/>
              </a:ext>
            </a:extLst>
          </p:cNvPr>
          <p:cNvSpPr txBox="1"/>
          <p:nvPr/>
        </p:nvSpPr>
        <p:spPr>
          <a:xfrm>
            <a:off x="4685636" y="4774683"/>
            <a:ext cx="7581090" cy="1938992"/>
          </a:xfrm>
          <a:prstGeom prst="rect">
            <a:avLst/>
          </a:prstGeom>
          <a:noFill/>
        </p:spPr>
        <p:txBody>
          <a:bodyPr wrap="square">
            <a:spAutoFit/>
          </a:bodyPr>
          <a:lstStyle/>
          <a:p>
            <a:r>
              <a:rPr lang="en-US" sz="2000" b="1" i="0" dirty="0">
                <a:effectLst/>
                <a:latin typeface="Google Sans"/>
              </a:rPr>
              <a:t>Ex: pentadactyl limb</a:t>
            </a:r>
          </a:p>
          <a:p>
            <a:r>
              <a:rPr lang="en-US" sz="2000" dirty="0">
                <a:latin typeface="Google Sans"/>
                <a:cs typeface="Calibri" panose="020F0502020204030204" pitchFamily="34" charset="0"/>
                <a:sym typeface="Wingdings" pitchFamily="2" charset="2"/>
              </a:rPr>
              <a:t>Common ancestor had general pentadactyl limb. Population is separated and isolated and subject to different selection pressures for different modes of locomotion. One population is subject to selection pressures for flight (limb  wings, ex: bats) and another is subject to selection pressure for swimming (limb  fins, ex: dolphins). </a:t>
            </a:r>
            <a:endParaRPr lang="en-US" sz="2000" dirty="0">
              <a:latin typeface="Calibri" panose="020F0502020204030204" pitchFamily="34" charset="0"/>
              <a:cs typeface="Calibri" panose="020F0502020204030204" pitchFamily="34" charset="0"/>
              <a:sym typeface="Wingdings" pitchFamily="2" charset="2"/>
            </a:endParaRPr>
          </a:p>
        </p:txBody>
      </p:sp>
    </p:spTree>
    <p:extLst>
      <p:ext uri="{BB962C8B-B14F-4D97-AF65-F5344CB8AC3E}">
        <p14:creationId xmlns:p14="http://schemas.microsoft.com/office/powerpoint/2010/main" val="3208870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3B322-7D2C-02C8-BB90-7765908803D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079FFE2-DFB4-BF32-0294-CAA5AFC086DE}"/>
              </a:ext>
            </a:extLst>
          </p:cNvPr>
          <p:cNvPicPr>
            <a:picLocks noChangeAspect="1"/>
          </p:cNvPicPr>
          <p:nvPr/>
        </p:nvPicPr>
        <p:blipFill>
          <a:blip r:embed="rId3"/>
          <a:stretch>
            <a:fillRect/>
          </a:stretch>
        </p:blipFill>
        <p:spPr>
          <a:xfrm>
            <a:off x="2664883" y="0"/>
            <a:ext cx="6642100" cy="838200"/>
          </a:xfrm>
          <a:prstGeom prst="rect">
            <a:avLst/>
          </a:prstGeom>
        </p:spPr>
      </p:pic>
      <p:sp>
        <p:nvSpPr>
          <p:cNvPr id="3" name="TextBox 2">
            <a:extLst>
              <a:ext uri="{FF2B5EF4-FFF2-40B4-BE49-F238E27FC236}">
                <a16:creationId xmlns:a16="http://schemas.microsoft.com/office/drawing/2014/main" id="{67A76440-64D5-A4E3-A289-18BE444BD12C}"/>
              </a:ext>
            </a:extLst>
          </p:cNvPr>
          <p:cNvSpPr txBox="1"/>
          <p:nvPr/>
        </p:nvSpPr>
        <p:spPr>
          <a:xfrm>
            <a:off x="0" y="898188"/>
            <a:ext cx="9306983" cy="1569660"/>
          </a:xfrm>
          <a:prstGeom prst="rect">
            <a:avLst/>
          </a:prstGeom>
          <a:noFill/>
        </p:spPr>
        <p:txBody>
          <a:bodyPr wrap="square">
            <a:spAutoFit/>
          </a:bodyPr>
          <a:lstStyle/>
          <a:p>
            <a:r>
              <a:rPr lang="en-US" sz="1600" b="1" dirty="0">
                <a:latin typeface="Calibri" panose="020F0502020204030204" pitchFamily="34" charset="0"/>
                <a:cs typeface="Calibri" panose="020F0502020204030204" pitchFamily="34" charset="0"/>
              </a:rPr>
              <a:t>Analogous structures:</a:t>
            </a:r>
            <a:r>
              <a:rPr lang="en-US" sz="1600" dirty="0">
                <a:latin typeface="Calibri" panose="020F0502020204030204" pitchFamily="34" charset="0"/>
                <a:cs typeface="Calibri" panose="020F0502020204030204" pitchFamily="34" charset="0"/>
              </a:rPr>
              <a:t> structures which have different anatomy and evolutionary origins but similar functions</a:t>
            </a:r>
          </a:p>
          <a:p>
            <a:endParaRPr lang="en-US" sz="1600" b="0" i="0" dirty="0">
              <a:solidFill>
                <a:srgbClr val="000000"/>
              </a:solidFill>
              <a:effectLst/>
              <a:latin typeface="Calibri" panose="020F0502020204030204" pitchFamily="34" charset="0"/>
              <a:cs typeface="Calibri" panose="020F0502020204030204" pitchFamily="34" charset="0"/>
            </a:endParaRPr>
          </a:p>
          <a:p>
            <a:pPr marL="285750" indent="-285750">
              <a:buFont typeface="Wingdings" pitchFamily="2" charset="2"/>
              <a:buChar char="à"/>
            </a:pPr>
            <a:r>
              <a:rPr lang="en-US" sz="1600" dirty="0">
                <a:solidFill>
                  <a:srgbClr val="000000"/>
                </a:solidFill>
                <a:latin typeface="Calibri" panose="020F0502020204030204" pitchFamily="34" charset="0"/>
                <a:cs typeface="Calibri" panose="020F0502020204030204" pitchFamily="34" charset="0"/>
                <a:sym typeface="Wingdings" pitchFamily="2" charset="2"/>
              </a:rPr>
              <a:t>Results from </a:t>
            </a:r>
            <a:r>
              <a:rPr lang="en-US" sz="1600" b="1" dirty="0">
                <a:solidFill>
                  <a:srgbClr val="000000"/>
                </a:solidFill>
                <a:latin typeface="Calibri" panose="020F0502020204030204" pitchFamily="34" charset="0"/>
                <a:cs typeface="Calibri" panose="020F0502020204030204" pitchFamily="34" charset="0"/>
                <a:sym typeface="Wingdings" pitchFamily="2" charset="2"/>
              </a:rPr>
              <a:t>Convergent evolution </a:t>
            </a:r>
            <a:r>
              <a:rPr lang="en-US" sz="1600" dirty="0">
                <a:solidFill>
                  <a:srgbClr val="000000"/>
                </a:solidFill>
                <a:latin typeface="Calibri" panose="020F0502020204030204" pitchFamily="34" charset="0"/>
                <a:cs typeface="Calibri" panose="020F0502020204030204" pitchFamily="34" charset="0"/>
                <a:sym typeface="Wingdings" pitchFamily="2" charset="2"/>
              </a:rPr>
              <a:t>where distantly related species live in similar habitats and are subject to similar selection pressures (where similar traits provide an adaptive advantage)</a:t>
            </a:r>
            <a:r>
              <a:rPr lang="en-US" sz="1600" b="1" dirty="0">
                <a:solidFill>
                  <a:srgbClr val="000000"/>
                </a:solidFill>
                <a:latin typeface="Calibri" panose="020F0502020204030204" pitchFamily="34" charset="0"/>
                <a:cs typeface="Calibri" panose="020F0502020204030204" pitchFamily="34" charset="0"/>
                <a:sym typeface="Wingdings" pitchFamily="2" charset="2"/>
              </a:rPr>
              <a:t> </a:t>
            </a:r>
          </a:p>
          <a:p>
            <a:pPr marL="285750" indent="-285750">
              <a:buFont typeface="Wingdings" pitchFamily="2" charset="2"/>
              <a:buChar char="à"/>
            </a:pPr>
            <a:r>
              <a:rPr lang="en-US" sz="1600" i="0" dirty="0">
                <a:solidFill>
                  <a:srgbClr val="000000"/>
                </a:solidFill>
                <a:effectLst/>
                <a:latin typeface="Calibri" panose="020F0502020204030204" pitchFamily="34" charset="0"/>
                <a:cs typeface="Calibri" panose="020F0502020204030204" pitchFamily="34" charset="0"/>
                <a:sym typeface="Wingdings" pitchFamily="2" charset="2"/>
              </a:rPr>
              <a:t>Analogous structures in different species </a:t>
            </a:r>
            <a:r>
              <a:rPr lang="en-US" sz="1600" b="1" i="0" dirty="0">
                <a:solidFill>
                  <a:srgbClr val="000000"/>
                </a:solidFill>
                <a:effectLst/>
                <a:latin typeface="Calibri" panose="020F0502020204030204" pitchFamily="34" charset="0"/>
                <a:cs typeface="Calibri" panose="020F0502020204030204" pitchFamily="34" charset="0"/>
                <a:sym typeface="Wingdings" pitchFamily="2" charset="2"/>
              </a:rPr>
              <a:t>does not </a:t>
            </a:r>
            <a:r>
              <a:rPr lang="en-US" sz="1600" i="0" dirty="0">
                <a:solidFill>
                  <a:srgbClr val="000000"/>
                </a:solidFill>
                <a:effectLst/>
                <a:latin typeface="Calibri" panose="020F0502020204030204" pitchFamily="34" charset="0"/>
                <a:cs typeface="Calibri" panose="020F0502020204030204" pitchFamily="34" charset="0"/>
                <a:sym typeface="Wingdings" pitchFamily="2" charset="2"/>
              </a:rPr>
              <a:t>suggest recent common ancestry and relatedness as they have evolved separately</a:t>
            </a:r>
          </a:p>
        </p:txBody>
      </p:sp>
      <p:pic>
        <p:nvPicPr>
          <p:cNvPr id="13314" name="Picture 2" descr="Types of Evolution - my site">
            <a:extLst>
              <a:ext uri="{FF2B5EF4-FFF2-40B4-BE49-F238E27FC236}">
                <a16:creationId xmlns:a16="http://schemas.microsoft.com/office/drawing/2014/main" id="{D5B2E45C-5D86-A1AC-A1CF-CBA519CF29B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r="7317"/>
          <a:stretch/>
        </p:blipFill>
        <p:spPr bwMode="auto">
          <a:xfrm>
            <a:off x="9656218" y="1062181"/>
            <a:ext cx="2184495" cy="225696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he eyes of an octopus and a human show different patterns of structure,  yet they perform similar functions. This is an example of">
            <a:extLst>
              <a:ext uri="{FF2B5EF4-FFF2-40B4-BE49-F238E27FC236}">
                <a16:creationId xmlns:a16="http://schemas.microsoft.com/office/drawing/2014/main" id="{7EDD4FAF-9004-7C58-C6D6-6C8DB7C0CC1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7545" y="4364190"/>
            <a:ext cx="5305791" cy="243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DC791F1-D038-9418-6D0A-8E2F1BE3995E}"/>
              </a:ext>
            </a:extLst>
          </p:cNvPr>
          <p:cNvPicPr>
            <a:picLocks noChangeAspect="1"/>
          </p:cNvPicPr>
          <p:nvPr/>
        </p:nvPicPr>
        <p:blipFill>
          <a:blip r:embed="rId6"/>
          <a:stretch>
            <a:fillRect/>
          </a:stretch>
        </p:blipFill>
        <p:spPr>
          <a:xfrm>
            <a:off x="7077635" y="3793322"/>
            <a:ext cx="3982789" cy="3006313"/>
          </a:xfrm>
          <a:prstGeom prst="rect">
            <a:avLst/>
          </a:prstGeom>
        </p:spPr>
      </p:pic>
      <p:pic>
        <p:nvPicPr>
          <p:cNvPr id="13322" name="Picture 10">
            <a:extLst>
              <a:ext uri="{FF2B5EF4-FFF2-40B4-BE49-F238E27FC236}">
                <a16:creationId xmlns:a16="http://schemas.microsoft.com/office/drawing/2014/main" id="{F0C4D0A9-2264-0B2F-C569-A162AEA83AF8}"/>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30981" y="2467848"/>
            <a:ext cx="3510524" cy="1325474"/>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a:extLst>
              <a:ext uri="{FF2B5EF4-FFF2-40B4-BE49-F238E27FC236}">
                <a16:creationId xmlns:a16="http://schemas.microsoft.com/office/drawing/2014/main" id="{240DC83B-53FB-2C0D-9006-832D56870368}"/>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433608" y="2467848"/>
            <a:ext cx="3469409" cy="138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091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7D68-E291-D977-431F-562FADEF427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83063D-598B-4C94-E67D-B2512CC623FF}"/>
              </a:ext>
            </a:extLst>
          </p:cNvPr>
          <p:cNvPicPr>
            <a:picLocks noChangeAspect="1"/>
          </p:cNvPicPr>
          <p:nvPr/>
        </p:nvPicPr>
        <p:blipFill>
          <a:blip r:embed="rId3"/>
          <a:stretch>
            <a:fillRect/>
          </a:stretch>
        </p:blipFill>
        <p:spPr>
          <a:xfrm>
            <a:off x="5452624" y="85643"/>
            <a:ext cx="6642100" cy="838200"/>
          </a:xfrm>
          <a:prstGeom prst="rect">
            <a:avLst/>
          </a:prstGeom>
        </p:spPr>
      </p:pic>
      <p:pic>
        <p:nvPicPr>
          <p:cNvPr id="5" name="Picture 4">
            <a:extLst>
              <a:ext uri="{FF2B5EF4-FFF2-40B4-BE49-F238E27FC236}">
                <a16:creationId xmlns:a16="http://schemas.microsoft.com/office/drawing/2014/main" id="{09F93459-1DC7-6F14-88AA-23312A314D9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8910" y="94215"/>
            <a:ext cx="5413714" cy="858398"/>
          </a:xfrm>
          <a:prstGeom prst="rect">
            <a:avLst/>
          </a:prstGeom>
        </p:spPr>
      </p:pic>
      <p:graphicFrame>
        <p:nvGraphicFramePr>
          <p:cNvPr id="6" name="Table 5">
            <a:extLst>
              <a:ext uri="{FF2B5EF4-FFF2-40B4-BE49-F238E27FC236}">
                <a16:creationId xmlns:a16="http://schemas.microsoft.com/office/drawing/2014/main" id="{9514031D-6CFC-3E4A-C44D-D64A8D20A773}"/>
              </a:ext>
            </a:extLst>
          </p:cNvPr>
          <p:cNvGraphicFramePr>
            <a:graphicFrameLocks noGrp="1"/>
          </p:cNvGraphicFramePr>
          <p:nvPr>
            <p:extLst>
              <p:ext uri="{D42A27DB-BD31-4B8C-83A1-F6EECF244321}">
                <p14:modId xmlns:p14="http://schemas.microsoft.com/office/powerpoint/2010/main" val="1317423095"/>
              </p:ext>
            </p:extLst>
          </p:nvPr>
        </p:nvGraphicFramePr>
        <p:xfrm>
          <a:off x="38910" y="1342417"/>
          <a:ext cx="12055815" cy="5158972"/>
        </p:xfrm>
        <a:graphic>
          <a:graphicData uri="http://schemas.openxmlformats.org/drawingml/2006/table">
            <a:tbl>
              <a:tblPr firstRow="1" bandRow="1">
                <a:tableStyleId>{5C22544A-7EE6-4342-B048-85BDC9FD1C3A}</a:tableStyleId>
              </a:tblPr>
              <a:tblGrid>
                <a:gridCol w="4018605">
                  <a:extLst>
                    <a:ext uri="{9D8B030D-6E8A-4147-A177-3AD203B41FA5}">
                      <a16:colId xmlns:a16="http://schemas.microsoft.com/office/drawing/2014/main" val="2192978624"/>
                    </a:ext>
                  </a:extLst>
                </a:gridCol>
                <a:gridCol w="4018605">
                  <a:extLst>
                    <a:ext uri="{9D8B030D-6E8A-4147-A177-3AD203B41FA5}">
                      <a16:colId xmlns:a16="http://schemas.microsoft.com/office/drawing/2014/main" val="1181313070"/>
                    </a:ext>
                  </a:extLst>
                </a:gridCol>
                <a:gridCol w="4018605">
                  <a:extLst>
                    <a:ext uri="{9D8B030D-6E8A-4147-A177-3AD203B41FA5}">
                      <a16:colId xmlns:a16="http://schemas.microsoft.com/office/drawing/2014/main" val="2789874240"/>
                    </a:ext>
                  </a:extLst>
                </a:gridCol>
              </a:tblGrid>
              <a:tr h="736996">
                <a:tc>
                  <a:txBody>
                    <a:bodyPr/>
                    <a:lstStyle/>
                    <a:p>
                      <a:pPr algn="ctr"/>
                      <a:endParaRPr lang="en-JP" sz="2000" dirty="0"/>
                    </a:p>
                  </a:txBody>
                  <a:tcPr>
                    <a:noFill/>
                  </a:tcPr>
                </a:tc>
                <a:tc>
                  <a:txBody>
                    <a:bodyPr/>
                    <a:lstStyle/>
                    <a:p>
                      <a:pPr algn="ctr"/>
                      <a:r>
                        <a:rPr lang="en-JP" sz="2000" dirty="0"/>
                        <a:t>Homologous</a:t>
                      </a:r>
                    </a:p>
                  </a:txBody>
                  <a:tcPr/>
                </a:tc>
                <a:tc>
                  <a:txBody>
                    <a:bodyPr/>
                    <a:lstStyle/>
                    <a:p>
                      <a:pPr algn="ctr"/>
                      <a:r>
                        <a:rPr lang="en-JP" sz="2000" dirty="0"/>
                        <a:t>Analogous</a:t>
                      </a:r>
                    </a:p>
                  </a:txBody>
                  <a:tcPr>
                    <a:solidFill>
                      <a:srgbClr val="FF7E79"/>
                    </a:solidFill>
                  </a:tcPr>
                </a:tc>
                <a:extLst>
                  <a:ext uri="{0D108BD9-81ED-4DB2-BD59-A6C34878D82A}">
                    <a16:rowId xmlns:a16="http://schemas.microsoft.com/office/drawing/2014/main" val="732784152"/>
                  </a:ext>
                </a:extLst>
              </a:tr>
              <a:tr h="736996">
                <a:tc>
                  <a:txBody>
                    <a:bodyPr/>
                    <a:lstStyle/>
                    <a:p>
                      <a:pPr algn="ctr"/>
                      <a:r>
                        <a:rPr lang="en-JP" sz="2000" dirty="0"/>
                        <a:t>Anatomy</a:t>
                      </a:r>
                    </a:p>
                  </a:txBody>
                  <a:tcPr>
                    <a:solidFill>
                      <a:schemeClr val="bg1">
                        <a:lumMod val="85000"/>
                      </a:schemeClr>
                    </a:solidFill>
                  </a:tcPr>
                </a:tc>
                <a:tc>
                  <a:txBody>
                    <a:bodyPr/>
                    <a:lstStyle/>
                    <a:p>
                      <a:pPr algn="ctr"/>
                      <a:r>
                        <a:rPr lang="en-US" sz="2000" dirty="0"/>
                        <a:t>S</a:t>
                      </a:r>
                      <a:r>
                        <a:rPr lang="en-JP" sz="2000" dirty="0"/>
                        <a:t>imilar pattern</a:t>
                      </a:r>
                    </a:p>
                  </a:txBody>
                  <a:tcPr/>
                </a:tc>
                <a:tc>
                  <a:txBody>
                    <a:bodyPr/>
                    <a:lstStyle/>
                    <a:p>
                      <a:pPr algn="ctr"/>
                      <a:r>
                        <a:rPr lang="en-US" sz="2000" dirty="0"/>
                        <a:t>V</a:t>
                      </a:r>
                      <a:r>
                        <a:rPr lang="en-JP" sz="2000" dirty="0"/>
                        <a:t>ery different</a:t>
                      </a:r>
                    </a:p>
                  </a:txBody>
                  <a:tcPr>
                    <a:solidFill>
                      <a:srgbClr val="FF7E79"/>
                    </a:solidFill>
                  </a:tcPr>
                </a:tc>
                <a:extLst>
                  <a:ext uri="{0D108BD9-81ED-4DB2-BD59-A6C34878D82A}">
                    <a16:rowId xmlns:a16="http://schemas.microsoft.com/office/drawing/2014/main" val="2476252639"/>
                  </a:ext>
                </a:extLst>
              </a:tr>
              <a:tr h="736996">
                <a:tc>
                  <a:txBody>
                    <a:bodyPr/>
                    <a:lstStyle/>
                    <a:p>
                      <a:pPr algn="ctr"/>
                      <a:r>
                        <a:rPr lang="en-JP" sz="2000" dirty="0"/>
                        <a:t>Evolutionary origin</a:t>
                      </a:r>
                    </a:p>
                  </a:txBody>
                  <a:tcPr>
                    <a:solidFill>
                      <a:schemeClr val="bg1">
                        <a:lumMod val="85000"/>
                      </a:schemeClr>
                    </a:solidFill>
                  </a:tcPr>
                </a:tc>
                <a:tc>
                  <a:txBody>
                    <a:bodyPr/>
                    <a:lstStyle/>
                    <a:p>
                      <a:pPr algn="ctr"/>
                      <a:r>
                        <a:rPr lang="en-US" sz="2000" dirty="0"/>
                        <a:t>S</a:t>
                      </a:r>
                      <a:r>
                        <a:rPr lang="en-JP" sz="2000" dirty="0"/>
                        <a:t>imilar (more recent common ancestor)</a:t>
                      </a:r>
                    </a:p>
                  </a:txBody>
                  <a:tcPr/>
                </a:tc>
                <a:tc>
                  <a:txBody>
                    <a:bodyPr/>
                    <a:lstStyle/>
                    <a:p>
                      <a:pPr algn="ctr"/>
                      <a:r>
                        <a:rPr lang="en-US" sz="2000" dirty="0"/>
                        <a:t>D</a:t>
                      </a:r>
                      <a:r>
                        <a:rPr lang="en-JP" sz="2000" dirty="0"/>
                        <a:t>ifferent (distant common ancestor)</a:t>
                      </a:r>
                    </a:p>
                  </a:txBody>
                  <a:tcPr>
                    <a:solidFill>
                      <a:srgbClr val="FF7E79"/>
                    </a:solidFill>
                  </a:tcPr>
                </a:tc>
                <a:extLst>
                  <a:ext uri="{0D108BD9-81ED-4DB2-BD59-A6C34878D82A}">
                    <a16:rowId xmlns:a16="http://schemas.microsoft.com/office/drawing/2014/main" val="963819898"/>
                  </a:ext>
                </a:extLst>
              </a:tr>
              <a:tr h="736996">
                <a:tc>
                  <a:txBody>
                    <a:bodyPr/>
                    <a:lstStyle/>
                    <a:p>
                      <a:pPr algn="ctr"/>
                      <a:r>
                        <a:rPr lang="en-JP" sz="2000" dirty="0"/>
                        <a:t>Function</a:t>
                      </a:r>
                    </a:p>
                  </a:txBody>
                  <a:tcPr>
                    <a:solidFill>
                      <a:schemeClr val="bg1">
                        <a:lumMod val="85000"/>
                      </a:schemeClr>
                    </a:solidFill>
                  </a:tcPr>
                </a:tc>
                <a:tc>
                  <a:txBody>
                    <a:bodyPr/>
                    <a:lstStyle/>
                    <a:p>
                      <a:pPr algn="ctr"/>
                      <a:r>
                        <a:rPr lang="en-US" sz="2000" dirty="0"/>
                        <a:t>D</a:t>
                      </a:r>
                      <a:r>
                        <a:rPr lang="en-JP" sz="2000" dirty="0"/>
                        <a:t>ifferent (typically)</a:t>
                      </a:r>
                    </a:p>
                  </a:txBody>
                  <a:tcPr/>
                </a:tc>
                <a:tc>
                  <a:txBody>
                    <a:bodyPr/>
                    <a:lstStyle/>
                    <a:p>
                      <a:pPr algn="ctr"/>
                      <a:r>
                        <a:rPr lang="en-US" sz="2000" dirty="0"/>
                        <a:t>S</a:t>
                      </a:r>
                      <a:r>
                        <a:rPr lang="en-JP" sz="2000" dirty="0"/>
                        <a:t>ame</a:t>
                      </a:r>
                    </a:p>
                  </a:txBody>
                  <a:tcPr>
                    <a:solidFill>
                      <a:srgbClr val="FF7E79"/>
                    </a:solidFill>
                  </a:tcPr>
                </a:tc>
                <a:extLst>
                  <a:ext uri="{0D108BD9-81ED-4DB2-BD59-A6C34878D82A}">
                    <a16:rowId xmlns:a16="http://schemas.microsoft.com/office/drawing/2014/main" val="3989390773"/>
                  </a:ext>
                </a:extLst>
              </a:tr>
              <a:tr h="736996">
                <a:tc>
                  <a:txBody>
                    <a:bodyPr/>
                    <a:lstStyle/>
                    <a:p>
                      <a:pPr algn="ctr"/>
                      <a:r>
                        <a:rPr lang="en-US" sz="2000" dirty="0"/>
                        <a:t>Causal s</a:t>
                      </a:r>
                      <a:r>
                        <a:rPr lang="en-JP" sz="2000" dirty="0"/>
                        <a:t>election pressure</a:t>
                      </a:r>
                    </a:p>
                  </a:txBody>
                  <a:tcPr>
                    <a:solidFill>
                      <a:schemeClr val="bg1">
                        <a:lumMod val="85000"/>
                      </a:schemeClr>
                    </a:solidFill>
                  </a:tcPr>
                </a:tc>
                <a:tc>
                  <a:txBody>
                    <a:bodyPr/>
                    <a:lstStyle/>
                    <a:p>
                      <a:pPr algn="ctr"/>
                      <a:r>
                        <a:rPr lang="en-JP" sz="2000" dirty="0"/>
                        <a:t>different</a:t>
                      </a:r>
                    </a:p>
                  </a:txBody>
                  <a:tcPr/>
                </a:tc>
                <a:tc>
                  <a:txBody>
                    <a:bodyPr/>
                    <a:lstStyle/>
                    <a:p>
                      <a:pPr algn="ctr"/>
                      <a:r>
                        <a:rPr lang="en-JP" sz="2000" dirty="0"/>
                        <a:t>similar</a:t>
                      </a:r>
                    </a:p>
                  </a:txBody>
                  <a:tcPr>
                    <a:solidFill>
                      <a:srgbClr val="FF7E79"/>
                    </a:solidFill>
                  </a:tcPr>
                </a:tc>
                <a:extLst>
                  <a:ext uri="{0D108BD9-81ED-4DB2-BD59-A6C34878D82A}">
                    <a16:rowId xmlns:a16="http://schemas.microsoft.com/office/drawing/2014/main" val="361446589"/>
                  </a:ext>
                </a:extLst>
              </a:tr>
              <a:tr h="736996">
                <a:tc>
                  <a:txBody>
                    <a:bodyPr/>
                    <a:lstStyle/>
                    <a:p>
                      <a:pPr algn="ctr"/>
                      <a:r>
                        <a:rPr lang="en-JP" sz="2000" dirty="0"/>
                        <a:t>Type of evolution</a:t>
                      </a:r>
                    </a:p>
                  </a:txBody>
                  <a:tcPr>
                    <a:solidFill>
                      <a:schemeClr val="bg1">
                        <a:lumMod val="85000"/>
                      </a:schemeClr>
                    </a:solidFill>
                  </a:tcPr>
                </a:tc>
                <a:tc>
                  <a:txBody>
                    <a:bodyPr/>
                    <a:lstStyle/>
                    <a:p>
                      <a:pPr algn="ctr"/>
                      <a:r>
                        <a:rPr lang="en-US" sz="2000" dirty="0"/>
                        <a:t>D</a:t>
                      </a:r>
                      <a:r>
                        <a:rPr lang="en-JP" sz="2000" dirty="0"/>
                        <a:t>ivergent evolution</a:t>
                      </a:r>
                    </a:p>
                  </a:txBody>
                  <a:tcPr/>
                </a:tc>
                <a:tc>
                  <a:txBody>
                    <a:bodyPr/>
                    <a:lstStyle/>
                    <a:p>
                      <a:pPr algn="ctr"/>
                      <a:r>
                        <a:rPr lang="en-US" sz="2000" dirty="0"/>
                        <a:t>C</a:t>
                      </a:r>
                      <a:r>
                        <a:rPr lang="en-JP" sz="2000" dirty="0"/>
                        <a:t>onvergent evolution</a:t>
                      </a:r>
                    </a:p>
                  </a:txBody>
                  <a:tcPr>
                    <a:solidFill>
                      <a:srgbClr val="FF7E79"/>
                    </a:solidFill>
                  </a:tcPr>
                </a:tc>
                <a:extLst>
                  <a:ext uri="{0D108BD9-81ED-4DB2-BD59-A6C34878D82A}">
                    <a16:rowId xmlns:a16="http://schemas.microsoft.com/office/drawing/2014/main" val="2094815954"/>
                  </a:ext>
                </a:extLst>
              </a:tr>
              <a:tr h="736996">
                <a:tc>
                  <a:txBody>
                    <a:bodyPr/>
                    <a:lstStyle/>
                    <a:p>
                      <a:pPr algn="ctr"/>
                      <a:r>
                        <a:rPr lang="en-JP" sz="2000" dirty="0"/>
                        <a:t>Example</a:t>
                      </a:r>
                    </a:p>
                  </a:txBody>
                  <a:tcPr>
                    <a:solidFill>
                      <a:schemeClr val="bg1">
                        <a:lumMod val="85000"/>
                      </a:schemeClr>
                    </a:solidFill>
                  </a:tcPr>
                </a:tc>
                <a:tc>
                  <a:txBody>
                    <a:bodyPr/>
                    <a:lstStyle/>
                    <a:p>
                      <a:pPr algn="ctr"/>
                      <a:r>
                        <a:rPr lang="en-US" sz="2000" dirty="0"/>
                        <a:t>P</a:t>
                      </a:r>
                      <a:r>
                        <a:rPr lang="en-JP" sz="2000" dirty="0"/>
                        <a:t>entadactyl limbs in mammals</a:t>
                      </a:r>
                    </a:p>
                  </a:txBody>
                  <a:tcPr/>
                </a:tc>
                <a:tc>
                  <a:txBody>
                    <a:bodyPr/>
                    <a:lstStyle/>
                    <a:p>
                      <a:pPr algn="ctr"/>
                      <a:r>
                        <a:rPr lang="en-US" sz="2000" dirty="0"/>
                        <a:t>E</a:t>
                      </a:r>
                      <a:r>
                        <a:rPr lang="en-JP" sz="2000" dirty="0"/>
                        <a:t>ye of octopus and human</a:t>
                      </a:r>
                    </a:p>
                    <a:p>
                      <a:pPr algn="ctr"/>
                      <a:r>
                        <a:rPr lang="en-US" sz="2000" dirty="0"/>
                        <a:t>W</a:t>
                      </a:r>
                      <a:r>
                        <a:rPr lang="en-JP" sz="2000" dirty="0"/>
                        <a:t>ings of insects and birds</a:t>
                      </a:r>
                    </a:p>
                  </a:txBody>
                  <a:tcPr>
                    <a:solidFill>
                      <a:srgbClr val="FF7E79"/>
                    </a:solidFill>
                  </a:tcPr>
                </a:tc>
                <a:extLst>
                  <a:ext uri="{0D108BD9-81ED-4DB2-BD59-A6C34878D82A}">
                    <a16:rowId xmlns:a16="http://schemas.microsoft.com/office/drawing/2014/main" val="2683507938"/>
                  </a:ext>
                </a:extLst>
              </a:tr>
            </a:tbl>
          </a:graphicData>
        </a:graphic>
      </p:graphicFrame>
    </p:spTree>
    <p:extLst>
      <p:ext uri="{BB962C8B-B14F-4D97-AF65-F5344CB8AC3E}">
        <p14:creationId xmlns:p14="http://schemas.microsoft.com/office/powerpoint/2010/main" val="3830538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CB0B0-5092-919C-1252-DB51AA6D642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2343443-4043-6987-1A07-E26BA5023293}"/>
              </a:ext>
            </a:extLst>
          </p:cNvPr>
          <p:cNvPicPr>
            <a:picLocks noChangeAspect="1"/>
          </p:cNvPicPr>
          <p:nvPr/>
        </p:nvPicPr>
        <p:blipFill>
          <a:blip r:embed="rId3"/>
          <a:stretch>
            <a:fillRect/>
          </a:stretch>
        </p:blipFill>
        <p:spPr>
          <a:xfrm>
            <a:off x="5452624" y="85643"/>
            <a:ext cx="6642100" cy="838200"/>
          </a:xfrm>
          <a:prstGeom prst="rect">
            <a:avLst/>
          </a:prstGeom>
        </p:spPr>
      </p:pic>
      <p:pic>
        <p:nvPicPr>
          <p:cNvPr id="5" name="Picture 4">
            <a:extLst>
              <a:ext uri="{FF2B5EF4-FFF2-40B4-BE49-F238E27FC236}">
                <a16:creationId xmlns:a16="http://schemas.microsoft.com/office/drawing/2014/main" id="{AF07F4A2-0A0B-6E99-6442-7A59C66989B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8910" y="94215"/>
            <a:ext cx="4961106" cy="858398"/>
          </a:xfrm>
          <a:prstGeom prst="rect">
            <a:avLst/>
          </a:prstGeom>
        </p:spPr>
      </p:pic>
      <p:pic>
        <p:nvPicPr>
          <p:cNvPr id="15362" name="Picture 2" descr="Structural Evidence | BioNinja">
            <a:extLst>
              <a:ext uri="{FF2B5EF4-FFF2-40B4-BE49-F238E27FC236}">
                <a16:creationId xmlns:a16="http://schemas.microsoft.com/office/drawing/2014/main" id="{AD3AF283-6C86-C47D-A47F-C784E0675B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6897" y="1078898"/>
            <a:ext cx="6362310" cy="3873334"/>
          </a:xfrm>
          <a:prstGeom prst="rect">
            <a:avLst/>
          </a:prstGeom>
          <a:noFill/>
          <a:extLst>
            <a:ext uri="{909E8E84-426E-40DD-AFC4-6F175D3DCCD1}">
              <a14:hiddenFill xmlns:a14="http://schemas.microsoft.com/office/drawing/2010/main">
                <a:solidFill>
                  <a:srgbClr val="FFFFFF"/>
                </a:solidFill>
              </a14:hiddenFill>
            </a:ext>
          </a:extLst>
        </p:spPr>
      </p:pic>
      <p:sp>
        <p:nvSpPr>
          <p:cNvPr id="7" name="Frame 6">
            <a:extLst>
              <a:ext uri="{FF2B5EF4-FFF2-40B4-BE49-F238E27FC236}">
                <a16:creationId xmlns:a16="http://schemas.microsoft.com/office/drawing/2014/main" id="{389B5B7C-884C-145B-C5F8-F35AA8FABD0F}"/>
              </a:ext>
            </a:extLst>
          </p:cNvPr>
          <p:cNvSpPr/>
          <p:nvPr/>
        </p:nvSpPr>
        <p:spPr>
          <a:xfrm>
            <a:off x="1020118" y="1763203"/>
            <a:ext cx="4411995" cy="1401748"/>
          </a:xfrm>
          <a:prstGeom prst="frame">
            <a:avLst>
              <a:gd name="adj1" fmla="val 231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solidFill>
                <a:schemeClr val="tx1"/>
              </a:solidFill>
            </a:endParaRPr>
          </a:p>
        </p:txBody>
      </p:sp>
      <p:sp>
        <p:nvSpPr>
          <p:cNvPr id="8" name="Donut 7">
            <a:extLst>
              <a:ext uri="{FF2B5EF4-FFF2-40B4-BE49-F238E27FC236}">
                <a16:creationId xmlns:a16="http://schemas.microsoft.com/office/drawing/2014/main" id="{CF14FA13-44A1-404E-5F96-CA947E0C1A5A}"/>
              </a:ext>
            </a:extLst>
          </p:cNvPr>
          <p:cNvSpPr/>
          <p:nvPr/>
        </p:nvSpPr>
        <p:spPr>
          <a:xfrm>
            <a:off x="3258886" y="1594472"/>
            <a:ext cx="4443266" cy="1739207"/>
          </a:xfrm>
          <a:prstGeom prst="donut">
            <a:avLst>
              <a:gd name="adj" fmla="val 7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solidFill>
                <a:schemeClr val="tx1"/>
              </a:solidFill>
            </a:endParaRPr>
          </a:p>
        </p:txBody>
      </p:sp>
      <p:sp>
        <p:nvSpPr>
          <p:cNvPr id="9" name="TextBox 8">
            <a:extLst>
              <a:ext uri="{FF2B5EF4-FFF2-40B4-BE49-F238E27FC236}">
                <a16:creationId xmlns:a16="http://schemas.microsoft.com/office/drawing/2014/main" id="{6B287F5C-8363-2D60-46DA-9FFF4AE72AAE}"/>
              </a:ext>
            </a:extLst>
          </p:cNvPr>
          <p:cNvSpPr txBox="1"/>
          <p:nvPr/>
        </p:nvSpPr>
        <p:spPr>
          <a:xfrm>
            <a:off x="144053" y="2233242"/>
            <a:ext cx="876065" cy="461665"/>
          </a:xfrm>
          <a:prstGeom prst="rect">
            <a:avLst/>
          </a:prstGeom>
          <a:noFill/>
        </p:spPr>
        <p:txBody>
          <a:bodyPr wrap="square" rtlCol="0">
            <a:spAutoFit/>
          </a:bodyPr>
          <a:lstStyle/>
          <a:p>
            <a:r>
              <a:rPr lang="en-JP" sz="1200" b="1" dirty="0">
                <a:solidFill>
                  <a:srgbClr val="FF0000"/>
                </a:solidFill>
              </a:rPr>
              <a:t>Analogous</a:t>
            </a:r>
          </a:p>
          <a:p>
            <a:r>
              <a:rPr lang="en-JP" sz="1200" b="1" dirty="0">
                <a:solidFill>
                  <a:srgbClr val="FF0000"/>
                </a:solidFill>
              </a:rPr>
              <a:t>Structures</a:t>
            </a:r>
          </a:p>
        </p:txBody>
      </p:sp>
      <p:sp>
        <p:nvSpPr>
          <p:cNvPr id="10" name="TextBox 9">
            <a:extLst>
              <a:ext uri="{FF2B5EF4-FFF2-40B4-BE49-F238E27FC236}">
                <a16:creationId xmlns:a16="http://schemas.microsoft.com/office/drawing/2014/main" id="{4D88EFB2-EB31-BF75-7BBF-C3B8D2F9E6B1}"/>
              </a:ext>
            </a:extLst>
          </p:cNvPr>
          <p:cNvSpPr txBox="1"/>
          <p:nvPr/>
        </p:nvSpPr>
        <p:spPr>
          <a:xfrm>
            <a:off x="7702152" y="2264429"/>
            <a:ext cx="1026458" cy="461665"/>
          </a:xfrm>
          <a:prstGeom prst="rect">
            <a:avLst/>
          </a:prstGeom>
          <a:noFill/>
        </p:spPr>
        <p:txBody>
          <a:bodyPr wrap="square" rtlCol="0">
            <a:spAutoFit/>
          </a:bodyPr>
          <a:lstStyle/>
          <a:p>
            <a:r>
              <a:rPr lang="en-JP" sz="1200" b="1" dirty="0">
                <a:solidFill>
                  <a:srgbClr val="0070C0"/>
                </a:solidFill>
              </a:rPr>
              <a:t>Homologous</a:t>
            </a:r>
          </a:p>
          <a:p>
            <a:r>
              <a:rPr lang="en-JP" sz="1200" b="1" dirty="0">
                <a:solidFill>
                  <a:srgbClr val="0070C0"/>
                </a:solidFill>
              </a:rPr>
              <a:t>Structures</a:t>
            </a:r>
          </a:p>
        </p:txBody>
      </p:sp>
      <p:pic>
        <p:nvPicPr>
          <p:cNvPr id="15364" name="Picture 4" descr="Evolution - The!Mad!Scientist!">
            <a:extLst>
              <a:ext uri="{FF2B5EF4-FFF2-40B4-BE49-F238E27FC236}">
                <a16:creationId xmlns:a16="http://schemas.microsoft.com/office/drawing/2014/main" id="{75A806F8-CDF2-6910-9D8F-F43E0B6A2B07}"/>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6657" t="5160" r="10260" b="9132"/>
          <a:stretch/>
        </p:blipFill>
        <p:spPr bwMode="auto">
          <a:xfrm>
            <a:off x="7070274" y="3315494"/>
            <a:ext cx="5080571" cy="352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735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8B807-4F5A-A8E0-CF61-DD681F5EC3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C424F7-E5CE-F35C-D5A0-C1E45410D951}"/>
              </a:ext>
            </a:extLst>
          </p:cNvPr>
          <p:cNvPicPr>
            <a:picLocks noChangeAspect="1"/>
          </p:cNvPicPr>
          <p:nvPr/>
        </p:nvPicPr>
        <p:blipFill>
          <a:blip r:embed="rId3"/>
          <a:stretch>
            <a:fillRect/>
          </a:stretch>
        </p:blipFill>
        <p:spPr>
          <a:xfrm>
            <a:off x="2826326" y="0"/>
            <a:ext cx="6448907" cy="1050109"/>
          </a:xfrm>
          <a:prstGeom prst="rect">
            <a:avLst/>
          </a:prstGeom>
        </p:spPr>
      </p:pic>
      <p:pic>
        <p:nvPicPr>
          <p:cNvPr id="16386" name="Picture 2" descr="Speciation giving rise to the diversity of species on earth">
            <a:extLst>
              <a:ext uri="{FF2B5EF4-FFF2-40B4-BE49-F238E27FC236}">
                <a16:creationId xmlns:a16="http://schemas.microsoft.com/office/drawing/2014/main" id="{16D7660E-A323-D1E3-8928-A5A36FE3FF4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944" r="2797" b="2351"/>
          <a:stretch/>
        </p:blipFill>
        <p:spPr bwMode="auto">
          <a:xfrm>
            <a:off x="6360206" y="1521738"/>
            <a:ext cx="5830053" cy="4359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9C21A4-E604-3328-FA5E-70AF5B061F0E}"/>
              </a:ext>
            </a:extLst>
          </p:cNvPr>
          <p:cNvSpPr txBox="1"/>
          <p:nvPr/>
        </p:nvSpPr>
        <p:spPr>
          <a:xfrm>
            <a:off x="-1" y="1028800"/>
            <a:ext cx="6271491" cy="3754874"/>
          </a:xfrm>
          <a:prstGeom prst="rect">
            <a:avLst/>
          </a:prstGeom>
          <a:noFill/>
        </p:spPr>
        <p:txBody>
          <a:bodyPr wrap="square">
            <a:spAutoFit/>
          </a:bodyPr>
          <a:lstStyle/>
          <a:p>
            <a:r>
              <a:rPr lang="en-US" sz="1400" b="1" dirty="0">
                <a:latin typeface="Calibri" panose="020F0502020204030204" pitchFamily="34" charset="0"/>
                <a:cs typeface="Calibri" panose="020F0502020204030204" pitchFamily="34" charset="0"/>
              </a:rPr>
              <a:t>Speciation:</a:t>
            </a:r>
            <a:r>
              <a:rPr lang="en-US" sz="1400" dirty="0">
                <a:latin typeface="Calibri" panose="020F0502020204030204" pitchFamily="34" charset="0"/>
                <a:cs typeface="Calibri" panose="020F0502020204030204" pitchFamily="34" charset="0"/>
              </a:rPr>
              <a:t> </a:t>
            </a:r>
            <a:r>
              <a:rPr lang="en-US" sz="1400" b="0" i="0" dirty="0">
                <a:effectLst/>
                <a:latin typeface="Calibri" panose="020F0502020204030204" pitchFamily="34" charset="0"/>
                <a:cs typeface="Calibri" panose="020F0502020204030204" pitchFamily="34" charset="0"/>
              </a:rPr>
              <a:t> evolutionary process by which populations evolve to become distinct species, i.e. the splitting of a pre-existing species into two</a:t>
            </a:r>
          </a:p>
          <a:p>
            <a:endParaRPr lang="en-US" sz="1400" dirty="0">
              <a:latin typeface="Calibri" panose="020F0502020204030204" pitchFamily="34" charset="0"/>
              <a:cs typeface="Calibri" panose="020F0502020204030204" pitchFamily="34" charset="0"/>
              <a:sym typeface="Wingdings" pitchFamily="2" charset="2"/>
            </a:endParaRP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sym typeface="Wingdings" pitchFamily="2" charset="2"/>
              </a:rPr>
              <a:t>According to biological species concept, </a:t>
            </a:r>
            <a:r>
              <a:rPr lang="en-US" sz="1400" b="1" dirty="0">
                <a:latin typeface="Calibri" panose="020F0502020204030204" pitchFamily="34" charset="0"/>
                <a:cs typeface="Calibri" panose="020F0502020204030204" pitchFamily="34" charset="0"/>
                <a:sym typeface="Wingdings" pitchFamily="2" charset="2"/>
              </a:rPr>
              <a:t>species</a:t>
            </a:r>
            <a:r>
              <a:rPr lang="en-US" sz="1400" i="1" dirty="0">
                <a:latin typeface="Calibri" panose="020F0502020204030204" pitchFamily="34" charset="0"/>
                <a:cs typeface="Calibri" panose="020F0502020204030204" pitchFamily="34" charset="0"/>
                <a:sym typeface="Wingdings" pitchFamily="2" charset="2"/>
              </a:rPr>
              <a:t>: group of organisms that can breed and produce fertile offspring</a:t>
            </a:r>
          </a:p>
          <a:p>
            <a:pPr marL="285750" indent="-285750">
              <a:buFont typeface="Arial" panose="020B0604020202020204" pitchFamily="34" charset="0"/>
              <a:buChar char="•"/>
            </a:pPr>
            <a:endParaRPr lang="en-US" sz="1400" i="1" dirty="0">
              <a:latin typeface="Calibri" panose="020F0502020204030204" pitchFamily="34" charset="0"/>
              <a:cs typeface="Calibri" panose="020F0502020204030204" pitchFamily="34" charset="0"/>
              <a:sym typeface="Wingdings" pitchFamily="2" charset="2"/>
            </a:endParaRP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sym typeface="Wingdings" pitchFamily="2" charset="2"/>
              </a:rPr>
              <a:t>Speciation occurs when a part of a population becomes isolated from the other, preventing their interaction and reproduction. Over enough time, these isolated population diverge so much they become new species</a:t>
            </a:r>
          </a:p>
          <a:p>
            <a:pPr marL="285750" indent="-285750">
              <a:buFont typeface="Arial" panose="020B0604020202020204" pitchFamily="34" charset="0"/>
              <a:buChar char="•"/>
            </a:pPr>
            <a:endParaRPr lang="en-US" sz="1400" i="1" dirty="0">
              <a:latin typeface="Calibri" panose="020F0502020204030204" pitchFamily="34" charset="0"/>
              <a:cs typeface="Calibri" panose="020F0502020204030204" pitchFamily="34" charset="0"/>
              <a:sym typeface="Wingdings" pitchFamily="2" charset="2"/>
            </a:endParaRPr>
          </a:p>
          <a:p>
            <a:pPr marL="285750" indent="-285750">
              <a:buFont typeface="Arial" panose="020B0604020202020204" pitchFamily="34" charset="0"/>
              <a:buChar char="•"/>
            </a:pPr>
            <a:r>
              <a:rPr lang="en-US" sz="1400" i="1" dirty="0">
                <a:latin typeface="Calibri" panose="020F0502020204030204" pitchFamily="34" charset="0"/>
                <a:cs typeface="Calibri" panose="020F0502020204030204" pitchFamily="34" charset="0"/>
                <a:sym typeface="Wingdings" pitchFamily="2" charset="2"/>
              </a:rPr>
              <a:t>Speciation</a:t>
            </a:r>
            <a:r>
              <a:rPr lang="en-US" sz="1400" dirty="0">
                <a:latin typeface="Calibri" panose="020F0502020204030204" pitchFamily="34" charset="0"/>
                <a:cs typeface="Calibri" panose="020F0502020204030204" pitchFamily="34" charset="0"/>
                <a:sym typeface="Wingdings" pitchFamily="2" charset="2"/>
              </a:rPr>
              <a:t> is the only natural mechanism from which new species have appeared and it increases the total number of species on Earth whereas </a:t>
            </a:r>
            <a:r>
              <a:rPr lang="en-US" sz="1400" i="1" dirty="0">
                <a:latin typeface="Calibri" panose="020F0502020204030204" pitchFamily="34" charset="0"/>
                <a:cs typeface="Calibri" panose="020F0502020204030204" pitchFamily="34" charset="0"/>
                <a:sym typeface="Wingdings" pitchFamily="2" charset="2"/>
              </a:rPr>
              <a:t>Extinction</a:t>
            </a:r>
            <a:r>
              <a:rPr lang="en-US" sz="1400" dirty="0">
                <a:latin typeface="Calibri" panose="020F0502020204030204" pitchFamily="34" charset="0"/>
                <a:cs typeface="Calibri" panose="020F0502020204030204" pitchFamily="34" charset="0"/>
                <a:sym typeface="Wingdings" pitchFamily="2" charset="2"/>
              </a:rPr>
              <a:t> decreases the total number of species on Earth</a:t>
            </a:r>
          </a:p>
          <a:p>
            <a:pPr marL="285750" indent="-285750">
              <a:buFont typeface="Arial" panose="020B0604020202020204" pitchFamily="34" charset="0"/>
              <a:buChar char="•"/>
            </a:pPr>
            <a:endParaRPr lang="en-US" sz="1400" dirty="0">
              <a:latin typeface="Calibri" panose="020F0502020204030204" pitchFamily="34" charset="0"/>
              <a:cs typeface="Calibri" panose="020F0502020204030204" pitchFamily="34" charset="0"/>
              <a:sym typeface="Wingdings" pitchFamily="2" charset="2"/>
            </a:endParaRP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sym typeface="Wingdings" pitchFamily="2" charset="2"/>
              </a:rPr>
              <a:t>Gradual evolutionary change in a species is NOT speciation. Only once separate populations have diverged so much that they cannot naturally produce fertile offspring (reproductive isolation) do we say speciation has occurred.</a:t>
            </a:r>
          </a:p>
        </p:txBody>
      </p:sp>
      <p:pic>
        <p:nvPicPr>
          <p:cNvPr id="4" name="Picture 3">
            <a:hlinkClick r:id="rId5"/>
            <a:extLst>
              <a:ext uri="{FF2B5EF4-FFF2-40B4-BE49-F238E27FC236}">
                <a16:creationId xmlns:a16="http://schemas.microsoft.com/office/drawing/2014/main" id="{55ECE48E-5102-9836-FD34-DF164234F179}"/>
              </a:ext>
            </a:extLst>
          </p:cNvPr>
          <p:cNvPicPr>
            <a:picLocks noChangeAspect="1"/>
          </p:cNvPicPr>
          <p:nvPr/>
        </p:nvPicPr>
        <p:blipFill>
          <a:blip r:embed="rId6"/>
          <a:stretch>
            <a:fillRect/>
          </a:stretch>
        </p:blipFill>
        <p:spPr>
          <a:xfrm>
            <a:off x="1856508" y="4783674"/>
            <a:ext cx="2512291" cy="2009394"/>
          </a:xfrm>
          <a:prstGeom prst="rect">
            <a:avLst/>
          </a:prstGeom>
        </p:spPr>
      </p:pic>
      <p:pic>
        <p:nvPicPr>
          <p:cNvPr id="5" name="Picture 4" descr="Link sign icon hyperlink symbol Royalty Free Vector Image">
            <a:extLst>
              <a:ext uri="{FF2B5EF4-FFF2-40B4-BE49-F238E27FC236}">
                <a16:creationId xmlns:a16="http://schemas.microsoft.com/office/drawing/2014/main" id="{08711BF1-BE4B-1502-CE82-AE549A862AB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3112653" y="6418796"/>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280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04A57-C774-D1C5-2046-CA19B2D820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2B3BB9-95CD-FD52-7C29-0D0D7CE13710}"/>
              </a:ext>
            </a:extLst>
          </p:cNvPr>
          <p:cNvPicPr>
            <a:picLocks noChangeAspect="1"/>
          </p:cNvPicPr>
          <p:nvPr/>
        </p:nvPicPr>
        <p:blipFill>
          <a:blip r:embed="rId3"/>
          <a:stretch>
            <a:fillRect/>
          </a:stretch>
        </p:blipFill>
        <p:spPr>
          <a:xfrm>
            <a:off x="2635250" y="0"/>
            <a:ext cx="6667500" cy="1066800"/>
          </a:xfrm>
          <a:prstGeom prst="rect">
            <a:avLst/>
          </a:prstGeom>
        </p:spPr>
      </p:pic>
      <p:sp>
        <p:nvSpPr>
          <p:cNvPr id="4" name="TextBox 3">
            <a:extLst>
              <a:ext uri="{FF2B5EF4-FFF2-40B4-BE49-F238E27FC236}">
                <a16:creationId xmlns:a16="http://schemas.microsoft.com/office/drawing/2014/main" id="{4EA4119F-A563-0A58-CF94-9A08B6570066}"/>
              </a:ext>
            </a:extLst>
          </p:cNvPr>
          <p:cNvSpPr txBox="1"/>
          <p:nvPr/>
        </p:nvSpPr>
        <p:spPr>
          <a:xfrm>
            <a:off x="147782" y="1686713"/>
            <a:ext cx="5172364" cy="5062924"/>
          </a:xfrm>
          <a:prstGeom prst="rect">
            <a:avLst/>
          </a:prstGeom>
          <a:noFill/>
        </p:spPr>
        <p:txBody>
          <a:bodyPr wrap="square">
            <a:spAutoFit/>
          </a:bodyPr>
          <a:lstStyle/>
          <a:p>
            <a:pPr algn="l"/>
            <a:r>
              <a:rPr lang="en-US" sz="1700" i="0" dirty="0">
                <a:effectLst/>
                <a:latin typeface="Calibri" panose="020F0502020204030204" pitchFamily="34" charset="0"/>
                <a:cs typeface="Calibri" panose="020F0502020204030204" pitchFamily="34" charset="0"/>
              </a:rPr>
              <a:t>Speciation can occur when the exchange of genes, or gene flow, between populations of a species is prevented, (ex: due to them being separated on different islands)</a:t>
            </a:r>
          </a:p>
          <a:p>
            <a:pPr marL="742950" lvl="1" indent="-285750" algn="l">
              <a:buFont typeface="Arial" panose="020B0604020202020204" pitchFamily="34" charset="0"/>
              <a:buChar char="•"/>
            </a:pPr>
            <a:r>
              <a:rPr lang="en-US" sz="1700" i="0" dirty="0">
                <a:effectLst/>
                <a:latin typeface="Calibri" panose="020F0502020204030204" pitchFamily="34" charset="0"/>
                <a:cs typeface="Calibri" panose="020F0502020204030204" pitchFamily="34" charset="0"/>
              </a:rPr>
              <a:t>When gene flow stops, genetic differences can accumulate between the two populations</a:t>
            </a:r>
          </a:p>
          <a:p>
            <a:pPr marL="742950" lvl="1" indent="-285750" algn="l">
              <a:buFont typeface="Arial" panose="020B0604020202020204" pitchFamily="34" charset="0"/>
              <a:buChar char="•"/>
            </a:pPr>
            <a:r>
              <a:rPr lang="en-US" sz="1700" i="0" dirty="0">
                <a:effectLst/>
                <a:latin typeface="Calibri" panose="020F0502020204030204" pitchFamily="34" charset="0"/>
                <a:cs typeface="Calibri" panose="020F0502020204030204" pitchFamily="34" charset="0"/>
              </a:rPr>
              <a:t>This may happen faster if different selection pressures are acting on the two populations</a:t>
            </a:r>
          </a:p>
          <a:p>
            <a:pPr marL="742950" lvl="1" indent="-285750" algn="l">
              <a:buFont typeface="Arial" panose="020B0604020202020204" pitchFamily="34" charset="0"/>
              <a:buChar char="•"/>
            </a:pPr>
            <a:endParaRPr lang="en-US" sz="1700" i="0" dirty="0">
              <a:effectLst/>
              <a:latin typeface="Calibri" panose="020F0502020204030204" pitchFamily="34" charset="0"/>
              <a:cs typeface="Calibri" panose="020F0502020204030204" pitchFamily="34" charset="0"/>
            </a:endParaRPr>
          </a:p>
          <a:p>
            <a:pPr algn="l"/>
            <a:r>
              <a:rPr lang="en-US" sz="1700" i="0" dirty="0">
                <a:effectLst/>
                <a:latin typeface="Calibri" panose="020F0502020204030204" pitchFamily="34" charset="0"/>
                <a:cs typeface="Calibri" panose="020F0502020204030204" pitchFamily="34" charset="0"/>
              </a:rPr>
              <a:t>A speciation split has occurred when the two populations can no longer interbreed to produce fertile offspring; at this point the two populations are said to be reproductively isolated from each other</a:t>
            </a:r>
          </a:p>
          <a:p>
            <a:pPr algn="l">
              <a:buFont typeface="Arial" panose="020B0604020202020204" pitchFamily="34" charset="0"/>
              <a:buChar char="•"/>
            </a:pPr>
            <a:endParaRPr lang="en-US" sz="1700" dirty="0">
              <a:latin typeface="Calibri" panose="020F0502020204030204" pitchFamily="34" charset="0"/>
              <a:cs typeface="Calibri" panose="020F0502020204030204" pitchFamily="34" charset="0"/>
            </a:endParaRPr>
          </a:p>
          <a:p>
            <a:pPr algn="l"/>
            <a:r>
              <a:rPr lang="en-US" sz="1700" b="1" i="0" dirty="0">
                <a:effectLst/>
                <a:latin typeface="Calibri" panose="020F0502020204030204" pitchFamily="34" charset="0"/>
                <a:cs typeface="Calibri" panose="020F0502020204030204" pitchFamily="34" charset="0"/>
              </a:rPr>
              <a:t>Reproductive isolation: </a:t>
            </a:r>
            <a:r>
              <a:rPr lang="en-US" sz="1700" i="0" dirty="0">
                <a:effectLst/>
                <a:latin typeface="Calibri" panose="020F0502020204030204" pitchFamily="34" charset="0"/>
                <a:cs typeface="Calibri" panose="020F0502020204030204" pitchFamily="34" charset="0"/>
              </a:rPr>
              <a:t>lack of interbreeding and geneflow between populations. </a:t>
            </a:r>
            <a:r>
              <a:rPr lang="en-US" sz="1700" dirty="0">
                <a:latin typeface="Calibri" panose="020F0502020204030204" pitchFamily="34" charset="0"/>
                <a:cs typeface="Calibri" panose="020F0502020204030204" pitchFamily="34" charset="0"/>
                <a:sym typeface="Wingdings" pitchFamily="2" charset="2"/>
              </a:rPr>
              <a:t>Can occur due to: </a:t>
            </a:r>
          </a:p>
          <a:p>
            <a:pPr marL="285750" indent="-285750" algn="l">
              <a:buFont typeface="Wingdings" pitchFamily="2" charset="2"/>
              <a:buChar char="à"/>
            </a:pPr>
            <a:r>
              <a:rPr lang="en-US" sz="1700" dirty="0">
                <a:latin typeface="Calibri" panose="020F0502020204030204" pitchFamily="34" charset="0"/>
                <a:cs typeface="Calibri" panose="020F0502020204030204" pitchFamily="34" charset="0"/>
                <a:sym typeface="Wingdings" pitchFamily="2" charset="2"/>
              </a:rPr>
              <a:t>Geographical isolation</a:t>
            </a:r>
          </a:p>
          <a:p>
            <a:pPr marL="285750" indent="-285750" algn="l">
              <a:buFont typeface="Wingdings" pitchFamily="2" charset="2"/>
              <a:buChar char="à"/>
            </a:pPr>
            <a:r>
              <a:rPr lang="en-US" sz="1700" i="0" dirty="0">
                <a:effectLst/>
                <a:latin typeface="Calibri" panose="020F0502020204030204" pitchFamily="34" charset="0"/>
                <a:cs typeface="Calibri" panose="020F0502020204030204" pitchFamily="34" charset="0"/>
                <a:sym typeface="Wingdings" pitchFamily="2" charset="2"/>
              </a:rPr>
              <a:t>Temporal isolation (HL)</a:t>
            </a:r>
          </a:p>
          <a:p>
            <a:pPr marL="285750" indent="-285750" algn="l">
              <a:buFont typeface="Wingdings" pitchFamily="2" charset="2"/>
              <a:buChar char="à"/>
            </a:pPr>
            <a:r>
              <a:rPr lang="en-US" sz="1700" i="0" dirty="0" err="1">
                <a:effectLst/>
                <a:latin typeface="Calibri" panose="020F0502020204030204" pitchFamily="34" charset="0"/>
                <a:cs typeface="Calibri" panose="020F0502020204030204" pitchFamily="34" charset="0"/>
              </a:rPr>
              <a:t>Behavioural</a:t>
            </a:r>
            <a:r>
              <a:rPr lang="en-US" sz="1700" i="0" dirty="0">
                <a:effectLst/>
                <a:latin typeface="Calibri" panose="020F0502020204030204" pitchFamily="34" charset="0"/>
                <a:cs typeface="Calibri" panose="020F0502020204030204" pitchFamily="34" charset="0"/>
              </a:rPr>
              <a:t> isolation (HL)</a:t>
            </a:r>
          </a:p>
        </p:txBody>
      </p:sp>
      <p:pic>
        <p:nvPicPr>
          <p:cNvPr id="17410" name="Picture 2" descr="Reproductive isolation | biology | Britannica">
            <a:extLst>
              <a:ext uri="{FF2B5EF4-FFF2-40B4-BE49-F238E27FC236}">
                <a16:creationId xmlns:a16="http://schemas.microsoft.com/office/drawing/2014/main" id="{63E988DF-EDF7-FC69-D455-5117DA8F530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661891" y="1852967"/>
            <a:ext cx="6382327" cy="3864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03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7250-80A7-2403-DB77-FC46BC3C90F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05474BB-DAC4-C699-D454-71700166249B}"/>
              </a:ext>
            </a:extLst>
          </p:cNvPr>
          <p:cNvPicPr>
            <a:picLocks noChangeAspect="1"/>
          </p:cNvPicPr>
          <p:nvPr/>
        </p:nvPicPr>
        <p:blipFill>
          <a:blip r:embed="rId3"/>
          <a:stretch>
            <a:fillRect/>
          </a:stretch>
        </p:blipFill>
        <p:spPr>
          <a:xfrm>
            <a:off x="2635250" y="0"/>
            <a:ext cx="6667500" cy="1066800"/>
          </a:xfrm>
          <a:prstGeom prst="rect">
            <a:avLst/>
          </a:prstGeom>
        </p:spPr>
      </p:pic>
      <p:sp>
        <p:nvSpPr>
          <p:cNvPr id="4" name="TextBox 3">
            <a:extLst>
              <a:ext uri="{FF2B5EF4-FFF2-40B4-BE49-F238E27FC236}">
                <a16:creationId xmlns:a16="http://schemas.microsoft.com/office/drawing/2014/main" id="{17DB2BFD-BEA3-7C10-9F1E-02A489DBF92A}"/>
              </a:ext>
            </a:extLst>
          </p:cNvPr>
          <p:cNvSpPr txBox="1"/>
          <p:nvPr/>
        </p:nvSpPr>
        <p:spPr>
          <a:xfrm>
            <a:off x="106941" y="1824517"/>
            <a:ext cx="5172364" cy="1400383"/>
          </a:xfrm>
          <a:prstGeom prst="rect">
            <a:avLst/>
          </a:prstGeom>
          <a:noFill/>
        </p:spPr>
        <p:txBody>
          <a:bodyPr wrap="square">
            <a:spAutoFit/>
          </a:bodyPr>
          <a:lstStyle/>
          <a:p>
            <a:pPr algn="l"/>
            <a:r>
              <a:rPr lang="en-US" sz="1700" b="1" i="0" dirty="0">
                <a:effectLst/>
                <a:latin typeface="Calibri" panose="020F0502020204030204" pitchFamily="34" charset="0"/>
                <a:cs typeface="Calibri" panose="020F0502020204030204" pitchFamily="34" charset="0"/>
              </a:rPr>
              <a:t>Geographical isolation</a:t>
            </a:r>
            <a:r>
              <a:rPr lang="en-US" sz="1700" i="0" dirty="0">
                <a:effectLst/>
                <a:latin typeface="Calibri" panose="020F0502020204030204" pitchFamily="34" charset="0"/>
                <a:cs typeface="Calibri" panose="020F0502020204030204" pitchFamily="34" charset="0"/>
              </a:rPr>
              <a:t>: physical barrier that leads to populations becoming isolated, leading to speciation</a:t>
            </a:r>
          </a:p>
          <a:p>
            <a:pPr algn="l"/>
            <a:endParaRPr lang="en-US" sz="1700" i="0" dirty="0">
              <a:effectLst/>
              <a:latin typeface="Calibri" panose="020F0502020204030204" pitchFamily="34" charset="0"/>
              <a:cs typeface="Calibri" panose="020F0502020204030204" pitchFamily="34" charset="0"/>
            </a:endParaRPr>
          </a:p>
          <a:p>
            <a:pPr algn="l"/>
            <a:r>
              <a:rPr lang="en-US" sz="1700" i="0" dirty="0">
                <a:effectLst/>
                <a:latin typeface="Calibri" panose="020F0502020204030204" pitchFamily="34" charset="0"/>
                <a:cs typeface="Calibri" panose="020F0502020204030204" pitchFamily="34" charset="0"/>
                <a:sym typeface="Wingdings" pitchFamily="2" charset="2"/>
              </a:rPr>
              <a:t></a:t>
            </a:r>
            <a:r>
              <a:rPr lang="en-US" sz="1700" i="0" dirty="0">
                <a:effectLst/>
                <a:latin typeface="Calibri" panose="020F0502020204030204" pitchFamily="34" charset="0"/>
                <a:cs typeface="Calibri" panose="020F0502020204030204" pitchFamily="34" charset="0"/>
              </a:rPr>
              <a:t> can be due to plate activity, formation of mountains, bodies of water, deserts, clearing in forest etc.</a:t>
            </a:r>
          </a:p>
        </p:txBody>
      </p:sp>
      <p:pic>
        <p:nvPicPr>
          <p:cNvPr id="18434" name="Picture 2" descr="Speciation | HL IB Biology Revision Notes 2025">
            <a:extLst>
              <a:ext uri="{FF2B5EF4-FFF2-40B4-BE49-F238E27FC236}">
                <a16:creationId xmlns:a16="http://schemas.microsoft.com/office/drawing/2014/main" id="{25FAAEAC-9E18-F599-2A54-907D1DB0A809}"/>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38561"/>
          <a:stretch/>
        </p:blipFill>
        <p:spPr bwMode="auto">
          <a:xfrm>
            <a:off x="5320146" y="1686713"/>
            <a:ext cx="6585527" cy="1993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3D8B3F-E4FB-C56D-AECA-A600FD85B68A}"/>
              </a:ext>
            </a:extLst>
          </p:cNvPr>
          <p:cNvSpPr txBox="1"/>
          <p:nvPr/>
        </p:nvSpPr>
        <p:spPr>
          <a:xfrm>
            <a:off x="5279305" y="3929664"/>
            <a:ext cx="6756400" cy="2185214"/>
          </a:xfrm>
          <a:prstGeom prst="rect">
            <a:avLst/>
          </a:prstGeom>
          <a:noFill/>
        </p:spPr>
        <p:txBody>
          <a:bodyPr wrap="square">
            <a:spAutoFit/>
          </a:bodyPr>
          <a:lstStyle/>
          <a:p>
            <a:pPr marL="342900" indent="-342900" algn="l">
              <a:buFont typeface="+mj-lt"/>
              <a:buAutoNum type="arabicPeriod"/>
            </a:pPr>
            <a:r>
              <a:rPr lang="en-US" sz="1700" i="0" dirty="0">
                <a:effectLst/>
                <a:latin typeface="Calibri" panose="020F0502020204030204" pitchFamily="34" charset="0"/>
                <a:cs typeface="Calibri" panose="020F0502020204030204" pitchFamily="34" charset="0"/>
              </a:rPr>
              <a:t>Original population. Unobstructed gene flow</a:t>
            </a:r>
          </a:p>
          <a:p>
            <a:pPr marL="342900" indent="-342900" algn="l">
              <a:buFont typeface="+mj-lt"/>
              <a:buAutoNum type="arabicPeriod"/>
            </a:pPr>
            <a:r>
              <a:rPr lang="en-US" sz="1700" i="0" dirty="0">
                <a:effectLst/>
                <a:latin typeface="Calibri" panose="020F0502020204030204" pitchFamily="34" charset="0"/>
                <a:cs typeface="Calibri" panose="020F0502020204030204" pitchFamily="34" charset="0"/>
              </a:rPr>
              <a:t>Geographical barrier divides population into 2 separate groups, physically preventing interbreeding and geneflow between populations</a:t>
            </a:r>
          </a:p>
          <a:p>
            <a:pPr marL="342900" indent="-342900" algn="l">
              <a:buFont typeface="+mj-lt"/>
              <a:buAutoNum type="arabicPeriod"/>
            </a:pPr>
            <a:r>
              <a:rPr lang="en-US" sz="1700" i="0" dirty="0">
                <a:effectLst/>
                <a:latin typeface="Calibri" panose="020F0502020204030204" pitchFamily="34" charset="0"/>
                <a:cs typeface="Calibri" panose="020F0502020204030204" pitchFamily="34" charset="0"/>
              </a:rPr>
              <a:t>After many generations, populations become adapted to different local conditions (due to differential selection) and become genetically different from each other</a:t>
            </a:r>
          </a:p>
          <a:p>
            <a:pPr marL="342900" indent="-342900" algn="l">
              <a:buFont typeface="+mj-lt"/>
              <a:buAutoNum type="arabicPeriod"/>
            </a:pPr>
            <a:r>
              <a:rPr lang="en-US" sz="1700" i="0" dirty="0">
                <a:effectLst/>
                <a:latin typeface="Calibri" panose="020F0502020204030204" pitchFamily="34" charset="0"/>
                <a:cs typeface="Calibri" panose="020F0502020204030204" pitchFamily="34" charset="0"/>
              </a:rPr>
              <a:t>Reproductive isolation occurs and the species cannot interbreed to produce fertile offspring if they meet </a:t>
            </a:r>
            <a:r>
              <a:rPr lang="en-US" sz="1700" i="0" dirty="0">
                <a:effectLst/>
                <a:latin typeface="Calibri" panose="020F0502020204030204" pitchFamily="34" charset="0"/>
                <a:cs typeface="Calibri" panose="020F0502020204030204" pitchFamily="34" charset="0"/>
                <a:sym typeface="Wingdings" pitchFamily="2" charset="2"/>
              </a:rPr>
              <a:t> </a:t>
            </a:r>
            <a:r>
              <a:rPr lang="en-US" sz="1700" i="0" dirty="0">
                <a:effectLst/>
                <a:latin typeface="Calibri" panose="020F0502020204030204" pitchFamily="34" charset="0"/>
                <a:cs typeface="Calibri" panose="020F0502020204030204" pitchFamily="34" charset="0"/>
              </a:rPr>
              <a:t>speciation has occurred</a:t>
            </a:r>
          </a:p>
        </p:txBody>
      </p:sp>
      <p:pic>
        <p:nvPicPr>
          <p:cNvPr id="18438" name="Picture 6" descr="No photo description available.">
            <a:extLst>
              <a:ext uri="{FF2B5EF4-FFF2-40B4-BE49-F238E27FC236}">
                <a16:creationId xmlns:a16="http://schemas.microsoft.com/office/drawing/2014/main" id="{A3BB9B73-E834-0D54-EFB5-ACBA15C2BFB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56295" y="3783523"/>
            <a:ext cx="4979515" cy="2775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065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1CA0F-2BE3-22D4-2EA9-AC6D2133A1C5}"/>
              </a:ext>
            </a:extLst>
          </p:cNvPr>
          <p:cNvSpPr txBox="1"/>
          <p:nvPr/>
        </p:nvSpPr>
        <p:spPr>
          <a:xfrm>
            <a:off x="123443" y="60960"/>
            <a:ext cx="11945111" cy="369332"/>
          </a:xfrm>
          <a:prstGeom prst="rect">
            <a:avLst/>
          </a:prstGeom>
          <a:solidFill>
            <a:srgbClr val="D54531"/>
          </a:solidFill>
          <a:ln>
            <a:noFill/>
          </a:ln>
        </p:spPr>
        <p:txBody>
          <a:bodyPr wrap="square" rtlCol="0">
            <a:spAutoFit/>
          </a:bodyPr>
          <a:lstStyle/>
          <a:p>
            <a:pPr algn="ctr"/>
            <a:r>
              <a:rPr lang="en-JP" dirty="0">
                <a:solidFill>
                  <a:schemeClr val="bg1"/>
                </a:solidFill>
              </a:rPr>
              <a:t>AHL Learning Outcomes</a:t>
            </a:r>
          </a:p>
        </p:txBody>
      </p:sp>
      <p:pic>
        <p:nvPicPr>
          <p:cNvPr id="3" name="Picture 2">
            <a:extLst>
              <a:ext uri="{FF2B5EF4-FFF2-40B4-BE49-F238E27FC236}">
                <a16:creationId xmlns:a16="http://schemas.microsoft.com/office/drawing/2014/main" id="{6EEE557B-B816-E813-F423-0A9CECFF9140}"/>
              </a:ext>
            </a:extLst>
          </p:cNvPr>
          <p:cNvPicPr>
            <a:picLocks noChangeAspect="1"/>
          </p:cNvPicPr>
          <p:nvPr/>
        </p:nvPicPr>
        <p:blipFill>
          <a:blip r:embed="rId2"/>
          <a:stretch>
            <a:fillRect/>
          </a:stretch>
        </p:blipFill>
        <p:spPr>
          <a:xfrm>
            <a:off x="254489" y="2209800"/>
            <a:ext cx="11683021" cy="2438400"/>
          </a:xfrm>
          <a:prstGeom prst="rect">
            <a:avLst/>
          </a:prstGeom>
        </p:spPr>
      </p:pic>
    </p:spTree>
    <p:extLst>
      <p:ext uri="{BB962C8B-B14F-4D97-AF65-F5344CB8AC3E}">
        <p14:creationId xmlns:p14="http://schemas.microsoft.com/office/powerpoint/2010/main" val="152416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A7ECD-A366-6423-7569-06A91764150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3E0FE9-A6D4-BC4C-5072-7CFBD7652A8D}"/>
              </a:ext>
            </a:extLst>
          </p:cNvPr>
          <p:cNvPicPr>
            <a:picLocks noChangeAspect="1"/>
          </p:cNvPicPr>
          <p:nvPr/>
        </p:nvPicPr>
        <p:blipFill>
          <a:blip r:embed="rId3"/>
          <a:stretch>
            <a:fillRect/>
          </a:stretch>
        </p:blipFill>
        <p:spPr>
          <a:xfrm>
            <a:off x="2635250" y="0"/>
            <a:ext cx="6667500" cy="1066800"/>
          </a:xfrm>
          <a:prstGeom prst="rect">
            <a:avLst/>
          </a:prstGeom>
        </p:spPr>
      </p:pic>
      <p:sp>
        <p:nvSpPr>
          <p:cNvPr id="4" name="TextBox 3">
            <a:extLst>
              <a:ext uri="{FF2B5EF4-FFF2-40B4-BE49-F238E27FC236}">
                <a16:creationId xmlns:a16="http://schemas.microsoft.com/office/drawing/2014/main" id="{B17B24C3-5CB1-1F7E-6298-30B0E744BE4D}"/>
              </a:ext>
            </a:extLst>
          </p:cNvPr>
          <p:cNvSpPr txBox="1"/>
          <p:nvPr/>
        </p:nvSpPr>
        <p:spPr>
          <a:xfrm>
            <a:off x="-1" y="1151374"/>
            <a:ext cx="12125037" cy="2970044"/>
          </a:xfrm>
          <a:prstGeom prst="rect">
            <a:avLst/>
          </a:prstGeom>
          <a:noFill/>
        </p:spPr>
        <p:txBody>
          <a:bodyPr wrap="square">
            <a:spAutoFit/>
          </a:bodyPr>
          <a:lstStyle/>
          <a:p>
            <a:pPr algn="l"/>
            <a:r>
              <a:rPr lang="en-US" sz="1700" i="0" u="sng" dirty="0">
                <a:effectLst/>
                <a:latin typeface="Calibri" panose="020F0502020204030204" pitchFamily="34" charset="0"/>
                <a:cs typeface="Calibri" panose="020F0502020204030204" pitchFamily="34" charset="0"/>
              </a:rPr>
              <a:t>Example of geographical isolation as a means of reproductive isolation: Bonobos and Chimpanzees</a:t>
            </a:r>
          </a:p>
          <a:p>
            <a:pPr algn="l"/>
            <a:endParaRPr lang="en-US" sz="1700" u="sng"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700" i="0" dirty="0">
                <a:effectLst/>
                <a:latin typeface="Calibri" panose="020F0502020204030204" pitchFamily="34" charset="0"/>
                <a:cs typeface="Calibri" panose="020F0502020204030204" pitchFamily="34" charset="0"/>
              </a:rPr>
              <a:t>Bonobo </a:t>
            </a:r>
            <a:r>
              <a:rPr lang="en-US" sz="1700" i="1" dirty="0">
                <a:effectLst/>
                <a:latin typeface="Calibri" panose="020F0502020204030204" pitchFamily="34" charset="0"/>
                <a:cs typeface="Calibri" panose="020F0502020204030204" pitchFamily="34" charset="0"/>
              </a:rPr>
              <a:t>(Pan paniscus)</a:t>
            </a:r>
            <a:r>
              <a:rPr lang="en-US" sz="1700" i="0" dirty="0">
                <a:effectLst/>
                <a:latin typeface="Calibri" panose="020F0502020204030204" pitchFamily="34" charset="0"/>
                <a:cs typeface="Calibri" panose="020F0502020204030204" pitchFamily="34" charset="0"/>
              </a:rPr>
              <a:t> and Common Chimpanzee </a:t>
            </a:r>
            <a:r>
              <a:rPr lang="en-US" sz="1700" i="1" dirty="0">
                <a:effectLst/>
                <a:latin typeface="Calibri" panose="020F0502020204030204" pitchFamily="34" charset="0"/>
                <a:cs typeface="Calibri" panose="020F0502020204030204" pitchFamily="34" charset="0"/>
              </a:rPr>
              <a:t>(Pan troglodytes)</a:t>
            </a:r>
            <a:r>
              <a:rPr lang="en-US" sz="1700" i="0" dirty="0">
                <a:effectLst/>
                <a:latin typeface="Calibri" panose="020F0502020204030204" pitchFamily="34" charset="0"/>
                <a:cs typeface="Calibri" panose="020F0502020204030204" pitchFamily="34" charset="0"/>
              </a:rPr>
              <a:t> are different species of great ape, belonging to the same genus – </a:t>
            </a:r>
            <a:r>
              <a:rPr lang="en-US" sz="1700" i="1" dirty="0">
                <a:effectLst/>
                <a:latin typeface="Calibri" panose="020F0502020204030204" pitchFamily="34" charset="0"/>
                <a:cs typeface="Calibri" panose="020F0502020204030204" pitchFamily="34" charset="0"/>
              </a:rPr>
              <a:t>Pan. </a:t>
            </a:r>
            <a:r>
              <a:rPr lang="en-US" sz="1700" dirty="0">
                <a:effectLst/>
                <a:latin typeface="Calibri" panose="020F0502020204030204" pitchFamily="34" charset="0"/>
                <a:cs typeface="Calibri" panose="020F0502020204030204" pitchFamily="34" charset="0"/>
              </a:rPr>
              <a:t>Their ranges </a:t>
            </a:r>
            <a:r>
              <a:rPr lang="en-US" sz="1700" dirty="0">
                <a:latin typeface="Calibri" panose="020F0502020204030204" pitchFamily="34" charset="0"/>
                <a:cs typeface="Calibri" panose="020F0502020204030204" pitchFamily="34" charset="0"/>
              </a:rPr>
              <a:t>do not overlap. These species emerged as a result of geographical isolation due to the Congo River.</a:t>
            </a:r>
          </a:p>
          <a:p>
            <a:pPr marL="285750" indent="-285750" algn="l">
              <a:buFont typeface="Arial" panose="020B0604020202020204" pitchFamily="34" charset="0"/>
              <a:buChar char="•"/>
            </a:pPr>
            <a:endParaRPr lang="en-US" sz="1700" i="1" dirty="0">
              <a:effectLst/>
              <a:latin typeface="Calibri" panose="020F0502020204030204" pitchFamily="34" charset="0"/>
              <a:cs typeface="Calibri" panose="020F0502020204030204" pitchFamily="34" charset="0"/>
            </a:endParaRPr>
          </a:p>
          <a:p>
            <a:pPr marL="342900" indent="-342900" algn="l">
              <a:buFont typeface="+mj-lt"/>
              <a:buAutoNum type="arabicPeriod"/>
            </a:pPr>
            <a:r>
              <a:rPr lang="en-US" sz="1700" dirty="0">
                <a:effectLst/>
                <a:latin typeface="Calibri" panose="020F0502020204030204" pitchFamily="34" charset="0"/>
                <a:cs typeface="Calibri" panose="020F0502020204030204" pitchFamily="34" charset="0"/>
              </a:rPr>
              <a:t>A population of the common ancestor or bonobos and chimpanzees resided in Africa around and North of the Congo River</a:t>
            </a:r>
          </a:p>
          <a:p>
            <a:pPr marL="342900" indent="-342900" algn="l">
              <a:buFont typeface="+mj-lt"/>
              <a:buAutoNum type="arabicPeriod"/>
            </a:pPr>
            <a:r>
              <a:rPr lang="en-US" sz="1700" dirty="0">
                <a:latin typeface="Calibri" panose="020F0502020204030204" pitchFamily="34" charset="0"/>
                <a:cs typeface="Calibri" panose="020F0502020204030204" pitchFamily="34" charset="0"/>
              </a:rPr>
              <a:t>At some point, the level of the Congo River decreased, allowing a portion of the population to migrate South (as they cannot swim)</a:t>
            </a:r>
          </a:p>
          <a:p>
            <a:pPr marL="342900" indent="-342900" algn="l">
              <a:buFont typeface="+mj-lt"/>
              <a:buAutoNum type="arabicPeriod"/>
            </a:pPr>
            <a:r>
              <a:rPr lang="en-US" sz="1700" dirty="0">
                <a:effectLst/>
                <a:latin typeface="Calibri" panose="020F0502020204030204" pitchFamily="34" charset="0"/>
                <a:cs typeface="Calibri" panose="020F0502020204030204" pitchFamily="34" charset="0"/>
              </a:rPr>
              <a:t>The Congo River water level increas</a:t>
            </a:r>
            <a:r>
              <a:rPr lang="en-US" sz="1700" dirty="0">
                <a:latin typeface="Calibri" panose="020F0502020204030204" pitchFamily="34" charset="0"/>
                <a:cs typeface="Calibri" panose="020F0502020204030204" pitchFamily="34" charset="0"/>
              </a:rPr>
              <a:t>ed, isolating the southern population</a:t>
            </a:r>
          </a:p>
          <a:p>
            <a:pPr marL="342900" indent="-342900" algn="l">
              <a:buFont typeface="+mj-lt"/>
              <a:buAutoNum type="arabicPeriod"/>
            </a:pPr>
            <a:r>
              <a:rPr lang="en-US" sz="1700" dirty="0">
                <a:effectLst/>
                <a:latin typeface="Calibri" panose="020F0502020204030204" pitchFamily="34" charset="0"/>
                <a:cs typeface="Calibri" panose="020F0502020204030204" pitchFamily="34" charset="0"/>
              </a:rPr>
              <a:t>The environmental conditions north and south of the river were different, leading to the isolated populations to diverge due to differential selection</a:t>
            </a:r>
          </a:p>
          <a:p>
            <a:pPr marL="342900" indent="-342900" algn="l">
              <a:buFont typeface="+mj-lt"/>
              <a:buAutoNum type="arabicPeriod"/>
            </a:pPr>
            <a:r>
              <a:rPr lang="en-US" sz="1700" dirty="0">
                <a:latin typeface="Calibri" panose="020F0502020204030204" pitchFamily="34" charset="0"/>
                <a:cs typeface="Calibri" panose="020F0502020204030204" pitchFamily="34" charset="0"/>
              </a:rPr>
              <a:t>Overtime, the isolated populations became reproductively isolated, leading to two separate species</a:t>
            </a:r>
            <a:endParaRPr lang="en-US" sz="1700" dirty="0">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2FC8F7C-5384-AD9E-B614-81301EB5F7FB}"/>
              </a:ext>
            </a:extLst>
          </p:cNvPr>
          <p:cNvPicPr>
            <a:picLocks noChangeAspect="1"/>
          </p:cNvPicPr>
          <p:nvPr/>
        </p:nvPicPr>
        <p:blipFill>
          <a:blip r:embed="rId4"/>
          <a:stretch>
            <a:fillRect/>
          </a:stretch>
        </p:blipFill>
        <p:spPr>
          <a:xfrm>
            <a:off x="4352637" y="4548506"/>
            <a:ext cx="7772400" cy="2009593"/>
          </a:xfrm>
          <a:prstGeom prst="rect">
            <a:avLst/>
          </a:prstGeom>
        </p:spPr>
      </p:pic>
      <p:pic>
        <p:nvPicPr>
          <p:cNvPr id="19460" name="Picture 4">
            <a:extLst>
              <a:ext uri="{FF2B5EF4-FFF2-40B4-BE49-F238E27FC236}">
                <a16:creationId xmlns:a16="http://schemas.microsoft.com/office/drawing/2014/main" id="{ABBA8A48-A5DA-039C-9378-6E1B2EC8C39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1200" y="4157994"/>
            <a:ext cx="2817091" cy="266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771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CC1EF-008B-8934-8E15-5EA4B91DF6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82EF4AB-F1E7-12F2-D597-9855B6336C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605617" y="0"/>
            <a:ext cx="6642100" cy="381000"/>
          </a:xfrm>
          <a:prstGeom prst="rect">
            <a:avLst/>
          </a:prstGeom>
        </p:spPr>
      </p:pic>
      <p:pic>
        <p:nvPicPr>
          <p:cNvPr id="4" name="Picture 3">
            <a:extLst>
              <a:ext uri="{FF2B5EF4-FFF2-40B4-BE49-F238E27FC236}">
                <a16:creationId xmlns:a16="http://schemas.microsoft.com/office/drawing/2014/main" id="{577A89B1-0C8B-AD3B-F601-440FFC0B242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605617" y="313265"/>
            <a:ext cx="6654800" cy="381000"/>
          </a:xfrm>
          <a:prstGeom prst="rect">
            <a:avLst/>
          </a:prstGeom>
        </p:spPr>
      </p:pic>
      <p:sp>
        <p:nvSpPr>
          <p:cNvPr id="2" name="TextBox 1">
            <a:extLst>
              <a:ext uri="{FF2B5EF4-FFF2-40B4-BE49-F238E27FC236}">
                <a16:creationId xmlns:a16="http://schemas.microsoft.com/office/drawing/2014/main" id="{1C6BE9C9-9DAC-0108-A2EA-92B554704607}"/>
              </a:ext>
            </a:extLst>
          </p:cNvPr>
          <p:cNvSpPr txBox="1"/>
          <p:nvPr/>
        </p:nvSpPr>
        <p:spPr>
          <a:xfrm>
            <a:off x="190068" y="1126491"/>
            <a:ext cx="11586296" cy="600164"/>
          </a:xfrm>
          <a:prstGeom prst="rect">
            <a:avLst/>
          </a:prstGeom>
          <a:noFill/>
        </p:spPr>
        <p:txBody>
          <a:bodyPr wrap="square">
            <a:spAutoFit/>
          </a:bodyPr>
          <a:lstStyle/>
          <a:p>
            <a:pPr algn="l"/>
            <a:r>
              <a:rPr lang="en-US" sz="1700" b="1" i="0" dirty="0">
                <a:effectLst/>
                <a:latin typeface="Calibri" panose="020F0502020204030204" pitchFamily="34" charset="0"/>
                <a:cs typeface="Calibri" panose="020F0502020204030204" pitchFamily="34" charset="0"/>
              </a:rPr>
              <a:t>Allopatric speciation: </a:t>
            </a:r>
            <a:r>
              <a:rPr lang="en-US" sz="1600" b="0" i="0" dirty="0">
                <a:solidFill>
                  <a:srgbClr val="2F2F2C"/>
                </a:solidFill>
                <a:effectLst/>
                <a:latin typeface="Calibri" panose="020F0502020204030204" pitchFamily="34" charset="0"/>
                <a:cs typeface="Calibri" panose="020F0502020204030204" pitchFamily="34" charset="0"/>
              </a:rPr>
              <a:t>Evolution of one or more new species from an ancestral species due to a geographical (physical) barrier. The barrier leads to </a:t>
            </a:r>
            <a:r>
              <a:rPr lang="en-US" sz="1600" b="0" i="0" u="sng" dirty="0">
                <a:solidFill>
                  <a:srgbClr val="2F2F2C"/>
                </a:solidFill>
                <a:latin typeface="Calibri" panose="020F0502020204030204" pitchFamily="34" charset="0"/>
                <a:cs typeface="Calibri" panose="020F0502020204030204" pitchFamily="34" charset="0"/>
              </a:rPr>
              <a:t>g</a:t>
            </a:r>
            <a:r>
              <a:rPr lang="en-US" sz="1600" u="sng" dirty="0">
                <a:solidFill>
                  <a:srgbClr val="2F2F2C"/>
                </a:solidFill>
                <a:effectLst/>
                <a:latin typeface="Calibri" panose="020F0502020204030204" pitchFamily="34" charset="0"/>
                <a:cs typeface="Calibri" panose="020F0502020204030204" pitchFamily="34" charset="0"/>
              </a:rPr>
              <a:t>eographic isolation</a:t>
            </a:r>
            <a:r>
              <a:rPr lang="en-US" sz="1600" b="0" i="0" dirty="0">
                <a:solidFill>
                  <a:srgbClr val="2F2F2C"/>
                </a:solidFill>
                <a:effectLst/>
                <a:latin typeface="Calibri" panose="020F0502020204030204" pitchFamily="34" charset="0"/>
                <a:cs typeface="Calibri" panose="020F0502020204030204" pitchFamily="34" charset="0"/>
              </a:rPr>
              <a:t>, preventing geneflow and leads to reproductive isolation and speciation.</a:t>
            </a:r>
            <a:endParaRPr lang="en-US" sz="1700" i="0" dirty="0">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9578A75-1BDD-FDF7-F2DB-E31D05443B44}"/>
              </a:ext>
            </a:extLst>
          </p:cNvPr>
          <p:cNvSpPr txBox="1"/>
          <p:nvPr/>
        </p:nvSpPr>
        <p:spPr>
          <a:xfrm>
            <a:off x="133519" y="5307642"/>
            <a:ext cx="11586296" cy="600164"/>
          </a:xfrm>
          <a:prstGeom prst="rect">
            <a:avLst/>
          </a:prstGeom>
          <a:noFill/>
        </p:spPr>
        <p:txBody>
          <a:bodyPr wrap="square">
            <a:spAutoFit/>
          </a:bodyPr>
          <a:lstStyle/>
          <a:p>
            <a:pPr algn="l"/>
            <a:r>
              <a:rPr lang="en-US" sz="1700" b="1" i="0" dirty="0">
                <a:effectLst/>
                <a:latin typeface="Calibri" panose="020F0502020204030204" pitchFamily="34" charset="0"/>
                <a:cs typeface="Calibri" panose="020F0502020204030204" pitchFamily="34" charset="0"/>
              </a:rPr>
              <a:t>Sympatric speciation: </a:t>
            </a:r>
            <a:r>
              <a:rPr lang="en-US" sz="1600" b="0" i="0" dirty="0">
                <a:solidFill>
                  <a:srgbClr val="2F2F2C"/>
                </a:solidFill>
                <a:effectLst/>
                <a:latin typeface="Satoshi"/>
              </a:rPr>
              <a:t>Evolution of one or more new species from an ancestral species while living in the same geographical area. </a:t>
            </a:r>
            <a:r>
              <a:rPr lang="en-US" sz="1600" u="sng" dirty="0" err="1">
                <a:solidFill>
                  <a:srgbClr val="2F2F2C"/>
                </a:solidFill>
                <a:latin typeface="Satoshi"/>
              </a:rPr>
              <a:t>B</a:t>
            </a:r>
            <a:r>
              <a:rPr lang="en-US" sz="1600" b="0" i="0" u="sng" dirty="0" err="1">
                <a:solidFill>
                  <a:srgbClr val="2F2F2C"/>
                </a:solidFill>
                <a:effectLst/>
                <a:latin typeface="Satoshi"/>
              </a:rPr>
              <a:t>ehavioural</a:t>
            </a:r>
            <a:r>
              <a:rPr lang="en-US" sz="1600" b="0" i="0" u="sng" dirty="0">
                <a:solidFill>
                  <a:srgbClr val="2F2F2C"/>
                </a:solidFill>
                <a:effectLst/>
                <a:latin typeface="Satoshi"/>
              </a:rPr>
              <a:t> or temporal isolation</a:t>
            </a:r>
            <a:r>
              <a:rPr lang="en-US" sz="1600" b="0" i="0" dirty="0">
                <a:solidFill>
                  <a:srgbClr val="2F2F2C"/>
                </a:solidFill>
                <a:effectLst/>
                <a:latin typeface="Satoshi"/>
              </a:rPr>
              <a:t> </a:t>
            </a:r>
            <a:r>
              <a:rPr lang="en-US" sz="1600" b="0" i="0" dirty="0">
                <a:solidFill>
                  <a:srgbClr val="2F2F2C"/>
                </a:solidFill>
                <a:effectLst/>
                <a:latin typeface="Calibri" panose="020F0502020204030204" pitchFamily="34" charset="0"/>
                <a:cs typeface="Calibri" panose="020F0502020204030204" pitchFamily="34" charset="0"/>
              </a:rPr>
              <a:t>prevents geneflow and leads to reproductive isolation and speciation</a:t>
            </a:r>
            <a:r>
              <a:rPr lang="en-US" sz="1600" b="0" i="0" dirty="0">
                <a:solidFill>
                  <a:srgbClr val="2F2F2C"/>
                </a:solidFill>
                <a:effectLst/>
                <a:latin typeface="Satoshi"/>
              </a:rPr>
              <a:t> </a:t>
            </a:r>
            <a:endParaRPr lang="en-US" sz="1700" i="0" dirty="0">
              <a:effectLst/>
              <a:latin typeface="Calibri" panose="020F0502020204030204" pitchFamily="34" charset="0"/>
              <a:cs typeface="Calibri" panose="020F0502020204030204" pitchFamily="34" charset="0"/>
            </a:endParaRPr>
          </a:p>
        </p:txBody>
      </p:sp>
      <p:pic>
        <p:nvPicPr>
          <p:cNvPr id="20484" name="Picture 4" descr="speciation">
            <a:extLst>
              <a:ext uri="{FF2B5EF4-FFF2-40B4-BE49-F238E27FC236}">
                <a16:creationId xmlns:a16="http://schemas.microsoft.com/office/drawing/2014/main" id="{C9432731-20F4-23FF-98C1-D7C776A5AF9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4816" y="1936804"/>
            <a:ext cx="995680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1246CE-E2AD-E799-AB89-CEA2EB044996}"/>
              </a:ext>
            </a:extLst>
          </p:cNvPr>
          <p:cNvPicPr>
            <a:picLocks noChangeAspect="1"/>
          </p:cNvPicPr>
          <p:nvPr/>
        </p:nvPicPr>
        <p:blipFill>
          <a:blip r:embed="rId6">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3655809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31350-D78F-200E-39F0-DDCAD3B1E1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344B1E-94E1-262D-F63B-B0D4759B136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605617" y="0"/>
            <a:ext cx="6642100" cy="381000"/>
          </a:xfrm>
          <a:prstGeom prst="rect">
            <a:avLst/>
          </a:prstGeom>
        </p:spPr>
      </p:pic>
      <p:pic>
        <p:nvPicPr>
          <p:cNvPr id="4" name="Picture 3">
            <a:extLst>
              <a:ext uri="{FF2B5EF4-FFF2-40B4-BE49-F238E27FC236}">
                <a16:creationId xmlns:a16="http://schemas.microsoft.com/office/drawing/2014/main" id="{84DFC291-F28E-500F-61A8-A0ECB72AA31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605617" y="313265"/>
            <a:ext cx="6654800" cy="381000"/>
          </a:xfrm>
          <a:prstGeom prst="rect">
            <a:avLst/>
          </a:prstGeom>
        </p:spPr>
      </p:pic>
      <p:sp>
        <p:nvSpPr>
          <p:cNvPr id="2" name="TextBox 1">
            <a:extLst>
              <a:ext uri="{FF2B5EF4-FFF2-40B4-BE49-F238E27FC236}">
                <a16:creationId xmlns:a16="http://schemas.microsoft.com/office/drawing/2014/main" id="{BDB8E406-DD50-FD47-18B8-9A92EBA7964C}"/>
              </a:ext>
            </a:extLst>
          </p:cNvPr>
          <p:cNvSpPr txBox="1"/>
          <p:nvPr/>
        </p:nvSpPr>
        <p:spPr>
          <a:xfrm>
            <a:off x="74019" y="849788"/>
            <a:ext cx="11586296" cy="353943"/>
          </a:xfrm>
          <a:prstGeom prst="rect">
            <a:avLst/>
          </a:prstGeom>
          <a:noFill/>
        </p:spPr>
        <p:txBody>
          <a:bodyPr wrap="square">
            <a:spAutoFit/>
          </a:bodyPr>
          <a:lstStyle/>
          <a:p>
            <a:pPr algn="l"/>
            <a:r>
              <a:rPr lang="en-US" sz="1700" i="0" u="sng" dirty="0">
                <a:effectLst/>
                <a:latin typeface="Calibri" panose="020F0502020204030204" pitchFamily="34" charset="0"/>
                <a:cs typeface="Calibri" panose="020F0502020204030204" pitchFamily="34" charset="0"/>
              </a:rPr>
              <a:t>Geographic isolation examples:</a:t>
            </a:r>
          </a:p>
        </p:txBody>
      </p:sp>
      <p:sp>
        <p:nvSpPr>
          <p:cNvPr id="7" name="TextBox 6">
            <a:extLst>
              <a:ext uri="{FF2B5EF4-FFF2-40B4-BE49-F238E27FC236}">
                <a16:creationId xmlns:a16="http://schemas.microsoft.com/office/drawing/2014/main" id="{C740EFE6-3E13-8F35-A289-F029FD45C29A}"/>
              </a:ext>
            </a:extLst>
          </p:cNvPr>
          <p:cNvSpPr txBox="1"/>
          <p:nvPr/>
        </p:nvSpPr>
        <p:spPr>
          <a:xfrm>
            <a:off x="190068" y="1221440"/>
            <a:ext cx="3596841" cy="2308324"/>
          </a:xfrm>
          <a:prstGeom prst="rect">
            <a:avLst/>
          </a:prstGeom>
          <a:noFill/>
        </p:spPr>
        <p:txBody>
          <a:bodyPr wrap="square">
            <a:spAutoFit/>
          </a:bodyPr>
          <a:lstStyle/>
          <a:p>
            <a:pPr algn="l"/>
            <a:r>
              <a:rPr lang="en-US" sz="1600" i="1" dirty="0">
                <a:effectLst/>
                <a:latin typeface="Calibri" panose="020F0502020204030204" pitchFamily="34" charset="0"/>
                <a:cs typeface="Calibri" panose="020F0502020204030204" pitchFamily="34" charset="0"/>
              </a:rPr>
              <a:t>Flightless birds</a:t>
            </a:r>
          </a:p>
          <a:p>
            <a:pPr marL="285750" indent="-285750" algn="l">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At one time Africa, Australia, New Zealand, South America were all connected (Gondwana)</a:t>
            </a:r>
          </a:p>
          <a:p>
            <a:pPr marL="285750" indent="-285750" algn="l">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When it split up, large flightless birds each began to evolve separately and became their own species</a:t>
            </a:r>
          </a:p>
          <a:p>
            <a:pPr marL="285750" indent="-285750" algn="l">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Evidence: these large flightless birds only appear on Gondwana continents</a:t>
            </a:r>
          </a:p>
        </p:txBody>
      </p:sp>
      <p:pic>
        <p:nvPicPr>
          <p:cNvPr id="10" name="Picture 9">
            <a:extLst>
              <a:ext uri="{FF2B5EF4-FFF2-40B4-BE49-F238E27FC236}">
                <a16:creationId xmlns:a16="http://schemas.microsoft.com/office/drawing/2014/main" id="{7B84E8AB-AF1E-2BEF-F764-61065A341198}"/>
              </a:ext>
            </a:extLst>
          </p:cNvPr>
          <p:cNvPicPr>
            <a:picLocks noChangeAspect="1"/>
          </p:cNvPicPr>
          <p:nvPr/>
        </p:nvPicPr>
        <p:blipFill>
          <a:blip r:embed="rId5"/>
          <a:stretch>
            <a:fillRect/>
          </a:stretch>
        </p:blipFill>
        <p:spPr>
          <a:xfrm>
            <a:off x="889938" y="3498646"/>
            <a:ext cx="2197100" cy="1536700"/>
          </a:xfrm>
          <a:prstGeom prst="rect">
            <a:avLst/>
          </a:prstGeom>
        </p:spPr>
      </p:pic>
      <p:pic>
        <p:nvPicPr>
          <p:cNvPr id="11" name="Picture 10">
            <a:extLst>
              <a:ext uri="{FF2B5EF4-FFF2-40B4-BE49-F238E27FC236}">
                <a16:creationId xmlns:a16="http://schemas.microsoft.com/office/drawing/2014/main" id="{E73DBD3F-BE14-F705-683F-CCD81640AB96}"/>
              </a:ext>
            </a:extLst>
          </p:cNvPr>
          <p:cNvPicPr>
            <a:picLocks noChangeAspect="1"/>
          </p:cNvPicPr>
          <p:nvPr/>
        </p:nvPicPr>
        <p:blipFill>
          <a:blip r:embed="rId6"/>
          <a:stretch>
            <a:fillRect/>
          </a:stretch>
        </p:blipFill>
        <p:spPr>
          <a:xfrm>
            <a:off x="889938" y="5486400"/>
            <a:ext cx="2197100" cy="1371600"/>
          </a:xfrm>
          <a:prstGeom prst="rect">
            <a:avLst/>
          </a:prstGeom>
        </p:spPr>
      </p:pic>
      <p:sp>
        <p:nvSpPr>
          <p:cNvPr id="16" name="Down Arrow 15">
            <a:extLst>
              <a:ext uri="{FF2B5EF4-FFF2-40B4-BE49-F238E27FC236}">
                <a16:creationId xmlns:a16="http://schemas.microsoft.com/office/drawing/2014/main" id="{1F8B7505-7DF3-2091-1316-DE2163656A56}"/>
              </a:ext>
            </a:extLst>
          </p:cNvPr>
          <p:cNvSpPr/>
          <p:nvPr/>
        </p:nvSpPr>
        <p:spPr>
          <a:xfrm>
            <a:off x="1758552" y="5090000"/>
            <a:ext cx="459871" cy="3786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7" name="TextBox 16">
            <a:extLst>
              <a:ext uri="{FF2B5EF4-FFF2-40B4-BE49-F238E27FC236}">
                <a16:creationId xmlns:a16="http://schemas.microsoft.com/office/drawing/2014/main" id="{37B18CA0-8A1D-EA11-59DC-AAA6E880B078}"/>
              </a:ext>
            </a:extLst>
          </p:cNvPr>
          <p:cNvSpPr txBox="1"/>
          <p:nvPr/>
        </p:nvSpPr>
        <p:spPr>
          <a:xfrm>
            <a:off x="4121856" y="1221440"/>
            <a:ext cx="3490622" cy="2308324"/>
          </a:xfrm>
          <a:prstGeom prst="rect">
            <a:avLst/>
          </a:prstGeom>
          <a:noFill/>
        </p:spPr>
        <p:txBody>
          <a:bodyPr wrap="square">
            <a:spAutoFit/>
          </a:bodyPr>
          <a:lstStyle/>
          <a:p>
            <a:pPr algn="l"/>
            <a:r>
              <a:rPr lang="en-US" sz="1600" i="1" dirty="0">
                <a:effectLst/>
                <a:latin typeface="Calibri" panose="020F0502020204030204" pitchFamily="34" charset="0"/>
                <a:cs typeface="Calibri" panose="020F0502020204030204" pitchFamily="34" charset="0"/>
              </a:rPr>
              <a:t>Isthmus of Panama</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a</a:t>
            </a:r>
            <a:r>
              <a:rPr lang="en-US" sz="1600" dirty="0">
                <a:effectLst/>
                <a:latin typeface="Calibri" panose="020F0502020204030204" pitchFamily="34" charset="0"/>
                <a:cs typeface="Calibri" panose="020F0502020204030204" pitchFamily="34" charset="0"/>
              </a:rPr>
              <a:t> land bridge formed between North and South America and this divided the waters on either side</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t</a:t>
            </a:r>
            <a:r>
              <a:rPr lang="en-US" sz="1600" dirty="0">
                <a:effectLst/>
                <a:latin typeface="Calibri" panose="020F0502020204030204" pitchFamily="34" charset="0"/>
                <a:cs typeface="Calibri" panose="020F0502020204030204" pitchFamily="34" charset="0"/>
              </a:rPr>
              <a:t>he closure of the Isthmus led to speciation events of marine organisms isolated on each side (blue and green).</a:t>
            </a:r>
          </a:p>
          <a:p>
            <a:pPr marL="285750" indent="-285750" algn="l">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Examples are shrimp (</a:t>
            </a:r>
            <a:r>
              <a:rPr lang="en-US" sz="1600" i="1" dirty="0">
                <a:effectLst/>
                <a:latin typeface="Calibri" panose="020F0502020204030204" pitchFamily="34" charset="0"/>
                <a:cs typeface="Calibri" panose="020F0502020204030204" pitchFamily="34" charset="0"/>
              </a:rPr>
              <a:t>Alpheus</a:t>
            </a:r>
            <a:r>
              <a:rPr lang="en-US" sz="1600" dirty="0">
                <a:effectLst/>
                <a:latin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id="{3E4966B9-A4C4-B660-43A6-7668CE0000A3}"/>
              </a:ext>
            </a:extLst>
          </p:cNvPr>
          <p:cNvSpPr txBox="1"/>
          <p:nvPr/>
        </p:nvSpPr>
        <p:spPr>
          <a:xfrm>
            <a:off x="8006335" y="1214640"/>
            <a:ext cx="3995597" cy="2970044"/>
          </a:xfrm>
          <a:prstGeom prst="rect">
            <a:avLst/>
          </a:prstGeom>
          <a:noFill/>
        </p:spPr>
        <p:txBody>
          <a:bodyPr wrap="square">
            <a:spAutoFit/>
          </a:bodyPr>
          <a:lstStyle/>
          <a:p>
            <a:pPr algn="l"/>
            <a:r>
              <a:rPr lang="en-US" sz="1700" i="1" dirty="0">
                <a:effectLst/>
                <a:latin typeface="Calibri" panose="020F0502020204030204" pitchFamily="34" charset="0"/>
                <a:cs typeface="Calibri" panose="020F0502020204030204" pitchFamily="34" charset="0"/>
              </a:rPr>
              <a:t>Arizona squirrels</a:t>
            </a:r>
          </a:p>
          <a:p>
            <a:pPr marL="285750" indent="-285750" algn="l">
              <a:buFont typeface="Arial" panose="020B0604020202020204" pitchFamily="34" charset="0"/>
              <a:buChar char="•"/>
            </a:pPr>
            <a:r>
              <a:rPr lang="en-US" sz="1700" dirty="0">
                <a:effectLst/>
                <a:latin typeface="Calibri" panose="020F0502020204030204" pitchFamily="34" charset="0"/>
                <a:cs typeface="Calibri" panose="020F0502020204030204" pitchFamily="34" charset="0"/>
              </a:rPr>
              <a:t>When Arizona's Grand Canyon formed, squirrels that had once been part of a single population could no longer contact and reproduce with each other across this new geographic barrier.</a:t>
            </a:r>
          </a:p>
          <a:p>
            <a:pPr marL="285750" indent="-285750" algn="l">
              <a:buFont typeface="Arial" panose="020B0604020202020204" pitchFamily="34" charset="0"/>
              <a:buChar char="•"/>
            </a:pPr>
            <a:r>
              <a:rPr lang="en-US" sz="1700" dirty="0">
                <a:effectLst/>
                <a:latin typeface="Calibri" panose="020F0502020204030204" pitchFamily="34" charset="0"/>
                <a:cs typeface="Calibri" panose="020F0502020204030204" pitchFamily="34" charset="0"/>
              </a:rPr>
              <a:t>They could no longer interbreed. The squirrel population underwent speciation. Today, separate squirrel species inhabit the north and south rims of the canyon</a:t>
            </a:r>
          </a:p>
        </p:txBody>
      </p:sp>
      <p:pic>
        <p:nvPicPr>
          <p:cNvPr id="23556" name="Picture 4">
            <a:extLst>
              <a:ext uri="{FF2B5EF4-FFF2-40B4-BE49-F238E27FC236}">
                <a16:creationId xmlns:a16="http://schemas.microsoft.com/office/drawing/2014/main" id="{6D01CC7C-8A00-46F9-C206-2F705703221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3860995" y="3616507"/>
            <a:ext cx="3805530" cy="130097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Solved Thirty species of snapping shrimp in the genus | Chegg.com">
            <a:extLst>
              <a:ext uri="{FF2B5EF4-FFF2-40B4-BE49-F238E27FC236}">
                <a16:creationId xmlns:a16="http://schemas.microsoft.com/office/drawing/2014/main" id="{CE57C247-8DA1-4905-7178-618F6C41F4E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40892" y="5004227"/>
            <a:ext cx="2478941" cy="1824721"/>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id="{9571F801-B008-B98A-BE15-6560D5F3617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88256" y="4645152"/>
            <a:ext cx="4067167" cy="2022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14DED2-8F7B-FAE6-7E10-1E8E03FAFE0F}"/>
              </a:ext>
            </a:extLst>
          </p:cNvPr>
          <p:cNvPicPr>
            <a:picLocks noChangeAspect="1"/>
          </p:cNvPicPr>
          <p:nvPr/>
        </p:nvPicPr>
        <p:blipFill>
          <a:blip r:embed="rId10">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3085432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044BB-A49F-3F98-951C-59E604C0086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8CB643-7E5D-6805-7789-CF071BE751C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111841" y="186267"/>
            <a:ext cx="6642100" cy="381000"/>
          </a:xfrm>
          <a:prstGeom prst="rect">
            <a:avLst/>
          </a:prstGeom>
        </p:spPr>
      </p:pic>
      <p:pic>
        <p:nvPicPr>
          <p:cNvPr id="4" name="Picture 3">
            <a:extLst>
              <a:ext uri="{FF2B5EF4-FFF2-40B4-BE49-F238E27FC236}">
                <a16:creationId xmlns:a16="http://schemas.microsoft.com/office/drawing/2014/main" id="{74B3CCCA-93C8-9180-E4E7-EF95ED14B81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111841" y="499532"/>
            <a:ext cx="6654800" cy="381000"/>
          </a:xfrm>
          <a:prstGeom prst="rect">
            <a:avLst/>
          </a:prstGeom>
        </p:spPr>
      </p:pic>
      <p:sp>
        <p:nvSpPr>
          <p:cNvPr id="2" name="TextBox 1">
            <a:extLst>
              <a:ext uri="{FF2B5EF4-FFF2-40B4-BE49-F238E27FC236}">
                <a16:creationId xmlns:a16="http://schemas.microsoft.com/office/drawing/2014/main" id="{9ADFE7DB-4E0C-BFCF-FAA1-4C6FD4348705}"/>
              </a:ext>
            </a:extLst>
          </p:cNvPr>
          <p:cNvSpPr txBox="1"/>
          <p:nvPr/>
        </p:nvSpPr>
        <p:spPr>
          <a:xfrm>
            <a:off x="74020" y="1012116"/>
            <a:ext cx="8692622" cy="600164"/>
          </a:xfrm>
          <a:prstGeom prst="rect">
            <a:avLst/>
          </a:prstGeom>
          <a:noFill/>
        </p:spPr>
        <p:txBody>
          <a:bodyPr wrap="square">
            <a:spAutoFit/>
          </a:bodyPr>
          <a:lstStyle/>
          <a:p>
            <a:pPr algn="l"/>
            <a:r>
              <a:rPr lang="en-US" sz="1700" b="1" i="0" dirty="0" err="1">
                <a:effectLst/>
                <a:latin typeface="Calibri" panose="020F0502020204030204" pitchFamily="34" charset="0"/>
                <a:cs typeface="Calibri" panose="020F0502020204030204" pitchFamily="34" charset="0"/>
              </a:rPr>
              <a:t>Behavioural</a:t>
            </a:r>
            <a:r>
              <a:rPr lang="en-US" sz="1700" b="1" i="0" dirty="0">
                <a:effectLst/>
                <a:latin typeface="Calibri" panose="020F0502020204030204" pitchFamily="34" charset="0"/>
                <a:cs typeface="Calibri" panose="020F0502020204030204" pitchFamily="34" charset="0"/>
              </a:rPr>
              <a:t> isolation</a:t>
            </a:r>
            <a:r>
              <a:rPr lang="en-US" sz="1700" i="0" dirty="0">
                <a:effectLst/>
                <a:latin typeface="Calibri" panose="020F0502020204030204" pitchFamily="34" charset="0"/>
                <a:cs typeface="Calibri" panose="020F0502020204030204" pitchFamily="34" charset="0"/>
              </a:rPr>
              <a:t>: </a:t>
            </a:r>
            <a:r>
              <a:rPr lang="en-US" sz="1600" i="0" dirty="0">
                <a:effectLst/>
                <a:latin typeface="Calibri" panose="020F0502020204030204" pitchFamily="34" charset="0"/>
                <a:cs typeface="Calibri" panose="020F0502020204030204" pitchFamily="34" charset="0"/>
              </a:rPr>
              <a:t>prevents species from interbreeding due to differences in reproductive </a:t>
            </a:r>
            <a:r>
              <a:rPr lang="en-US" sz="1600" i="0" dirty="0" err="1">
                <a:effectLst/>
                <a:latin typeface="Calibri" panose="020F0502020204030204" pitchFamily="34" charset="0"/>
                <a:cs typeface="Calibri" panose="020F0502020204030204" pitchFamily="34" charset="0"/>
              </a:rPr>
              <a:t>behaviour</a:t>
            </a:r>
            <a:r>
              <a:rPr lang="en-US" sz="1600" i="0" dirty="0">
                <a:effectLst/>
                <a:latin typeface="Calibri" panose="020F0502020204030204" pitchFamily="34" charset="0"/>
                <a:cs typeface="Calibri" panose="020F0502020204030204" pitchFamily="34" charset="0"/>
              </a:rPr>
              <a:t> such as courtship rituals and mate preference</a:t>
            </a:r>
            <a:endParaRPr lang="en-US" sz="1700" i="0" dirty="0">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2C96455-53F1-F2E7-87FD-9296A970BB79}"/>
              </a:ext>
            </a:extLst>
          </p:cNvPr>
          <p:cNvSpPr txBox="1"/>
          <p:nvPr/>
        </p:nvSpPr>
        <p:spPr>
          <a:xfrm>
            <a:off x="0" y="1694007"/>
            <a:ext cx="11586296" cy="353943"/>
          </a:xfrm>
          <a:prstGeom prst="rect">
            <a:avLst/>
          </a:prstGeom>
          <a:noFill/>
        </p:spPr>
        <p:txBody>
          <a:bodyPr wrap="square">
            <a:spAutoFit/>
          </a:bodyPr>
          <a:lstStyle/>
          <a:p>
            <a:pPr algn="l"/>
            <a:r>
              <a:rPr lang="en-US" sz="1700" i="0" u="sng" dirty="0" err="1">
                <a:effectLst/>
                <a:latin typeface="Calibri" panose="020F0502020204030204" pitchFamily="34" charset="0"/>
                <a:cs typeface="Calibri" panose="020F0502020204030204" pitchFamily="34" charset="0"/>
              </a:rPr>
              <a:t>Behavioural</a:t>
            </a:r>
            <a:r>
              <a:rPr lang="en-US" sz="1700" i="0" u="sng" dirty="0">
                <a:effectLst/>
                <a:latin typeface="Calibri" panose="020F0502020204030204" pitchFamily="34" charset="0"/>
                <a:cs typeface="Calibri" panose="020F0502020204030204" pitchFamily="34" charset="0"/>
              </a:rPr>
              <a:t> isolation examples:</a:t>
            </a:r>
          </a:p>
        </p:txBody>
      </p:sp>
      <p:sp>
        <p:nvSpPr>
          <p:cNvPr id="9" name="TextBox 8">
            <a:extLst>
              <a:ext uri="{FF2B5EF4-FFF2-40B4-BE49-F238E27FC236}">
                <a16:creationId xmlns:a16="http://schemas.microsoft.com/office/drawing/2014/main" id="{4D9E7E51-438E-87B2-A845-7F8250403602}"/>
              </a:ext>
            </a:extLst>
          </p:cNvPr>
          <p:cNvSpPr txBox="1"/>
          <p:nvPr/>
        </p:nvSpPr>
        <p:spPr>
          <a:xfrm>
            <a:off x="74019" y="2176590"/>
            <a:ext cx="3638445" cy="1323439"/>
          </a:xfrm>
          <a:prstGeom prst="rect">
            <a:avLst/>
          </a:prstGeom>
          <a:noFill/>
        </p:spPr>
        <p:txBody>
          <a:bodyPr wrap="square">
            <a:spAutoFit/>
          </a:bodyPr>
          <a:lstStyle/>
          <a:p>
            <a:pPr algn="l"/>
            <a:r>
              <a:rPr lang="en-US" sz="1600" i="1" dirty="0">
                <a:effectLst/>
                <a:latin typeface="Calibri" panose="020F0502020204030204" pitchFamily="34" charset="0"/>
                <a:cs typeface="Calibri" panose="020F0502020204030204" pitchFamily="34" charset="0"/>
              </a:rPr>
              <a:t>Meadowlark birds</a:t>
            </a:r>
          </a:p>
          <a:p>
            <a:pPr marL="285750" indent="-285750" algn="l">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While the ranges overlap, the Western and eastern meadowlark will not mate due to differences in songs to attract mates</a:t>
            </a:r>
          </a:p>
        </p:txBody>
      </p:sp>
      <p:sp>
        <p:nvSpPr>
          <p:cNvPr id="13" name="TextBox 12">
            <a:extLst>
              <a:ext uri="{FF2B5EF4-FFF2-40B4-BE49-F238E27FC236}">
                <a16:creationId xmlns:a16="http://schemas.microsoft.com/office/drawing/2014/main" id="{6EA0B2A4-8BEE-069C-C9F5-8AAAB9B2C62A}"/>
              </a:ext>
            </a:extLst>
          </p:cNvPr>
          <p:cNvSpPr txBox="1"/>
          <p:nvPr/>
        </p:nvSpPr>
        <p:spPr>
          <a:xfrm>
            <a:off x="4237905" y="2176590"/>
            <a:ext cx="3490622" cy="2062103"/>
          </a:xfrm>
          <a:prstGeom prst="rect">
            <a:avLst/>
          </a:prstGeom>
          <a:noFill/>
        </p:spPr>
        <p:txBody>
          <a:bodyPr wrap="square">
            <a:spAutoFit/>
          </a:bodyPr>
          <a:lstStyle/>
          <a:p>
            <a:pPr algn="l"/>
            <a:r>
              <a:rPr lang="en-US" sz="1600" i="1" dirty="0">
                <a:latin typeface="Calibri" panose="020F0502020204030204" pitchFamily="34" charset="0"/>
                <a:cs typeface="Calibri" panose="020F0502020204030204" pitchFamily="34" charset="0"/>
              </a:rPr>
              <a:t>Courtship rituals in birds of paradise</a:t>
            </a:r>
            <a:endParaRPr lang="en-US" sz="1600" i="1"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Many species of birds of paradise have complex mating rituals unique to their species. Despite being nearby, different species will not interbreed due to specificity in mate selection</a:t>
            </a:r>
            <a:endParaRPr lang="en-US" sz="1600" i="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i="1" dirty="0">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67B8B6B-E6E5-CE16-6ABE-9F8EAA85D528}"/>
              </a:ext>
            </a:extLst>
          </p:cNvPr>
          <p:cNvSpPr txBox="1"/>
          <p:nvPr/>
        </p:nvSpPr>
        <p:spPr>
          <a:xfrm>
            <a:off x="8122384" y="2138117"/>
            <a:ext cx="3995597" cy="1400383"/>
          </a:xfrm>
          <a:prstGeom prst="rect">
            <a:avLst/>
          </a:prstGeom>
          <a:noFill/>
        </p:spPr>
        <p:txBody>
          <a:bodyPr wrap="square">
            <a:spAutoFit/>
          </a:bodyPr>
          <a:lstStyle/>
          <a:p>
            <a:pPr algn="l"/>
            <a:r>
              <a:rPr lang="en-US" sz="1700" i="1" dirty="0">
                <a:effectLst/>
                <a:latin typeface="Calibri" panose="020F0502020204030204" pitchFamily="34" charset="0"/>
                <a:cs typeface="Calibri" panose="020F0502020204030204" pitchFamily="34" charset="0"/>
              </a:rPr>
              <a:t>Fireflies</a:t>
            </a:r>
          </a:p>
          <a:p>
            <a:pPr marL="285750" indent="-285750" algn="l">
              <a:buFont typeface="Arial" panose="020B0604020202020204" pitchFamily="34" charset="0"/>
              <a:buChar char="•"/>
            </a:pPr>
            <a:r>
              <a:rPr lang="en-US" sz="1700" dirty="0">
                <a:effectLst/>
                <a:latin typeface="Calibri" panose="020F0502020204030204" pitchFamily="34" charset="0"/>
                <a:cs typeface="Calibri" panose="020F0502020204030204" pitchFamily="34" charset="0"/>
              </a:rPr>
              <a:t>Many different species of fireflies produce different light patterns of flashes to attract members of the opposite sex of their own species </a:t>
            </a:r>
          </a:p>
        </p:txBody>
      </p:sp>
      <p:pic>
        <p:nvPicPr>
          <p:cNvPr id="25602" name="Picture 2">
            <a:extLst>
              <a:ext uri="{FF2B5EF4-FFF2-40B4-BE49-F238E27FC236}">
                <a16:creationId xmlns:a16="http://schemas.microsoft.com/office/drawing/2014/main" id="{886DD208-62D8-7635-B489-CAC6D3E434A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31377" y="58452"/>
            <a:ext cx="3086604" cy="190732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An example of behavioural isolation. - Biology Forums Gallery">
            <a:extLst>
              <a:ext uri="{FF2B5EF4-FFF2-40B4-BE49-F238E27FC236}">
                <a16:creationId xmlns:a16="http://schemas.microsoft.com/office/drawing/2014/main" id="{8BEBFD3E-51AD-3160-E034-965896DAFBE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6720" y="3461919"/>
            <a:ext cx="3032050" cy="3306856"/>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Synergistic selection regimens drive the evolution of display complexity in  birds of paradise - Miles - 2018 - Journal of Animal Ecology - Wiley Online  Library">
            <a:extLst>
              <a:ext uri="{FF2B5EF4-FFF2-40B4-BE49-F238E27FC236}">
                <a16:creationId xmlns:a16="http://schemas.microsoft.com/office/drawing/2014/main" id="{02635E71-0695-BD12-ECA8-428D8EAB3FA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258056" y="4050949"/>
            <a:ext cx="3470471" cy="2704075"/>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a:extLst>
              <a:ext uri="{FF2B5EF4-FFF2-40B4-BE49-F238E27FC236}">
                <a16:creationId xmlns:a16="http://schemas.microsoft.com/office/drawing/2014/main" id="{1F928B3A-A402-73D8-DEEB-65B3E4DC6C1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122384" y="4247832"/>
            <a:ext cx="4006689" cy="1555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73FCBD1-8CDE-9FC8-1A31-B10D1F5618E2}"/>
              </a:ext>
            </a:extLst>
          </p:cNvPr>
          <p:cNvPicPr>
            <a:picLocks noChangeAspect="1"/>
          </p:cNvPicPr>
          <p:nvPr/>
        </p:nvPicPr>
        <p:blipFill>
          <a:blip r:embed="rId9">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3574811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E9BA3-0E08-1070-8162-ED4873F691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E123FA-C22F-C7CE-F7CB-4AD989B0D25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111841" y="186267"/>
            <a:ext cx="6642100" cy="381000"/>
          </a:xfrm>
          <a:prstGeom prst="rect">
            <a:avLst/>
          </a:prstGeom>
        </p:spPr>
      </p:pic>
      <p:pic>
        <p:nvPicPr>
          <p:cNvPr id="4" name="Picture 3">
            <a:extLst>
              <a:ext uri="{FF2B5EF4-FFF2-40B4-BE49-F238E27FC236}">
                <a16:creationId xmlns:a16="http://schemas.microsoft.com/office/drawing/2014/main" id="{143FEE0A-E1D5-5A39-A559-561F5F8AA62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111841" y="499532"/>
            <a:ext cx="6654800" cy="381000"/>
          </a:xfrm>
          <a:prstGeom prst="rect">
            <a:avLst/>
          </a:prstGeom>
        </p:spPr>
      </p:pic>
      <p:sp>
        <p:nvSpPr>
          <p:cNvPr id="2" name="TextBox 1">
            <a:extLst>
              <a:ext uri="{FF2B5EF4-FFF2-40B4-BE49-F238E27FC236}">
                <a16:creationId xmlns:a16="http://schemas.microsoft.com/office/drawing/2014/main" id="{135636AF-8906-A49E-8CD8-6BEB5F029586}"/>
              </a:ext>
            </a:extLst>
          </p:cNvPr>
          <p:cNvSpPr txBox="1"/>
          <p:nvPr/>
        </p:nvSpPr>
        <p:spPr>
          <a:xfrm>
            <a:off x="74019" y="1012116"/>
            <a:ext cx="9057649" cy="600164"/>
          </a:xfrm>
          <a:prstGeom prst="rect">
            <a:avLst/>
          </a:prstGeom>
          <a:noFill/>
        </p:spPr>
        <p:txBody>
          <a:bodyPr wrap="square">
            <a:spAutoFit/>
          </a:bodyPr>
          <a:lstStyle/>
          <a:p>
            <a:pPr algn="l"/>
            <a:r>
              <a:rPr lang="en-US" sz="1700" b="1" i="0" dirty="0">
                <a:effectLst/>
                <a:latin typeface="Calibri" panose="020F0502020204030204" pitchFamily="34" charset="0"/>
                <a:cs typeface="Calibri" panose="020F0502020204030204" pitchFamily="34" charset="0"/>
              </a:rPr>
              <a:t>Temporal isolation</a:t>
            </a:r>
            <a:r>
              <a:rPr lang="en-US" sz="1700" i="0" dirty="0">
                <a:effectLst/>
                <a:latin typeface="Calibri" panose="020F0502020204030204" pitchFamily="34" charset="0"/>
                <a:cs typeface="Calibri" panose="020F0502020204030204" pitchFamily="34" charset="0"/>
              </a:rPr>
              <a:t>: </a:t>
            </a:r>
            <a:r>
              <a:rPr lang="en-US" sz="1600" i="0" dirty="0">
                <a:effectLst/>
                <a:latin typeface="Calibri" panose="020F0502020204030204" pitchFamily="34" charset="0"/>
                <a:cs typeface="Calibri" panose="020F0502020204030204" pitchFamily="34" charset="0"/>
              </a:rPr>
              <a:t>prevents species from interbreeding due to differences in the timing of mating or fertility, such as having different mating seasons. </a:t>
            </a:r>
            <a:endParaRPr lang="en-US" sz="1700" i="0" dirty="0">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6A8B63D-5CCB-AC74-B412-E52647ACB1F9}"/>
              </a:ext>
            </a:extLst>
          </p:cNvPr>
          <p:cNvSpPr txBox="1"/>
          <p:nvPr/>
        </p:nvSpPr>
        <p:spPr>
          <a:xfrm>
            <a:off x="0" y="1694007"/>
            <a:ext cx="11586296" cy="353943"/>
          </a:xfrm>
          <a:prstGeom prst="rect">
            <a:avLst/>
          </a:prstGeom>
          <a:noFill/>
        </p:spPr>
        <p:txBody>
          <a:bodyPr wrap="square">
            <a:spAutoFit/>
          </a:bodyPr>
          <a:lstStyle/>
          <a:p>
            <a:pPr algn="l"/>
            <a:r>
              <a:rPr lang="en-US" sz="1700" i="0" u="sng" dirty="0">
                <a:effectLst/>
                <a:latin typeface="Calibri" panose="020F0502020204030204" pitchFamily="34" charset="0"/>
                <a:cs typeface="Calibri" panose="020F0502020204030204" pitchFamily="34" charset="0"/>
              </a:rPr>
              <a:t>Temporal isolation examples:</a:t>
            </a:r>
          </a:p>
        </p:txBody>
      </p:sp>
      <p:sp>
        <p:nvSpPr>
          <p:cNvPr id="9" name="TextBox 8">
            <a:extLst>
              <a:ext uri="{FF2B5EF4-FFF2-40B4-BE49-F238E27FC236}">
                <a16:creationId xmlns:a16="http://schemas.microsoft.com/office/drawing/2014/main" id="{DD346F32-0A58-4584-7210-89D666DCA244}"/>
              </a:ext>
            </a:extLst>
          </p:cNvPr>
          <p:cNvSpPr txBox="1"/>
          <p:nvPr/>
        </p:nvSpPr>
        <p:spPr>
          <a:xfrm>
            <a:off x="74019" y="2176590"/>
            <a:ext cx="3638445" cy="2062103"/>
          </a:xfrm>
          <a:prstGeom prst="rect">
            <a:avLst/>
          </a:prstGeom>
          <a:noFill/>
        </p:spPr>
        <p:txBody>
          <a:bodyPr wrap="square">
            <a:spAutoFit/>
          </a:bodyPr>
          <a:lstStyle/>
          <a:p>
            <a:pPr algn="l"/>
            <a:r>
              <a:rPr lang="en-US" sz="1600" i="1" dirty="0" err="1">
                <a:effectLst/>
                <a:latin typeface="Calibri" panose="020F0502020204030204" pitchFamily="34" charset="0"/>
                <a:cs typeface="Calibri" panose="020F0502020204030204" pitchFamily="34" charset="0"/>
              </a:rPr>
              <a:t>Magicicada</a:t>
            </a:r>
            <a:r>
              <a:rPr lang="en-US" sz="1600" i="1" dirty="0">
                <a:effectLst/>
                <a:latin typeface="Calibri" panose="020F0502020204030204" pitchFamily="34" charset="0"/>
                <a:cs typeface="Calibri" panose="020F0502020204030204" pitchFamily="34" charset="0"/>
              </a:rPr>
              <a:t> Cicadas</a:t>
            </a:r>
          </a:p>
          <a:p>
            <a:pPr marL="285750" indent="-285750" algn="l">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Some cicadas, such as </a:t>
            </a:r>
            <a:r>
              <a:rPr lang="en-US" sz="1600" i="1" dirty="0">
                <a:effectLst/>
                <a:latin typeface="Calibri" panose="020F0502020204030204" pitchFamily="34" charset="0"/>
                <a:cs typeface="Calibri" panose="020F0502020204030204" pitchFamily="34" charset="0"/>
              </a:rPr>
              <a:t>M. </a:t>
            </a:r>
            <a:r>
              <a:rPr lang="en-US" sz="1600" i="1" dirty="0" err="1">
                <a:effectLst/>
                <a:latin typeface="Calibri" panose="020F0502020204030204" pitchFamily="34" charset="0"/>
                <a:cs typeface="Calibri" panose="020F0502020204030204" pitchFamily="34" charset="0"/>
              </a:rPr>
              <a:t>seotendecim</a:t>
            </a:r>
            <a:r>
              <a:rPr lang="en-US" sz="1600" dirty="0">
                <a:effectLst/>
                <a:latin typeface="Calibri" panose="020F0502020204030204" pitchFamily="34" charset="0"/>
                <a:cs typeface="Calibri" panose="020F0502020204030204" pitchFamily="34" charset="0"/>
              </a:rPr>
              <a:t> only breeds every 17th year</a:t>
            </a: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At some point, a switch to breeding ever 13</a:t>
            </a:r>
            <a:r>
              <a:rPr lang="en-US" sz="1600" baseline="30000" dirty="0">
                <a:latin typeface="Calibri" panose="020F0502020204030204" pitchFamily="34" charset="0"/>
                <a:cs typeface="Calibri" panose="020F0502020204030204" pitchFamily="34" charset="0"/>
              </a:rPr>
              <a:t>th</a:t>
            </a:r>
            <a:r>
              <a:rPr lang="en-US" sz="1600" dirty="0">
                <a:latin typeface="Calibri" panose="020F0502020204030204" pitchFamily="34" charset="0"/>
                <a:cs typeface="Calibri" panose="020F0502020204030204" pitchFamily="34" charset="0"/>
              </a:rPr>
              <a:t> year occurred in some individuals, causing reproductive isolation, leading to a new species such as </a:t>
            </a:r>
            <a:r>
              <a:rPr lang="en-US" sz="1600" i="1" dirty="0">
                <a:latin typeface="Calibri" panose="020F0502020204030204" pitchFamily="34" charset="0"/>
                <a:cs typeface="Calibri" panose="020F0502020204030204" pitchFamily="34" charset="0"/>
              </a:rPr>
              <a:t>M. </a:t>
            </a:r>
            <a:r>
              <a:rPr lang="en-US" sz="1600" i="1" dirty="0" err="1">
                <a:latin typeface="Calibri" panose="020F0502020204030204" pitchFamily="34" charset="0"/>
                <a:cs typeface="Calibri" panose="020F0502020204030204" pitchFamily="34" charset="0"/>
              </a:rPr>
              <a:t>neotredecim</a:t>
            </a:r>
            <a:endParaRPr lang="en-US" sz="1600" dirty="0">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A2BA9E5-7E34-EE31-DD11-4D834258ED57}"/>
              </a:ext>
            </a:extLst>
          </p:cNvPr>
          <p:cNvSpPr txBox="1"/>
          <p:nvPr/>
        </p:nvSpPr>
        <p:spPr>
          <a:xfrm>
            <a:off x="4237905" y="2176590"/>
            <a:ext cx="3490622" cy="2062103"/>
          </a:xfrm>
          <a:prstGeom prst="rect">
            <a:avLst/>
          </a:prstGeom>
          <a:noFill/>
        </p:spPr>
        <p:txBody>
          <a:bodyPr wrap="square">
            <a:spAutoFit/>
          </a:bodyPr>
          <a:lstStyle/>
          <a:p>
            <a:pPr algn="l"/>
            <a:r>
              <a:rPr lang="en-US" sz="1600" i="1" dirty="0">
                <a:effectLst/>
                <a:latin typeface="Calibri" panose="020F0502020204030204" pitchFamily="34" charset="0"/>
                <a:cs typeface="Calibri" panose="020F0502020204030204" pitchFamily="34" charset="0"/>
              </a:rPr>
              <a:t>Rana Frogs</a:t>
            </a:r>
          </a:p>
          <a:p>
            <a:pPr marL="285750" indent="-285750">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Wood frog (</a:t>
            </a:r>
            <a:r>
              <a:rPr lang="en-US" sz="1600" b="0" i="1" dirty="0">
                <a:effectLst/>
                <a:latin typeface="Calibri" panose="020F0502020204030204" pitchFamily="34" charset="0"/>
                <a:cs typeface="Calibri" panose="020F0502020204030204" pitchFamily="34" charset="0"/>
              </a:rPr>
              <a:t>R. sylvatica)</a:t>
            </a:r>
            <a:r>
              <a:rPr lang="en-US" sz="1600" b="0" dirty="0">
                <a:effectLst/>
                <a:latin typeface="Calibri" panose="020F0502020204030204" pitchFamily="34" charset="0"/>
                <a:cs typeface="Calibri" panose="020F0502020204030204" pitchFamily="34" charset="0"/>
              </a:rPr>
              <a:t> mates in late March or early April when water temperature is ~7.2</a:t>
            </a:r>
            <a:r>
              <a:rPr lang="en-US" sz="1600" b="1" i="0" dirty="0">
                <a:effectLst/>
                <a:latin typeface="Calibri" panose="020F0502020204030204" pitchFamily="34" charset="0"/>
                <a:cs typeface="Calibri" panose="020F0502020204030204" pitchFamily="34" charset="0"/>
              </a:rPr>
              <a:t>°</a:t>
            </a:r>
            <a:r>
              <a:rPr lang="en-US" sz="1600" i="0" dirty="0">
                <a:effectLst/>
                <a:latin typeface="Calibri" panose="020F0502020204030204" pitchFamily="34" charset="0"/>
                <a:cs typeface="Calibri" panose="020F0502020204030204" pitchFamily="34" charset="0"/>
              </a:rPr>
              <a:t>C</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Leopard frog (</a:t>
            </a:r>
            <a:r>
              <a:rPr lang="en-US" sz="1600" i="1" dirty="0">
                <a:latin typeface="Calibri" panose="020F0502020204030204" pitchFamily="34" charset="0"/>
                <a:cs typeface="Calibri" panose="020F0502020204030204" pitchFamily="34" charset="0"/>
              </a:rPr>
              <a:t>R. </a:t>
            </a:r>
            <a:r>
              <a:rPr lang="en-US" sz="1600" i="1" dirty="0" err="1">
                <a:latin typeface="Calibri" panose="020F0502020204030204" pitchFamily="34" charset="0"/>
                <a:cs typeface="Calibri" panose="020F0502020204030204" pitchFamily="34" charset="0"/>
              </a:rPr>
              <a:t>pipens</a:t>
            </a:r>
            <a:r>
              <a:rPr lang="en-US" sz="1600" dirty="0">
                <a:latin typeface="Calibri" panose="020F0502020204030204" pitchFamily="34" charset="0"/>
                <a:cs typeface="Calibri" panose="020F0502020204030204" pitchFamily="34" charset="0"/>
              </a:rPr>
              <a:t>) mates in mid April when </a:t>
            </a:r>
            <a:r>
              <a:rPr lang="en-US" sz="1600" b="0" dirty="0">
                <a:effectLst/>
                <a:latin typeface="Calibri" panose="020F0502020204030204" pitchFamily="34" charset="0"/>
                <a:cs typeface="Calibri" panose="020F0502020204030204" pitchFamily="34" charset="0"/>
              </a:rPr>
              <a:t>water temperature is ~12.8</a:t>
            </a:r>
            <a:r>
              <a:rPr lang="en-US" sz="1600" b="1" i="0" dirty="0">
                <a:effectLst/>
                <a:latin typeface="Calibri" panose="020F0502020204030204" pitchFamily="34" charset="0"/>
                <a:cs typeface="Calibri" panose="020F0502020204030204" pitchFamily="34" charset="0"/>
              </a:rPr>
              <a:t>°</a:t>
            </a:r>
            <a:r>
              <a:rPr lang="en-US" sz="1600" i="0" dirty="0">
                <a:effectLst/>
                <a:latin typeface="Calibri" panose="020F0502020204030204" pitchFamily="34" charset="0"/>
                <a:cs typeface="Calibri" panose="020F0502020204030204" pitchFamily="34" charset="0"/>
              </a:rPr>
              <a:t>C</a:t>
            </a:r>
          </a:p>
          <a:p>
            <a:pPr marL="285750" indent="-285750">
              <a:buFont typeface="Arial" panose="020B0604020202020204" pitchFamily="34" charset="0"/>
              <a:buChar char="•"/>
            </a:pPr>
            <a:endParaRPr lang="en-US" sz="1600" i="1" dirty="0">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565CA9F-92BD-2034-0FC3-E0C889A791AE}"/>
              </a:ext>
            </a:extLst>
          </p:cNvPr>
          <p:cNvSpPr txBox="1"/>
          <p:nvPr/>
        </p:nvSpPr>
        <p:spPr>
          <a:xfrm>
            <a:off x="8122384" y="2007827"/>
            <a:ext cx="3995597" cy="1923604"/>
          </a:xfrm>
          <a:prstGeom prst="rect">
            <a:avLst/>
          </a:prstGeom>
          <a:noFill/>
        </p:spPr>
        <p:txBody>
          <a:bodyPr wrap="square">
            <a:spAutoFit/>
          </a:bodyPr>
          <a:lstStyle/>
          <a:p>
            <a:pPr algn="l"/>
            <a:r>
              <a:rPr lang="en-US" sz="1700" i="1" dirty="0">
                <a:effectLst/>
                <a:latin typeface="Calibri" panose="020F0502020204030204" pitchFamily="34" charset="0"/>
                <a:cs typeface="Calibri" panose="020F0502020204030204" pitchFamily="34" charset="0"/>
              </a:rPr>
              <a:t>Skunks</a:t>
            </a:r>
          </a:p>
          <a:p>
            <a:pPr marL="285750" indent="-285750" algn="l">
              <a:buFont typeface="Arial" panose="020B0604020202020204" pitchFamily="34" charset="0"/>
              <a:buChar char="•"/>
            </a:pPr>
            <a:r>
              <a:rPr lang="en-US" sz="1700" dirty="0">
                <a:latin typeface="Calibri" panose="020F0502020204030204" pitchFamily="34" charset="0"/>
                <a:cs typeface="Calibri" panose="020F0502020204030204" pitchFamily="34" charset="0"/>
              </a:rPr>
              <a:t>Eastern and Western spotted skunks ranged overlap</a:t>
            </a:r>
          </a:p>
          <a:p>
            <a:pPr marL="285750" indent="-285750" algn="l">
              <a:buFont typeface="Arial" panose="020B0604020202020204" pitchFamily="34" charset="0"/>
              <a:buChar char="•"/>
            </a:pPr>
            <a:r>
              <a:rPr lang="en-US" sz="1700" dirty="0">
                <a:latin typeface="Calibri" panose="020F0502020204030204" pitchFamily="34" charset="0"/>
                <a:cs typeface="Calibri" panose="020F0502020204030204" pitchFamily="34" charset="0"/>
              </a:rPr>
              <a:t>Eastern spotted skunk (</a:t>
            </a:r>
            <a:r>
              <a:rPr lang="en-US" sz="1700" i="1" dirty="0">
                <a:latin typeface="Calibri" panose="020F0502020204030204" pitchFamily="34" charset="0"/>
                <a:cs typeface="Calibri" panose="020F0502020204030204" pitchFamily="34" charset="0"/>
              </a:rPr>
              <a:t>S. putorius</a:t>
            </a:r>
            <a:r>
              <a:rPr lang="en-US" sz="1700" dirty="0">
                <a:latin typeface="Calibri" panose="020F0502020204030204" pitchFamily="34" charset="0"/>
                <a:cs typeface="Calibri" panose="020F0502020204030204" pitchFamily="34" charset="0"/>
              </a:rPr>
              <a:t>) reproduces in late winter but </a:t>
            </a:r>
            <a:r>
              <a:rPr lang="en-US" sz="1700" dirty="0">
                <a:effectLst/>
                <a:latin typeface="Calibri" panose="020F0502020204030204" pitchFamily="34" charset="0"/>
                <a:cs typeface="Calibri" panose="020F0502020204030204" pitchFamily="34" charset="0"/>
              </a:rPr>
              <a:t>Western spotted skunk (</a:t>
            </a:r>
            <a:r>
              <a:rPr lang="en-US" sz="1700" i="1" dirty="0">
                <a:latin typeface="Calibri" panose="020F0502020204030204" pitchFamily="34" charset="0"/>
                <a:cs typeface="Calibri" panose="020F0502020204030204" pitchFamily="34" charset="0"/>
              </a:rPr>
              <a:t>S. </a:t>
            </a:r>
            <a:r>
              <a:rPr lang="en-US" sz="1700" i="1" dirty="0" err="1">
                <a:latin typeface="Calibri" panose="020F0502020204030204" pitchFamily="34" charset="0"/>
                <a:cs typeface="Calibri" panose="020F0502020204030204" pitchFamily="34" charset="0"/>
              </a:rPr>
              <a:t>gracilius</a:t>
            </a:r>
            <a:r>
              <a:rPr lang="en-US" sz="1700" dirty="0">
                <a:latin typeface="Calibri" panose="020F0502020204030204" pitchFamily="34" charset="0"/>
                <a:cs typeface="Calibri" panose="020F0502020204030204" pitchFamily="34" charset="0"/>
              </a:rPr>
              <a:t>)</a:t>
            </a:r>
            <a:r>
              <a:rPr lang="en-US" sz="1700" dirty="0">
                <a:effectLst/>
                <a:latin typeface="Calibri" panose="020F0502020204030204" pitchFamily="34" charset="0"/>
                <a:cs typeface="Calibri" panose="020F0502020204030204" pitchFamily="34" charset="0"/>
              </a:rPr>
              <a:t> reproduces in late summer</a:t>
            </a:r>
          </a:p>
        </p:txBody>
      </p:sp>
      <p:pic>
        <p:nvPicPr>
          <p:cNvPr id="24580" name="Picture 4" descr="Paramecium Parlor Comics - SCIENCE WITH THE AMOEBA SISTERS">
            <a:extLst>
              <a:ext uri="{FF2B5EF4-FFF2-40B4-BE49-F238E27FC236}">
                <a16:creationId xmlns:a16="http://schemas.microsoft.com/office/drawing/2014/main" id="{B327F59C-2AF2-AF0E-AE1B-2879863FC6B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59238" y="72137"/>
            <a:ext cx="2968761" cy="1860702"/>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Temporal isolation | Definition &amp; Examples | Britannica">
            <a:extLst>
              <a:ext uri="{FF2B5EF4-FFF2-40B4-BE49-F238E27FC236}">
                <a16:creationId xmlns:a16="http://schemas.microsoft.com/office/drawing/2014/main" id="{397A72DD-D26E-B694-3DBD-455CE7D2E0C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6100" y="4256402"/>
            <a:ext cx="2898557" cy="26174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BFE9692-9116-755F-8410-BD19E4426CD5}"/>
              </a:ext>
            </a:extLst>
          </p:cNvPr>
          <p:cNvPicPr>
            <a:picLocks noChangeAspect="1"/>
          </p:cNvPicPr>
          <p:nvPr/>
        </p:nvPicPr>
        <p:blipFill>
          <a:blip r:embed="rId7"/>
          <a:stretch>
            <a:fillRect/>
          </a:stretch>
        </p:blipFill>
        <p:spPr>
          <a:xfrm>
            <a:off x="4700016" y="4190412"/>
            <a:ext cx="2464266" cy="2667588"/>
          </a:xfrm>
          <a:prstGeom prst="rect">
            <a:avLst/>
          </a:prstGeom>
        </p:spPr>
      </p:pic>
      <p:sp>
        <p:nvSpPr>
          <p:cNvPr id="20" name="TextBox 19">
            <a:extLst>
              <a:ext uri="{FF2B5EF4-FFF2-40B4-BE49-F238E27FC236}">
                <a16:creationId xmlns:a16="http://schemas.microsoft.com/office/drawing/2014/main" id="{4CE5E46C-68D2-2D71-1173-EF050B4609CE}"/>
              </a:ext>
            </a:extLst>
          </p:cNvPr>
          <p:cNvSpPr txBox="1"/>
          <p:nvPr/>
        </p:nvSpPr>
        <p:spPr>
          <a:xfrm>
            <a:off x="8091784" y="3777552"/>
            <a:ext cx="3995597" cy="1400383"/>
          </a:xfrm>
          <a:prstGeom prst="rect">
            <a:avLst/>
          </a:prstGeom>
          <a:noFill/>
        </p:spPr>
        <p:txBody>
          <a:bodyPr wrap="square">
            <a:spAutoFit/>
          </a:bodyPr>
          <a:lstStyle/>
          <a:p>
            <a:pPr algn="l"/>
            <a:r>
              <a:rPr lang="en-US" sz="1700" i="1" dirty="0">
                <a:effectLst/>
                <a:latin typeface="Calibri" panose="020F0502020204030204" pitchFamily="34" charset="0"/>
                <a:cs typeface="Calibri" panose="020F0502020204030204" pitchFamily="34" charset="0"/>
              </a:rPr>
              <a:t>Pine trees</a:t>
            </a:r>
          </a:p>
          <a:p>
            <a:pPr marL="285750" indent="-285750" algn="l">
              <a:buFont typeface="Arial" panose="020B0604020202020204" pitchFamily="34" charset="0"/>
              <a:buChar char="•"/>
            </a:pPr>
            <a:r>
              <a:rPr lang="en-US" sz="1700" dirty="0">
                <a:effectLst/>
                <a:latin typeface="Calibri" panose="020F0502020204030204" pitchFamily="34" charset="0"/>
                <a:cs typeface="Calibri" panose="020F0502020204030204" pitchFamily="34" charset="0"/>
              </a:rPr>
              <a:t>Monterey pine (</a:t>
            </a:r>
            <a:r>
              <a:rPr lang="en-US" sz="1700" i="1" dirty="0">
                <a:latin typeface="Calibri" panose="020F0502020204030204" pitchFamily="34" charset="0"/>
                <a:cs typeface="Calibri" panose="020F0502020204030204" pitchFamily="34" charset="0"/>
              </a:rPr>
              <a:t>P. radiata</a:t>
            </a:r>
            <a:r>
              <a:rPr lang="en-US" sz="1700" dirty="0">
                <a:latin typeface="Calibri" panose="020F0502020204030204" pitchFamily="34" charset="0"/>
                <a:cs typeface="Calibri" panose="020F0502020204030204" pitchFamily="34" charset="0"/>
              </a:rPr>
              <a:t>) and Knobcone pine (</a:t>
            </a:r>
            <a:r>
              <a:rPr lang="en-US" sz="1700" i="1" dirty="0">
                <a:latin typeface="Calibri" panose="020F0502020204030204" pitchFamily="34" charset="0"/>
                <a:cs typeface="Calibri" panose="020F0502020204030204" pitchFamily="34" charset="0"/>
              </a:rPr>
              <a:t>P. attenuate</a:t>
            </a:r>
            <a:r>
              <a:rPr lang="en-US" sz="1700" dirty="0">
                <a:latin typeface="Calibri" panose="020F0502020204030204" pitchFamily="34" charset="0"/>
                <a:cs typeface="Calibri" panose="020F0502020204030204" pitchFamily="34" charset="0"/>
              </a:rPr>
              <a:t>) cannot hybridize as they have different pollination times</a:t>
            </a:r>
            <a:endParaRPr lang="en-US" sz="1700" dirty="0">
              <a:effectLst/>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F1CEC1E8-9D4E-E303-9FDB-CC461C73F1A5}"/>
              </a:ext>
            </a:extLst>
          </p:cNvPr>
          <p:cNvPicPr>
            <a:picLocks noChangeAspect="1"/>
          </p:cNvPicPr>
          <p:nvPr/>
        </p:nvPicPr>
        <p:blipFill>
          <a:blip r:embed="rId8"/>
          <a:stretch>
            <a:fillRect/>
          </a:stretch>
        </p:blipFill>
        <p:spPr>
          <a:xfrm>
            <a:off x="8349549" y="5177935"/>
            <a:ext cx="3356351" cy="1698325"/>
          </a:xfrm>
          <a:prstGeom prst="rect">
            <a:avLst/>
          </a:prstGeom>
        </p:spPr>
      </p:pic>
      <p:pic>
        <p:nvPicPr>
          <p:cNvPr id="6" name="Picture 5">
            <a:extLst>
              <a:ext uri="{FF2B5EF4-FFF2-40B4-BE49-F238E27FC236}">
                <a16:creationId xmlns:a16="http://schemas.microsoft.com/office/drawing/2014/main" id="{6D8B6B06-6AE7-E0AF-CA85-64ADDF919E25}"/>
              </a:ext>
            </a:extLst>
          </p:cNvPr>
          <p:cNvPicPr>
            <a:picLocks noChangeAspect="1"/>
          </p:cNvPicPr>
          <p:nvPr/>
        </p:nvPicPr>
        <p:blipFill>
          <a:blip r:embed="rId9">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3325715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546A6-613F-CB91-9233-D329EDF923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FDC1A60-825E-83BD-AFF6-53A8E8830307}"/>
              </a:ext>
            </a:extLst>
          </p:cNvPr>
          <p:cNvPicPr>
            <a:picLocks noChangeAspect="1"/>
          </p:cNvPicPr>
          <p:nvPr/>
        </p:nvPicPr>
        <p:blipFill>
          <a:blip r:embed="rId3"/>
          <a:stretch>
            <a:fillRect/>
          </a:stretch>
        </p:blipFill>
        <p:spPr>
          <a:xfrm>
            <a:off x="2774950" y="0"/>
            <a:ext cx="6642100" cy="850900"/>
          </a:xfrm>
          <a:prstGeom prst="rect">
            <a:avLst/>
          </a:prstGeom>
        </p:spPr>
      </p:pic>
      <p:pic>
        <p:nvPicPr>
          <p:cNvPr id="2" name="Picture 2" descr="Adaptive radiation | Definition, Examples, &amp; Facts | Britannica">
            <a:extLst>
              <a:ext uri="{FF2B5EF4-FFF2-40B4-BE49-F238E27FC236}">
                <a16:creationId xmlns:a16="http://schemas.microsoft.com/office/drawing/2014/main" id="{29FB43CC-C750-CB36-AE97-768809ACB492}"/>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691142" y="1411969"/>
            <a:ext cx="6500859" cy="45864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8C044E-F04A-6124-ACEE-5785088ED30D}"/>
              </a:ext>
            </a:extLst>
          </p:cNvPr>
          <p:cNvSpPr txBox="1"/>
          <p:nvPr/>
        </p:nvSpPr>
        <p:spPr>
          <a:xfrm>
            <a:off x="0" y="1411969"/>
            <a:ext cx="5657088" cy="5509200"/>
          </a:xfrm>
          <a:prstGeom prst="rect">
            <a:avLst/>
          </a:prstGeom>
          <a:noFill/>
        </p:spPr>
        <p:txBody>
          <a:bodyPr wrap="square">
            <a:spAutoFit/>
          </a:bodyPr>
          <a:lstStyle/>
          <a:p>
            <a:pPr marL="285750" indent="-285750" algn="l">
              <a:buFont typeface="Arial" panose="020B0604020202020204" pitchFamily="34" charset="0"/>
              <a:buChar char="•"/>
            </a:pPr>
            <a:r>
              <a:rPr lang="en-US" sz="1600" i="0" dirty="0">
                <a:effectLst/>
                <a:latin typeface="Calibri" panose="020F0502020204030204" pitchFamily="34" charset="0"/>
                <a:cs typeface="Calibri" panose="020F0502020204030204" pitchFamily="34" charset="0"/>
              </a:rPr>
              <a:t>Natural selection can result in the rapid evolution of multiple species from a common ancestor </a:t>
            </a:r>
            <a:r>
              <a:rPr lang="en-US" sz="1600" i="0" dirty="0">
                <a:effectLst/>
                <a:latin typeface="Calibri" panose="020F0502020204030204" pitchFamily="34" charset="0"/>
                <a:cs typeface="Calibri" panose="020F0502020204030204" pitchFamily="34" charset="0"/>
                <a:sym typeface="Wingdings" pitchFamily="2" charset="2"/>
              </a:rPr>
              <a:t> </a:t>
            </a:r>
            <a:r>
              <a:rPr lang="en-US" sz="1600" b="1" i="0" dirty="0">
                <a:effectLst/>
                <a:latin typeface="Calibri" panose="020F0502020204030204" pitchFamily="34" charset="0"/>
                <a:cs typeface="Calibri" panose="020F0502020204030204" pitchFamily="34" charset="0"/>
              </a:rPr>
              <a:t>adaptive radiation</a:t>
            </a:r>
          </a:p>
          <a:p>
            <a:pPr marL="285750" indent="-285750" algn="l">
              <a:buFont typeface="Arial" panose="020B0604020202020204" pitchFamily="34" charset="0"/>
              <a:buChar char="•"/>
            </a:pPr>
            <a:endParaRPr lang="en-US" sz="1600" b="1" i="0" dirty="0">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600" i="0" dirty="0">
                <a:effectLst/>
                <a:latin typeface="Calibri" panose="020F0502020204030204" pitchFamily="34" charset="0"/>
                <a:cs typeface="Calibri" panose="020F0502020204030204" pitchFamily="34" charset="0"/>
              </a:rPr>
              <a:t>These new species are likely to have some similar features due to their shared ancestry (homologous structures)</a:t>
            </a:r>
          </a:p>
          <a:p>
            <a:pPr marL="285750" indent="-285750" algn="l">
              <a:buFont typeface="Arial" panose="020B0604020202020204" pitchFamily="34" charset="0"/>
              <a:buChar char="•"/>
            </a:pPr>
            <a:endParaRPr lang="en-US" sz="1600" i="0" dirty="0">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D</a:t>
            </a:r>
            <a:r>
              <a:rPr lang="en-US" sz="1600" i="0" dirty="0">
                <a:effectLst/>
                <a:latin typeface="Calibri" panose="020F0502020204030204" pitchFamily="34" charset="0"/>
                <a:cs typeface="Calibri" panose="020F0502020204030204" pitchFamily="34" charset="0"/>
              </a:rPr>
              <a:t>ifferences that arise between the new species often enable them to live together in one habitat because they are able to fill different ecological niches</a:t>
            </a:r>
          </a:p>
          <a:p>
            <a:pPr marL="285750" indent="-285750" algn="l">
              <a:buFont typeface="Arial" panose="020B0604020202020204" pitchFamily="34" charset="0"/>
              <a:buChar char="•"/>
            </a:pPr>
            <a:endParaRPr lang="en-US" sz="1600" b="1" dirty="0">
              <a:latin typeface="Calibri" panose="020F0502020204030204" pitchFamily="34" charset="0"/>
              <a:cs typeface="Calibri" panose="020F0502020204030204" pitchFamily="34" charset="0"/>
            </a:endParaRPr>
          </a:p>
          <a:p>
            <a:pPr marL="742950" lvl="1" indent="-285750">
              <a:buFont typeface="Wingdings" pitchFamily="2" charset="2"/>
              <a:buChar char="Ø"/>
            </a:pPr>
            <a:r>
              <a:rPr lang="en-US" sz="1600" b="1" i="0" dirty="0">
                <a:solidFill>
                  <a:srgbClr val="2F2F2C"/>
                </a:solidFill>
                <a:effectLst/>
                <a:latin typeface="Satoshi"/>
              </a:rPr>
              <a:t>Ecological niche: </a:t>
            </a:r>
            <a:r>
              <a:rPr lang="en-US" sz="1600" b="0" i="0" dirty="0">
                <a:solidFill>
                  <a:srgbClr val="2F2F2C"/>
                </a:solidFill>
                <a:effectLst/>
                <a:latin typeface="Satoshi"/>
              </a:rPr>
              <a:t>The position of a species within an ecosystem or community and its interrelationships with both biotic and abiotic factors. I.e. </a:t>
            </a:r>
            <a:r>
              <a:rPr lang="en-US" sz="1600" i="0" dirty="0">
                <a:effectLst/>
                <a:latin typeface="Calibri" panose="020F0502020204030204" pitchFamily="34" charset="0"/>
                <a:cs typeface="Calibri" panose="020F0502020204030204" pitchFamily="34" charset="0"/>
              </a:rPr>
              <a:t>An organism's role within its ecosystem, e.g. the food that it eats, the environmental conditions that it requires, the predators that it provides food for, etc.</a:t>
            </a:r>
            <a:endParaRPr lang="en-US" sz="1600" b="1" i="0" dirty="0">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endParaRPr lang="en-US" sz="1600" b="1"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600" dirty="0">
                <a:latin typeface="Calibri" panose="020F0502020204030204" pitchFamily="34" charset="0"/>
                <a:cs typeface="Calibri" panose="020F0502020204030204" pitchFamily="34" charset="0"/>
              </a:rPr>
              <a:t>Adaptive radiation allows closely related species to coexist without competing, </a:t>
            </a:r>
            <a:r>
              <a:rPr lang="en-US" sz="1600" dirty="0">
                <a:latin typeface="Calibri" panose="020F0502020204030204" pitchFamily="34" charset="0"/>
                <a:cs typeface="Calibri" panose="020F0502020204030204" pitchFamily="34" charset="0"/>
                <a:sym typeface="Wingdings" pitchFamily="2" charset="2"/>
              </a:rPr>
              <a:t>increasing biodiversity in ecosystems where there are vacant or new niches available</a:t>
            </a:r>
            <a:endParaRPr lang="en-US" sz="1600" i="0" dirty="0">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endParaRPr lang="en-US" sz="1600" b="1" i="0" dirty="0">
              <a:effectLst/>
              <a:latin typeface="Calibri" panose="020F0502020204030204" pitchFamily="34" charset="0"/>
              <a:cs typeface="Calibri" panose="020F0502020204030204" pitchFamily="34" charset="0"/>
            </a:endParaRPr>
          </a:p>
          <a:p>
            <a:pPr marL="742950" lvl="1" indent="-285750" algn="l">
              <a:buFont typeface="Wingdings" pitchFamily="2" charset="2"/>
              <a:buChar char="à"/>
            </a:pPr>
            <a:endParaRPr lang="en-US" sz="1600" i="0" dirty="0">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13123FD-D92E-1D5B-B179-237FED4C0223}"/>
              </a:ext>
            </a:extLst>
          </p:cNvPr>
          <p:cNvPicPr>
            <a:picLocks noChangeAspect="1"/>
          </p:cNvPicPr>
          <p:nvPr/>
        </p:nvPicPr>
        <p:blipFill>
          <a:blip r:embed="rId5">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1523737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4C425-9C5B-54A4-EF60-EAF38BA15A5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EA2007-4BD9-1AF1-2CB0-2189D11EFDAD}"/>
              </a:ext>
            </a:extLst>
          </p:cNvPr>
          <p:cNvPicPr>
            <a:picLocks noChangeAspect="1"/>
          </p:cNvPicPr>
          <p:nvPr/>
        </p:nvPicPr>
        <p:blipFill>
          <a:blip r:embed="rId2"/>
          <a:stretch>
            <a:fillRect/>
          </a:stretch>
        </p:blipFill>
        <p:spPr>
          <a:xfrm>
            <a:off x="2332567" y="0"/>
            <a:ext cx="6629400" cy="1066800"/>
          </a:xfrm>
          <a:prstGeom prst="rect">
            <a:avLst/>
          </a:prstGeom>
        </p:spPr>
      </p:pic>
      <p:sp>
        <p:nvSpPr>
          <p:cNvPr id="5" name="TextBox 4">
            <a:extLst>
              <a:ext uri="{FF2B5EF4-FFF2-40B4-BE49-F238E27FC236}">
                <a16:creationId xmlns:a16="http://schemas.microsoft.com/office/drawing/2014/main" id="{FA5332BE-51F0-6343-8902-F2C7C2E33795}"/>
              </a:ext>
            </a:extLst>
          </p:cNvPr>
          <p:cNvSpPr txBox="1"/>
          <p:nvPr/>
        </p:nvSpPr>
        <p:spPr>
          <a:xfrm>
            <a:off x="0" y="1066800"/>
            <a:ext cx="12192000" cy="2308324"/>
          </a:xfrm>
          <a:prstGeom prst="rect">
            <a:avLst/>
          </a:prstGeom>
          <a:noFill/>
        </p:spPr>
        <p:txBody>
          <a:bodyPr wrap="square">
            <a:spAutoFit/>
          </a:bodyPr>
          <a:lstStyle/>
          <a:p>
            <a:r>
              <a:rPr lang="en-US" sz="1600" b="1" i="0" dirty="0">
                <a:solidFill>
                  <a:srgbClr val="2F2F2C"/>
                </a:solidFill>
                <a:effectLst/>
                <a:latin typeface="Calibri" panose="020F0502020204030204" pitchFamily="34" charset="0"/>
                <a:cs typeface="Calibri" panose="020F0502020204030204" pitchFamily="34" charset="0"/>
              </a:rPr>
              <a:t>Interspecific hybrids:</a:t>
            </a:r>
            <a:r>
              <a:rPr lang="en-US" sz="1600" i="0" dirty="0">
                <a:solidFill>
                  <a:srgbClr val="2F2F2C"/>
                </a:solidFill>
                <a:effectLst/>
                <a:latin typeface="Calibri" panose="020F0502020204030204" pitchFamily="34" charset="0"/>
                <a:cs typeface="Calibri" panose="020F0502020204030204" pitchFamily="34" charset="0"/>
              </a:rPr>
              <a:t> produced from cross-breeding members of different species. Can be done deliberately by plant or animal breeders or can occur naturally if the ranges of closely related species overlap.</a:t>
            </a:r>
          </a:p>
          <a:p>
            <a:endParaRPr lang="en-US" sz="1600" b="0" dirty="0">
              <a:solidFill>
                <a:srgbClr val="2F2F2C"/>
              </a:solidFill>
              <a:latin typeface="Calibri" panose="020F0502020204030204" pitchFamily="34" charset="0"/>
              <a:cs typeface="Calibri" panose="020F0502020204030204" pitchFamily="34" charset="0"/>
            </a:endParaRPr>
          </a:p>
          <a:p>
            <a:r>
              <a:rPr lang="en-US" sz="1600" b="0" dirty="0">
                <a:solidFill>
                  <a:srgbClr val="2F2F2C"/>
                </a:solidFill>
                <a:latin typeface="Calibri" panose="020F0502020204030204" pitchFamily="34" charset="0"/>
                <a:cs typeface="Calibri" panose="020F0502020204030204" pitchFamily="34" charset="0"/>
                <a:sym typeface="Wingdings" pitchFamily="2" charset="2"/>
              </a:rPr>
              <a:t> Interspecific hybrids are often </a:t>
            </a:r>
            <a:r>
              <a:rPr lang="en-US" sz="1600" b="1" dirty="0">
                <a:solidFill>
                  <a:srgbClr val="2F2F2C"/>
                </a:solidFill>
                <a:latin typeface="Calibri" panose="020F0502020204030204" pitchFamily="34" charset="0"/>
                <a:cs typeface="Calibri" panose="020F0502020204030204" pitchFamily="34" charset="0"/>
                <a:sym typeface="Wingdings" pitchFamily="2" charset="2"/>
              </a:rPr>
              <a:t>sterile</a:t>
            </a:r>
            <a:r>
              <a:rPr lang="en-US" sz="1600" b="0" dirty="0">
                <a:solidFill>
                  <a:srgbClr val="2F2F2C"/>
                </a:solidFill>
                <a:latin typeface="Calibri" panose="020F0502020204030204" pitchFamily="34" charset="0"/>
                <a:cs typeface="Calibri" panose="020F0502020204030204" pitchFamily="34" charset="0"/>
                <a:sym typeface="Wingdings" pitchFamily="2" charset="2"/>
              </a:rPr>
              <a:t> thus in evolutionary terms, resources expended to produce these are not </a:t>
            </a:r>
            <a:r>
              <a:rPr lang="en-US" sz="1600" b="0" dirty="0" err="1">
                <a:solidFill>
                  <a:srgbClr val="2F2F2C"/>
                </a:solidFill>
                <a:latin typeface="Calibri" panose="020F0502020204030204" pitchFamily="34" charset="0"/>
                <a:cs typeface="Calibri" panose="020F0502020204030204" pitchFamily="34" charset="0"/>
                <a:sym typeface="Wingdings" pitchFamily="2" charset="2"/>
              </a:rPr>
              <a:t>favourable</a:t>
            </a:r>
            <a:r>
              <a:rPr lang="en-US" sz="1600" b="0" dirty="0">
                <a:solidFill>
                  <a:srgbClr val="2F2F2C"/>
                </a:solidFill>
                <a:latin typeface="Calibri" panose="020F0502020204030204" pitchFamily="34" charset="0"/>
                <a:cs typeface="Calibri" panose="020F0502020204030204" pitchFamily="34" charset="0"/>
                <a:sym typeface="Wingdings" pitchFamily="2" charset="2"/>
              </a:rPr>
              <a:t> and ‘wasted’. Therefore, barriers have evolved to prevent hybrid development and keep gene pools separate. </a:t>
            </a:r>
            <a:endParaRPr lang="en-US" sz="1600" b="0" i="0" dirty="0">
              <a:solidFill>
                <a:srgbClr val="2F2F2C"/>
              </a:solidFill>
              <a:effectLst/>
              <a:latin typeface="Calibri" panose="020F0502020204030204" pitchFamily="34" charset="0"/>
              <a:cs typeface="Calibri" panose="020F0502020204030204" pitchFamily="34" charset="0"/>
            </a:endParaRPr>
          </a:p>
          <a:p>
            <a:endParaRPr lang="en-US" sz="1600" dirty="0">
              <a:solidFill>
                <a:srgbClr val="2F2F2C"/>
              </a:solidFill>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600" b="1" i="0" dirty="0">
                <a:solidFill>
                  <a:srgbClr val="111111"/>
                </a:solidFill>
                <a:effectLst/>
                <a:latin typeface="Calibri" panose="020F0502020204030204" pitchFamily="34" charset="0"/>
                <a:cs typeface="Calibri" panose="020F0502020204030204" pitchFamily="34" charset="0"/>
              </a:rPr>
              <a:t>Prezygotic barrier </a:t>
            </a:r>
            <a:r>
              <a:rPr lang="en-US" sz="1600" b="0" i="0" dirty="0">
                <a:solidFill>
                  <a:srgbClr val="111111"/>
                </a:solidFill>
                <a:effectLst/>
                <a:latin typeface="Calibri" panose="020F0502020204030204" pitchFamily="34" charset="0"/>
                <a:cs typeface="Calibri" panose="020F0502020204030204" pitchFamily="34" charset="0"/>
              </a:rPr>
              <a:t>–</a:t>
            </a:r>
            <a:r>
              <a:rPr lang="en-US" sz="1600" b="0" i="0" dirty="0">
                <a:solidFill>
                  <a:srgbClr val="21242C"/>
                </a:solidFill>
                <a:effectLst/>
                <a:latin typeface="Lato" panose="020F0502020204030203" pitchFamily="34" charset="0"/>
              </a:rPr>
              <a:t>prevent members of different species from mating to produce a zygote. Occurs before fertilization. </a:t>
            </a:r>
          </a:p>
          <a:p>
            <a:pPr algn="l">
              <a:buFont typeface="Arial" panose="020B0604020202020204" pitchFamily="34" charset="0"/>
              <a:buChar char="•"/>
            </a:pPr>
            <a:r>
              <a:rPr lang="en-US" sz="1600" b="1" i="0" dirty="0">
                <a:solidFill>
                  <a:srgbClr val="111111"/>
                </a:solidFill>
                <a:effectLst/>
                <a:latin typeface="Calibri" panose="020F0502020204030204" pitchFamily="34" charset="0"/>
                <a:cs typeface="Calibri" panose="020F0502020204030204" pitchFamily="34" charset="0"/>
              </a:rPr>
              <a:t>Postzygotic barrier –</a:t>
            </a:r>
            <a:r>
              <a:rPr lang="en-US" sz="1600" b="1" dirty="0">
                <a:solidFill>
                  <a:srgbClr val="111111"/>
                </a:solidFill>
                <a:latin typeface="Calibri" panose="020F0502020204030204" pitchFamily="34" charset="0"/>
                <a:cs typeface="Calibri" panose="020F0502020204030204" pitchFamily="34" charset="0"/>
              </a:rPr>
              <a:t> </a:t>
            </a:r>
            <a:r>
              <a:rPr lang="en-US" sz="1600" b="0" i="0" dirty="0">
                <a:solidFill>
                  <a:srgbClr val="21242C"/>
                </a:solidFill>
                <a:effectLst/>
                <a:latin typeface="Lato" panose="020F0502020204030203" pitchFamily="34" charset="0"/>
              </a:rPr>
              <a:t>keep hybrid zygotes from developing into healthy, fertile adults. </a:t>
            </a:r>
            <a:r>
              <a:rPr lang="en-US" sz="1600" dirty="0">
                <a:solidFill>
                  <a:srgbClr val="111111"/>
                </a:solidFill>
                <a:latin typeface="Calibri" panose="020F0502020204030204" pitchFamily="34" charset="0"/>
                <a:cs typeface="Calibri" panose="020F0502020204030204" pitchFamily="34" charset="0"/>
              </a:rPr>
              <a:t>O</a:t>
            </a:r>
            <a:r>
              <a:rPr lang="en-US" sz="1600" b="0" i="0" dirty="0">
                <a:solidFill>
                  <a:srgbClr val="111111"/>
                </a:solidFill>
                <a:effectLst/>
                <a:latin typeface="Calibri" panose="020F0502020204030204" pitchFamily="34" charset="0"/>
                <a:cs typeface="Calibri" panose="020F0502020204030204" pitchFamily="34" charset="0"/>
              </a:rPr>
              <a:t>ccurs after fertilization</a:t>
            </a:r>
            <a:r>
              <a:rPr lang="en-US" sz="1600" dirty="0">
                <a:solidFill>
                  <a:srgbClr val="111111"/>
                </a:solidFill>
                <a:latin typeface="Calibri" panose="020F0502020204030204" pitchFamily="34" charset="0"/>
                <a:cs typeface="Calibri" panose="020F0502020204030204" pitchFamily="34" charset="0"/>
              </a:rPr>
              <a:t>.</a:t>
            </a:r>
            <a:endParaRPr lang="en-US" sz="1600" b="0" i="0" dirty="0">
              <a:solidFill>
                <a:srgbClr val="111111"/>
              </a:solidFill>
              <a:effectLst/>
              <a:latin typeface="Calibri" panose="020F0502020204030204" pitchFamily="34" charset="0"/>
              <a:cs typeface="Calibri" panose="020F0502020204030204" pitchFamily="34" charset="0"/>
            </a:endParaRPr>
          </a:p>
          <a:p>
            <a:endParaRPr lang="en-JP" sz="1600" dirty="0">
              <a:latin typeface="Calibri" panose="020F0502020204030204" pitchFamily="34" charset="0"/>
              <a:cs typeface="Calibri" panose="020F0502020204030204" pitchFamily="34" charset="0"/>
            </a:endParaRPr>
          </a:p>
        </p:txBody>
      </p:sp>
      <p:pic>
        <p:nvPicPr>
          <p:cNvPr id="1026" name="Picture 2" descr="Isolation Barriers | BioNinja">
            <a:extLst>
              <a:ext uri="{FF2B5EF4-FFF2-40B4-BE49-F238E27FC236}">
                <a16:creationId xmlns:a16="http://schemas.microsoft.com/office/drawing/2014/main" id="{B676B47E-DD10-8E43-D3D0-9C40C5FFE7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7050" y="3567993"/>
            <a:ext cx="8597900" cy="2565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9458C56-ED40-5603-74D2-E10F324812EA}"/>
              </a:ext>
            </a:extLst>
          </p:cNvPr>
          <p:cNvPicPr>
            <a:picLocks noChangeAspect="1"/>
          </p:cNvPicPr>
          <p:nvPr/>
        </p:nvPicPr>
        <p:blipFill>
          <a:blip r:embed="rId4">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2123412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0B2FF-9DC6-E7AB-9414-7992453F02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8E14D81-D8FE-1F8D-1419-5C3E73DD23DF}"/>
              </a:ext>
            </a:extLst>
          </p:cNvPr>
          <p:cNvPicPr>
            <a:picLocks noChangeAspect="1"/>
          </p:cNvPicPr>
          <p:nvPr/>
        </p:nvPicPr>
        <p:blipFill>
          <a:blip r:embed="rId3"/>
          <a:stretch>
            <a:fillRect/>
          </a:stretch>
        </p:blipFill>
        <p:spPr>
          <a:xfrm>
            <a:off x="2332567" y="0"/>
            <a:ext cx="6629400" cy="1066800"/>
          </a:xfrm>
          <a:prstGeom prst="rect">
            <a:avLst/>
          </a:prstGeom>
        </p:spPr>
      </p:pic>
      <p:pic>
        <p:nvPicPr>
          <p:cNvPr id="7" name="Picture 6">
            <a:extLst>
              <a:ext uri="{FF2B5EF4-FFF2-40B4-BE49-F238E27FC236}">
                <a16:creationId xmlns:a16="http://schemas.microsoft.com/office/drawing/2014/main" id="{B1FD2807-2331-BCC9-800C-70638D5082E9}"/>
              </a:ext>
            </a:extLst>
          </p:cNvPr>
          <p:cNvPicPr>
            <a:picLocks noChangeAspect="1"/>
          </p:cNvPicPr>
          <p:nvPr/>
        </p:nvPicPr>
        <p:blipFill>
          <a:blip r:embed="rId4">
            <a:extLst>
              <a:ext uri="{28A0092B-C50C-407E-A947-70E740481C1C}">
                <a14:useLocalDpi xmlns:a14="http://schemas.microsoft.com/office/drawing/2010/main"/>
              </a:ext>
            </a:extLst>
          </a:blip>
          <a:srcRect t="-1"/>
          <a:stretch/>
        </p:blipFill>
        <p:spPr>
          <a:xfrm>
            <a:off x="0" y="1120675"/>
            <a:ext cx="11875496" cy="2308325"/>
          </a:xfrm>
          <a:prstGeom prst="rect">
            <a:avLst/>
          </a:prstGeom>
        </p:spPr>
      </p:pic>
      <p:sp>
        <p:nvSpPr>
          <p:cNvPr id="12" name="TextBox 11">
            <a:extLst>
              <a:ext uri="{FF2B5EF4-FFF2-40B4-BE49-F238E27FC236}">
                <a16:creationId xmlns:a16="http://schemas.microsoft.com/office/drawing/2014/main" id="{65F145B3-3624-8972-3181-EE56970A9110}"/>
              </a:ext>
            </a:extLst>
          </p:cNvPr>
          <p:cNvSpPr txBox="1"/>
          <p:nvPr/>
        </p:nvSpPr>
        <p:spPr>
          <a:xfrm>
            <a:off x="126123" y="3588821"/>
            <a:ext cx="1449757" cy="2192908"/>
          </a:xfrm>
          <a:prstGeom prst="rect">
            <a:avLst/>
          </a:prstGeom>
          <a:noFill/>
        </p:spPr>
        <p:txBody>
          <a:bodyPr wrap="square" rtlCol="0">
            <a:spAutoFit/>
          </a:bodyPr>
          <a:lstStyle/>
          <a:p>
            <a:r>
              <a:rPr lang="en-US" sz="1050" b="0" i="0" dirty="0">
                <a:solidFill>
                  <a:srgbClr val="21242C"/>
                </a:solidFill>
                <a:effectLst/>
                <a:latin typeface="Lato" panose="020F0502020204030203" pitchFamily="34" charset="0"/>
              </a:rPr>
              <a:t>Two species have different courtship behaviors or mate preferences</a:t>
            </a:r>
          </a:p>
          <a:p>
            <a:endParaRPr lang="en-US" sz="1050" dirty="0">
              <a:solidFill>
                <a:srgbClr val="21242C"/>
              </a:solidFill>
              <a:latin typeface="Lato" panose="020F0502020204030203" pitchFamily="34" charset="0"/>
            </a:endParaRPr>
          </a:p>
          <a:p>
            <a:r>
              <a:rPr lang="en-US" sz="1050" dirty="0">
                <a:solidFill>
                  <a:srgbClr val="21242C"/>
                </a:solidFill>
                <a:latin typeface="Lato" panose="020F0502020204030203" pitchFamily="34" charset="0"/>
              </a:rPr>
              <a:t>Ex:</a:t>
            </a:r>
          </a:p>
          <a:p>
            <a:r>
              <a:rPr lang="en-US" sz="1050" dirty="0">
                <a:solidFill>
                  <a:srgbClr val="21242C"/>
                </a:solidFill>
                <a:latin typeface="Lato" panose="020F0502020204030203" pitchFamily="34" charset="0"/>
              </a:rPr>
              <a:t>Females of a species are only attracted to key songs or courtship displays of males of their species (birds of paradise, blue-footed booby)</a:t>
            </a:r>
            <a:endParaRPr lang="en-JP" sz="1050" dirty="0"/>
          </a:p>
        </p:txBody>
      </p:sp>
      <p:sp>
        <p:nvSpPr>
          <p:cNvPr id="13" name="TextBox 12">
            <a:extLst>
              <a:ext uri="{FF2B5EF4-FFF2-40B4-BE49-F238E27FC236}">
                <a16:creationId xmlns:a16="http://schemas.microsoft.com/office/drawing/2014/main" id="{45E66B29-15AF-9E59-0994-7A39C87B024F}"/>
              </a:ext>
            </a:extLst>
          </p:cNvPr>
          <p:cNvSpPr txBox="1"/>
          <p:nvPr/>
        </p:nvSpPr>
        <p:spPr>
          <a:xfrm>
            <a:off x="1607687" y="3588821"/>
            <a:ext cx="1473652" cy="3162404"/>
          </a:xfrm>
          <a:prstGeom prst="rect">
            <a:avLst/>
          </a:prstGeom>
          <a:noFill/>
        </p:spPr>
        <p:txBody>
          <a:bodyPr wrap="square" rtlCol="0">
            <a:spAutoFit/>
          </a:bodyPr>
          <a:lstStyle/>
          <a:p>
            <a:r>
              <a:rPr lang="en-US" sz="1050" b="0" i="0" dirty="0">
                <a:solidFill>
                  <a:srgbClr val="21242C"/>
                </a:solidFill>
                <a:effectLst/>
                <a:latin typeface="Lato" panose="020F0502020204030203" pitchFamily="34" charset="0"/>
              </a:rPr>
              <a:t>Two species have bodies or reproductive structures that simply don't fit together</a:t>
            </a:r>
          </a:p>
          <a:p>
            <a:endParaRPr lang="en-US" sz="1050" dirty="0">
              <a:solidFill>
                <a:srgbClr val="21242C"/>
              </a:solidFill>
              <a:latin typeface="Lato" panose="020F0502020204030203" pitchFamily="34" charset="0"/>
            </a:endParaRPr>
          </a:p>
          <a:p>
            <a:r>
              <a:rPr lang="en-US" sz="1050" dirty="0">
                <a:solidFill>
                  <a:srgbClr val="21242C"/>
                </a:solidFill>
                <a:latin typeface="Lato" panose="020F0502020204030203" pitchFamily="34" charset="0"/>
              </a:rPr>
              <a:t>Ex:</a:t>
            </a:r>
          </a:p>
          <a:p>
            <a:r>
              <a:rPr lang="en-US" sz="1050" b="0" i="0" dirty="0">
                <a:solidFill>
                  <a:srgbClr val="21242C"/>
                </a:solidFill>
                <a:effectLst/>
                <a:latin typeface="Lato" panose="020F0502020204030203" pitchFamily="34" charset="0"/>
              </a:rPr>
              <a:t>The male reproductive organs of related species of damselfly, have distinctive shapes. Each enables the male to mate only with females of its own species.</a:t>
            </a:r>
          </a:p>
          <a:p>
            <a:r>
              <a:rPr lang="en-US" sz="1050" dirty="0">
                <a:solidFill>
                  <a:srgbClr val="21242C"/>
                </a:solidFill>
                <a:latin typeface="Lato" panose="020F0502020204030203" pitchFamily="34" charset="0"/>
              </a:rPr>
              <a:t>Snails (right-handed and left-handed spirals)</a:t>
            </a:r>
            <a:endParaRPr lang="en-JP" sz="1050" dirty="0"/>
          </a:p>
        </p:txBody>
      </p:sp>
      <p:sp>
        <p:nvSpPr>
          <p:cNvPr id="14" name="TextBox 13">
            <a:extLst>
              <a:ext uri="{FF2B5EF4-FFF2-40B4-BE49-F238E27FC236}">
                <a16:creationId xmlns:a16="http://schemas.microsoft.com/office/drawing/2014/main" id="{6F6082A8-C988-E0E0-9BB7-83327B8886A5}"/>
              </a:ext>
            </a:extLst>
          </p:cNvPr>
          <p:cNvSpPr txBox="1"/>
          <p:nvPr/>
        </p:nvSpPr>
        <p:spPr>
          <a:xfrm>
            <a:off x="3214019" y="3595069"/>
            <a:ext cx="1449757" cy="2192908"/>
          </a:xfrm>
          <a:prstGeom prst="rect">
            <a:avLst/>
          </a:prstGeom>
          <a:noFill/>
        </p:spPr>
        <p:txBody>
          <a:bodyPr wrap="square" rtlCol="0">
            <a:spAutoFit/>
          </a:bodyPr>
          <a:lstStyle/>
          <a:p>
            <a:r>
              <a:rPr lang="en-US" sz="1050" b="0" i="0" dirty="0">
                <a:solidFill>
                  <a:srgbClr val="21242C"/>
                </a:solidFill>
                <a:effectLst/>
                <a:latin typeface="Lato" panose="020F0502020204030203" pitchFamily="34" charset="0"/>
              </a:rPr>
              <a:t>Two species prefer different habitats and thus be unlikely to encounter one another.</a:t>
            </a:r>
          </a:p>
          <a:p>
            <a:endParaRPr lang="en-US" sz="1050" dirty="0">
              <a:solidFill>
                <a:srgbClr val="21242C"/>
              </a:solidFill>
              <a:latin typeface="Lato" panose="020F0502020204030203" pitchFamily="34" charset="0"/>
            </a:endParaRPr>
          </a:p>
          <a:p>
            <a:r>
              <a:rPr lang="en-US" sz="1050" b="0" i="0" dirty="0">
                <a:solidFill>
                  <a:srgbClr val="21242C"/>
                </a:solidFill>
                <a:effectLst/>
                <a:latin typeface="Lato" panose="020F0502020204030203" pitchFamily="34" charset="0"/>
              </a:rPr>
              <a:t>Ex: </a:t>
            </a:r>
          </a:p>
          <a:p>
            <a:r>
              <a:rPr lang="en-US" sz="1050" b="0" i="0" dirty="0">
                <a:solidFill>
                  <a:srgbClr val="21242C"/>
                </a:solidFill>
                <a:effectLst/>
                <a:latin typeface="Lato" panose="020F0502020204030203" pitchFamily="34" charset="0"/>
              </a:rPr>
              <a:t>tigers and lions live in different areas and habitats and unlikely to meet. </a:t>
            </a:r>
          </a:p>
          <a:p>
            <a:endParaRPr lang="en-US" sz="1050" dirty="0">
              <a:solidFill>
                <a:srgbClr val="21242C"/>
              </a:solidFill>
              <a:latin typeface="Lato" panose="020F0502020204030203" pitchFamily="34" charset="0"/>
            </a:endParaRPr>
          </a:p>
          <a:p>
            <a:endParaRPr lang="en-JP" sz="1050" dirty="0"/>
          </a:p>
        </p:txBody>
      </p:sp>
      <p:sp>
        <p:nvSpPr>
          <p:cNvPr id="15" name="TextBox 14">
            <a:extLst>
              <a:ext uri="{FF2B5EF4-FFF2-40B4-BE49-F238E27FC236}">
                <a16:creationId xmlns:a16="http://schemas.microsoft.com/office/drawing/2014/main" id="{671DBBD7-40B4-50CE-2B1A-760B8E7933F7}"/>
              </a:ext>
            </a:extLst>
          </p:cNvPr>
          <p:cNvSpPr txBox="1"/>
          <p:nvPr/>
        </p:nvSpPr>
        <p:spPr>
          <a:xfrm>
            <a:off x="4796456" y="3595069"/>
            <a:ext cx="1449757" cy="2354491"/>
          </a:xfrm>
          <a:prstGeom prst="rect">
            <a:avLst/>
          </a:prstGeom>
          <a:noFill/>
        </p:spPr>
        <p:txBody>
          <a:bodyPr wrap="square" rtlCol="0">
            <a:spAutoFit/>
          </a:bodyPr>
          <a:lstStyle/>
          <a:p>
            <a:r>
              <a:rPr lang="en-US" sz="1050" b="0" i="0" dirty="0">
                <a:solidFill>
                  <a:srgbClr val="21242C"/>
                </a:solidFill>
                <a:effectLst/>
                <a:latin typeface="Lato" panose="020F0502020204030203" pitchFamily="34" charset="0"/>
              </a:rPr>
              <a:t>Two species reproduce at different times of the day or year and thus be unlikely to meet up when seeking mates</a:t>
            </a:r>
          </a:p>
          <a:p>
            <a:endParaRPr lang="en-US" sz="1050" dirty="0">
              <a:solidFill>
                <a:srgbClr val="21242C"/>
              </a:solidFill>
              <a:latin typeface="Lato" panose="020F0502020204030203" pitchFamily="34" charset="0"/>
            </a:endParaRPr>
          </a:p>
          <a:p>
            <a:r>
              <a:rPr lang="en-US" sz="1050" dirty="0">
                <a:solidFill>
                  <a:srgbClr val="21242C"/>
                </a:solidFill>
                <a:latin typeface="Lato" panose="020F0502020204030203" pitchFamily="34" charset="0"/>
              </a:rPr>
              <a:t>Ex: </a:t>
            </a:r>
          </a:p>
          <a:p>
            <a:r>
              <a:rPr lang="en-US" sz="1050" dirty="0">
                <a:solidFill>
                  <a:srgbClr val="21242C"/>
                </a:solidFill>
                <a:latin typeface="Lato" panose="020F0502020204030203" pitchFamily="34" charset="0"/>
              </a:rPr>
              <a:t>Frog species may live in same pond but reproduce at different times of the year</a:t>
            </a:r>
            <a:endParaRPr lang="en-JP" sz="1050" dirty="0"/>
          </a:p>
        </p:txBody>
      </p:sp>
      <p:sp>
        <p:nvSpPr>
          <p:cNvPr id="16" name="TextBox 15">
            <a:extLst>
              <a:ext uri="{FF2B5EF4-FFF2-40B4-BE49-F238E27FC236}">
                <a16:creationId xmlns:a16="http://schemas.microsoft.com/office/drawing/2014/main" id="{C9D6FBC9-4154-8240-2224-0233CD9F675C}"/>
              </a:ext>
            </a:extLst>
          </p:cNvPr>
          <p:cNvSpPr txBox="1"/>
          <p:nvPr/>
        </p:nvSpPr>
        <p:spPr>
          <a:xfrm>
            <a:off x="6398771" y="3595069"/>
            <a:ext cx="1449757" cy="3000821"/>
          </a:xfrm>
          <a:prstGeom prst="rect">
            <a:avLst/>
          </a:prstGeom>
          <a:noFill/>
        </p:spPr>
        <p:txBody>
          <a:bodyPr wrap="square" rtlCol="0">
            <a:spAutoFit/>
          </a:bodyPr>
          <a:lstStyle/>
          <a:p>
            <a:r>
              <a:rPr lang="en-US" sz="1050" b="0" i="0" dirty="0">
                <a:solidFill>
                  <a:srgbClr val="21242C"/>
                </a:solidFill>
                <a:effectLst/>
                <a:latin typeface="Lato" panose="020F0502020204030203" pitchFamily="34" charset="0"/>
              </a:rPr>
              <a:t>Two species produce egg and sperm cells that can't combine in fertilization, even if they meet up through mating</a:t>
            </a:r>
          </a:p>
          <a:p>
            <a:endParaRPr lang="en-US" sz="1050" dirty="0">
              <a:solidFill>
                <a:srgbClr val="21242C"/>
              </a:solidFill>
              <a:latin typeface="Lato" panose="020F0502020204030203" pitchFamily="34" charset="0"/>
            </a:endParaRPr>
          </a:p>
          <a:p>
            <a:r>
              <a:rPr lang="en-US" sz="1050" dirty="0">
                <a:solidFill>
                  <a:srgbClr val="21242C"/>
                </a:solidFill>
                <a:latin typeface="Lato" panose="020F0502020204030203" pitchFamily="34" charset="0"/>
              </a:rPr>
              <a:t>Ex:</a:t>
            </a:r>
          </a:p>
          <a:p>
            <a:r>
              <a:rPr lang="en-US" sz="1050" b="0" i="0" dirty="0">
                <a:solidFill>
                  <a:srgbClr val="21242C"/>
                </a:solidFill>
                <a:effectLst/>
                <a:latin typeface="Lato" panose="020F0502020204030203" pitchFamily="34" charset="0"/>
              </a:rPr>
              <a:t>Sea urchin species release eggs and sperm into the water for fertilization, but gamete incompatibility prevents certain cross-species hybrids from forming</a:t>
            </a:r>
            <a:endParaRPr lang="en-JP" sz="1050" dirty="0"/>
          </a:p>
        </p:txBody>
      </p:sp>
      <p:sp>
        <p:nvSpPr>
          <p:cNvPr id="17" name="TextBox 16">
            <a:extLst>
              <a:ext uri="{FF2B5EF4-FFF2-40B4-BE49-F238E27FC236}">
                <a16:creationId xmlns:a16="http://schemas.microsoft.com/office/drawing/2014/main" id="{6F742D0B-046E-B45E-6030-908667694848}"/>
              </a:ext>
            </a:extLst>
          </p:cNvPr>
          <p:cNvSpPr txBox="1"/>
          <p:nvPr/>
        </p:nvSpPr>
        <p:spPr>
          <a:xfrm>
            <a:off x="10391569" y="3534639"/>
            <a:ext cx="1449757" cy="1708160"/>
          </a:xfrm>
          <a:prstGeom prst="rect">
            <a:avLst/>
          </a:prstGeom>
          <a:noFill/>
        </p:spPr>
        <p:txBody>
          <a:bodyPr wrap="square" rtlCol="0">
            <a:spAutoFit/>
          </a:bodyPr>
          <a:lstStyle/>
          <a:p>
            <a:r>
              <a:rPr lang="en-US" sz="1050" b="0" i="0" dirty="0">
                <a:solidFill>
                  <a:srgbClr val="21242C"/>
                </a:solidFill>
                <a:effectLst/>
                <a:latin typeface="Calibri" panose="020F0502020204030204" pitchFamily="34" charset="0"/>
                <a:cs typeface="Calibri" panose="020F0502020204030204" pitchFamily="34" charset="0"/>
              </a:rPr>
              <a:t>Hybrids are produced but fail to develop to reproductive maturity</a:t>
            </a:r>
          </a:p>
          <a:p>
            <a:endParaRPr lang="en-US" sz="1050" dirty="0">
              <a:latin typeface="Calibri" panose="020F0502020204030204" pitchFamily="34" charset="0"/>
              <a:cs typeface="Calibri" panose="020F0502020204030204" pitchFamily="34" charset="0"/>
            </a:endParaRPr>
          </a:p>
          <a:p>
            <a:r>
              <a:rPr lang="en-US" sz="1050" dirty="0">
                <a:latin typeface="Calibri" panose="020F0502020204030204" pitchFamily="34" charset="0"/>
                <a:cs typeface="Calibri" panose="020F0502020204030204" pitchFamily="34" charset="0"/>
              </a:rPr>
              <a:t>Ex:</a:t>
            </a:r>
          </a:p>
          <a:p>
            <a:r>
              <a:rPr lang="en-US" sz="1050" b="0" i="0" dirty="0">
                <a:effectLst/>
                <a:latin typeface="Calibri" panose="020F0502020204030204" pitchFamily="34" charset="0"/>
                <a:cs typeface="Calibri" panose="020F0502020204030204" pitchFamily="34" charset="0"/>
              </a:rPr>
              <a:t>The hybrid embryos of sheep and goats, for example, die in the early developmental stages before birth</a:t>
            </a:r>
            <a:endParaRPr lang="en-JP" sz="105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5D4D869-323A-C6DF-A664-31C646E199DB}"/>
              </a:ext>
            </a:extLst>
          </p:cNvPr>
          <p:cNvSpPr txBox="1"/>
          <p:nvPr/>
        </p:nvSpPr>
        <p:spPr>
          <a:xfrm>
            <a:off x="8656574" y="3588821"/>
            <a:ext cx="1449757" cy="1384995"/>
          </a:xfrm>
          <a:prstGeom prst="rect">
            <a:avLst/>
          </a:prstGeom>
          <a:noFill/>
        </p:spPr>
        <p:txBody>
          <a:bodyPr wrap="square" rtlCol="0">
            <a:spAutoFit/>
          </a:bodyPr>
          <a:lstStyle/>
          <a:p>
            <a:r>
              <a:rPr lang="en-US" sz="1050" b="0" i="0" dirty="0">
                <a:solidFill>
                  <a:srgbClr val="21242C"/>
                </a:solidFill>
                <a:effectLst/>
                <a:latin typeface="Lato" panose="020F0502020204030203" pitchFamily="34" charset="0"/>
              </a:rPr>
              <a:t>Hybrids fail to produce functional gametes (sterility)</a:t>
            </a:r>
          </a:p>
          <a:p>
            <a:endParaRPr lang="en-US" sz="1050" dirty="0">
              <a:solidFill>
                <a:srgbClr val="21242C"/>
              </a:solidFill>
              <a:latin typeface="Lato" panose="020F0502020204030203" pitchFamily="34" charset="0"/>
            </a:endParaRPr>
          </a:p>
          <a:p>
            <a:r>
              <a:rPr lang="en-US" sz="1050" dirty="0">
                <a:solidFill>
                  <a:srgbClr val="21242C"/>
                </a:solidFill>
                <a:latin typeface="Lato" panose="020F0502020204030203" pitchFamily="34" charset="0"/>
              </a:rPr>
              <a:t>Ex:</a:t>
            </a:r>
          </a:p>
          <a:p>
            <a:r>
              <a:rPr lang="en-US" sz="1050" dirty="0">
                <a:solidFill>
                  <a:srgbClr val="21242C"/>
                </a:solidFill>
                <a:latin typeface="Lato" panose="020F0502020204030203" pitchFamily="34" charset="0"/>
              </a:rPr>
              <a:t>Mules from horses and donkeys are sterile</a:t>
            </a:r>
            <a:endParaRPr lang="en-JP" sz="1050" dirty="0"/>
          </a:p>
        </p:txBody>
      </p:sp>
      <p:pic>
        <p:nvPicPr>
          <p:cNvPr id="3" name="Picture 2">
            <a:extLst>
              <a:ext uri="{FF2B5EF4-FFF2-40B4-BE49-F238E27FC236}">
                <a16:creationId xmlns:a16="http://schemas.microsoft.com/office/drawing/2014/main" id="{D118A61A-262F-D162-4DA4-C03D5444EA62}"/>
              </a:ext>
            </a:extLst>
          </p:cNvPr>
          <p:cNvPicPr>
            <a:picLocks noChangeAspect="1"/>
          </p:cNvPicPr>
          <p:nvPr/>
        </p:nvPicPr>
        <p:blipFill>
          <a:blip r:embed="rId5">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3795802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EA5B-65B9-2189-4769-2E6CA3158BE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40F2C0-BC47-9D0E-0268-14E87BF86394}"/>
              </a:ext>
            </a:extLst>
          </p:cNvPr>
          <p:cNvPicPr>
            <a:picLocks noChangeAspect="1"/>
          </p:cNvPicPr>
          <p:nvPr/>
        </p:nvPicPr>
        <p:blipFill>
          <a:blip r:embed="rId3"/>
          <a:stretch>
            <a:fillRect/>
          </a:stretch>
        </p:blipFill>
        <p:spPr>
          <a:xfrm>
            <a:off x="1554577" y="15064"/>
            <a:ext cx="6629400" cy="1308100"/>
          </a:xfrm>
          <a:prstGeom prst="rect">
            <a:avLst/>
          </a:prstGeom>
        </p:spPr>
      </p:pic>
      <p:sp>
        <p:nvSpPr>
          <p:cNvPr id="3" name="TextBox 2">
            <a:extLst>
              <a:ext uri="{FF2B5EF4-FFF2-40B4-BE49-F238E27FC236}">
                <a16:creationId xmlns:a16="http://schemas.microsoft.com/office/drawing/2014/main" id="{5104BB02-5DA7-0619-047D-671FC1165D3F}"/>
              </a:ext>
            </a:extLst>
          </p:cNvPr>
          <p:cNvSpPr txBox="1"/>
          <p:nvPr/>
        </p:nvSpPr>
        <p:spPr>
          <a:xfrm>
            <a:off x="-29210" y="3268714"/>
            <a:ext cx="5972810" cy="2031325"/>
          </a:xfrm>
          <a:prstGeom prst="rect">
            <a:avLst/>
          </a:prstGeom>
          <a:noFill/>
        </p:spPr>
        <p:txBody>
          <a:bodyPr wrap="square">
            <a:spAutoFit/>
          </a:bodyPr>
          <a:lstStyle/>
          <a:p>
            <a:pPr marL="285750" indent="-285750" algn="l">
              <a:buFont typeface="Wingdings" pitchFamily="2" charset="2"/>
              <a:buChar char="à"/>
            </a:pPr>
            <a:r>
              <a:rPr lang="en-US" b="1" i="0" dirty="0" err="1">
                <a:solidFill>
                  <a:srgbClr val="111111"/>
                </a:solidFill>
                <a:effectLst/>
                <a:latin typeface="Calibri" panose="020F0502020204030204" pitchFamily="34" charset="0"/>
                <a:cs typeface="Calibri" panose="020F0502020204030204" pitchFamily="34" charset="0"/>
              </a:rPr>
              <a:t>Autopolyploidy</a:t>
            </a:r>
            <a:r>
              <a:rPr lang="en-US" b="0" i="0" dirty="0">
                <a:solidFill>
                  <a:srgbClr val="111111"/>
                </a:solidFill>
                <a:effectLst/>
                <a:latin typeface="Calibri" panose="020F0502020204030204" pitchFamily="34" charset="0"/>
                <a:cs typeface="Calibri" panose="020F0502020204030204" pitchFamily="34" charset="0"/>
              </a:rPr>
              <a:t> occurs when a polyploid offspring is derived from a </a:t>
            </a:r>
            <a:r>
              <a:rPr lang="en-US" b="0" i="1" dirty="0">
                <a:solidFill>
                  <a:srgbClr val="111111"/>
                </a:solidFill>
                <a:effectLst/>
                <a:latin typeface="Calibri" panose="020F0502020204030204" pitchFamily="34" charset="0"/>
                <a:cs typeface="Calibri" panose="020F0502020204030204" pitchFamily="34" charset="0"/>
              </a:rPr>
              <a:t>single</a:t>
            </a:r>
            <a:r>
              <a:rPr lang="en-US" b="0" i="0" dirty="0">
                <a:solidFill>
                  <a:srgbClr val="111111"/>
                </a:solidFill>
                <a:effectLst/>
                <a:latin typeface="Calibri" panose="020F0502020204030204" pitchFamily="34" charset="0"/>
                <a:cs typeface="Calibri" panose="020F0502020204030204" pitchFamily="34" charset="0"/>
              </a:rPr>
              <a:t> parental species (usually via self </a:t>
            </a:r>
            <a:r>
              <a:rPr lang="en-US" b="0" i="0" dirty="0" err="1">
                <a:solidFill>
                  <a:srgbClr val="111111"/>
                </a:solidFill>
                <a:effectLst/>
                <a:latin typeface="Calibri" panose="020F0502020204030204" pitchFamily="34" charset="0"/>
                <a:cs typeface="Calibri" panose="020F0502020204030204" pitchFamily="34" charset="0"/>
              </a:rPr>
              <a:t>fertilisation</a:t>
            </a:r>
            <a:r>
              <a:rPr lang="en-US" b="0" i="0" dirty="0">
                <a:solidFill>
                  <a:srgbClr val="111111"/>
                </a:solidFill>
                <a:effectLst/>
                <a:latin typeface="Calibri" panose="020F0502020204030204" pitchFamily="34" charset="0"/>
                <a:cs typeface="Calibri" panose="020F0502020204030204" pitchFamily="34" charset="0"/>
              </a:rPr>
              <a:t>). New species emerges by chromosome doubling of the same species. </a:t>
            </a:r>
          </a:p>
          <a:p>
            <a:pPr algn="l"/>
            <a:endParaRPr lang="en-US" b="0" i="0" dirty="0">
              <a:solidFill>
                <a:srgbClr val="111111"/>
              </a:solidFill>
              <a:effectLst/>
              <a:latin typeface="Calibri" panose="020F0502020204030204" pitchFamily="34" charset="0"/>
              <a:cs typeface="Calibri" panose="020F0502020204030204" pitchFamily="34" charset="0"/>
            </a:endParaRPr>
          </a:p>
          <a:p>
            <a:pPr marL="285750" indent="-285750" algn="l">
              <a:buFont typeface="Wingdings" pitchFamily="2" charset="2"/>
              <a:buChar char="à"/>
            </a:pPr>
            <a:endParaRPr lang="en-US" dirty="0">
              <a:solidFill>
                <a:srgbClr val="111111"/>
              </a:solidFill>
              <a:latin typeface="Calibri" panose="020F0502020204030204" pitchFamily="34" charset="0"/>
              <a:cs typeface="Calibri" panose="020F0502020204030204" pitchFamily="34" charset="0"/>
            </a:endParaRPr>
          </a:p>
          <a:p>
            <a:pPr marL="285750" indent="-285750" algn="l">
              <a:buFont typeface="Wingdings" pitchFamily="2" charset="2"/>
              <a:buChar char="à"/>
            </a:pPr>
            <a:endParaRPr lang="en-US" b="0" i="0" dirty="0">
              <a:solidFill>
                <a:srgbClr val="111111"/>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24D6267-1755-F1A0-AE45-358757A3C2C5}"/>
              </a:ext>
            </a:extLst>
          </p:cNvPr>
          <p:cNvSpPr txBox="1"/>
          <p:nvPr/>
        </p:nvSpPr>
        <p:spPr>
          <a:xfrm>
            <a:off x="6096000" y="3285947"/>
            <a:ext cx="6096000" cy="1477328"/>
          </a:xfrm>
          <a:prstGeom prst="rect">
            <a:avLst/>
          </a:prstGeom>
          <a:noFill/>
        </p:spPr>
        <p:txBody>
          <a:bodyPr wrap="square">
            <a:spAutoFit/>
          </a:bodyPr>
          <a:lstStyle/>
          <a:p>
            <a:pPr marL="285750" indent="-285750" algn="l">
              <a:buFont typeface="Wingdings" pitchFamily="2" charset="2"/>
              <a:buChar char="à"/>
            </a:pPr>
            <a:r>
              <a:rPr lang="en-US" b="1" i="0" dirty="0" err="1">
                <a:solidFill>
                  <a:srgbClr val="111111"/>
                </a:solidFill>
                <a:effectLst/>
                <a:latin typeface="Calibri" panose="020F0502020204030204" pitchFamily="34" charset="0"/>
                <a:cs typeface="Calibri" panose="020F0502020204030204" pitchFamily="34" charset="0"/>
                <a:sym typeface="Wingdings" pitchFamily="2" charset="2"/>
              </a:rPr>
              <a:t>A</a:t>
            </a:r>
            <a:r>
              <a:rPr lang="en-US" b="1" i="0" dirty="0" err="1">
                <a:solidFill>
                  <a:srgbClr val="111111"/>
                </a:solidFill>
                <a:effectLst/>
                <a:latin typeface="Calibri" panose="020F0502020204030204" pitchFamily="34" charset="0"/>
                <a:cs typeface="Calibri" panose="020F0502020204030204" pitchFamily="34" charset="0"/>
              </a:rPr>
              <a:t>llopolyploidy</a:t>
            </a:r>
            <a:r>
              <a:rPr lang="en-US" b="0" i="0" dirty="0">
                <a:solidFill>
                  <a:srgbClr val="111111"/>
                </a:solidFill>
                <a:effectLst/>
                <a:latin typeface="Calibri" panose="020F0502020204030204" pitchFamily="34" charset="0"/>
                <a:cs typeface="Calibri" panose="020F0502020204030204" pitchFamily="34" charset="0"/>
              </a:rPr>
              <a:t> occurs when a polyploid offspring is derived from </a:t>
            </a:r>
            <a:r>
              <a:rPr lang="en-US" b="0" i="1" dirty="0">
                <a:solidFill>
                  <a:srgbClr val="111111"/>
                </a:solidFill>
                <a:effectLst/>
                <a:latin typeface="Calibri" panose="020F0502020204030204" pitchFamily="34" charset="0"/>
                <a:cs typeface="Calibri" panose="020F0502020204030204" pitchFamily="34" charset="0"/>
              </a:rPr>
              <a:t>two</a:t>
            </a:r>
            <a:r>
              <a:rPr lang="en-US" b="0" i="0" dirty="0">
                <a:solidFill>
                  <a:srgbClr val="111111"/>
                </a:solidFill>
                <a:effectLst/>
                <a:latin typeface="Calibri" panose="020F0502020204030204" pitchFamily="34" charset="0"/>
                <a:cs typeface="Calibri" panose="020F0502020204030204" pitchFamily="34" charset="0"/>
              </a:rPr>
              <a:t> distinct parental species. Allopolyploid species originates through merging the the entire chromosomal sets of both parental species.</a:t>
            </a:r>
          </a:p>
          <a:p>
            <a:pPr algn="l"/>
            <a:endParaRPr lang="en-US" dirty="0">
              <a:solidFill>
                <a:srgbClr val="11111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8079970-4FC8-7DE7-0D2D-2724D15D7413}"/>
              </a:ext>
            </a:extLst>
          </p:cNvPr>
          <p:cNvSpPr txBox="1"/>
          <p:nvPr/>
        </p:nvSpPr>
        <p:spPr>
          <a:xfrm>
            <a:off x="1" y="1557275"/>
            <a:ext cx="8266552" cy="1477328"/>
          </a:xfrm>
          <a:prstGeom prst="rect">
            <a:avLst/>
          </a:prstGeom>
          <a:noFill/>
        </p:spPr>
        <p:txBody>
          <a:bodyPr wrap="square">
            <a:spAutoFit/>
          </a:bodyPr>
          <a:lstStyle/>
          <a:p>
            <a:pPr algn="l"/>
            <a:r>
              <a:rPr lang="en-US" dirty="0">
                <a:latin typeface="Calibri" panose="020F0502020204030204" pitchFamily="34" charset="0"/>
                <a:cs typeface="Calibri" panose="020F0502020204030204" pitchFamily="34" charset="0"/>
              </a:rPr>
              <a:t>Normally, speciation is a gradual, slow process taking many generations. </a:t>
            </a:r>
          </a:p>
          <a:p>
            <a:pPr algn="l"/>
            <a:r>
              <a:rPr lang="en-US" b="1" dirty="0">
                <a:latin typeface="Calibri" panose="020F0502020204030204" pitchFamily="34" charset="0"/>
                <a:cs typeface="Calibri" panose="020F0502020204030204" pitchFamily="34" charset="0"/>
              </a:rPr>
              <a:t>Abrupt speciation</a:t>
            </a:r>
            <a:r>
              <a:rPr lang="en-US" dirty="0">
                <a:latin typeface="Calibri" panose="020F0502020204030204" pitchFamily="34" charset="0"/>
                <a:cs typeface="Calibri" panose="020F0502020204030204" pitchFamily="34" charset="0"/>
              </a:rPr>
              <a:t> is when a new species is created in a single generation due to sudden different in chromosome number in offspring, leading to reproductive isolation</a:t>
            </a:r>
            <a:endParaRPr lang="en-US" sz="1800" i="0" dirty="0">
              <a:effectLst/>
              <a:latin typeface="Calibri" panose="020F0502020204030204" pitchFamily="34" charset="0"/>
              <a:cs typeface="Calibri" panose="020F0502020204030204" pitchFamily="34" charset="0"/>
            </a:endParaRPr>
          </a:p>
          <a:p>
            <a:pPr algn="l"/>
            <a:endParaRPr lang="en-US" b="1" dirty="0">
              <a:latin typeface="Calibri" panose="020F0502020204030204" pitchFamily="34" charset="0"/>
              <a:cs typeface="Calibri" panose="020F0502020204030204" pitchFamily="34" charset="0"/>
            </a:endParaRPr>
          </a:p>
          <a:p>
            <a:pPr algn="l"/>
            <a:r>
              <a:rPr lang="en-US" sz="1800" b="1" i="0" dirty="0">
                <a:effectLst/>
                <a:latin typeface="Calibri" panose="020F0502020204030204" pitchFamily="34" charset="0"/>
                <a:cs typeface="Calibri" panose="020F0502020204030204" pitchFamily="34" charset="0"/>
              </a:rPr>
              <a:t>Polyploidy: </a:t>
            </a:r>
            <a:r>
              <a:rPr lang="en-US" sz="1800" i="0" dirty="0">
                <a:effectLst/>
                <a:latin typeface="Calibri" panose="020F0502020204030204" pitchFamily="34" charset="0"/>
                <a:cs typeface="Calibri" panose="020F0502020204030204" pitchFamily="34" charset="0"/>
              </a:rPr>
              <a:t> process that results in more than 2 sets of homologous chromosomes.</a:t>
            </a:r>
          </a:p>
        </p:txBody>
      </p:sp>
      <p:pic>
        <p:nvPicPr>
          <p:cNvPr id="1038" name="Picture 14" descr="1. Scheme of origin of a homoploid hybrid, allopolyploid and autopolyploid species. Parental species contain two chromosomes (2n). Diploid hybrid (homoploid) species arises through merging of one chromosome from each parental species. Allopolyploid species originates the same way except that it combines the entire chromosomal sets of both parental species. Autopolyploid species emerges by chromosome doubling of the same species. ">
            <a:extLst>
              <a:ext uri="{FF2B5EF4-FFF2-40B4-BE49-F238E27FC236}">
                <a16:creationId xmlns:a16="http://schemas.microsoft.com/office/drawing/2014/main" id="{B8275D12-6691-647B-2FEC-5BDED2464FED}"/>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903720" y="4640506"/>
            <a:ext cx="4251960" cy="2169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1. Scheme of origin of a homoploid hybrid, allopolyploid and autopolyploid species. Parental species contain two chromosomes (2n). Diploid hybrid (homoploid) species arises through merging of one chromosome from each parental species. Allopolyploid species originates the same way except that it combines the entire chromosomal sets of both parental species. Autopolyploid species emerges by chromosome doubling of the same species. ">
            <a:extLst>
              <a:ext uri="{FF2B5EF4-FFF2-40B4-BE49-F238E27FC236}">
                <a16:creationId xmlns:a16="http://schemas.microsoft.com/office/drawing/2014/main" id="{D34FA5ED-2263-0895-6B90-27690402F3F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388620" y="4441334"/>
            <a:ext cx="4251960" cy="22765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13 Some commonly produced polyploid crops | Download Scientific Diagram">
            <a:extLst>
              <a:ext uri="{FF2B5EF4-FFF2-40B4-BE49-F238E27FC236}">
                <a16:creationId xmlns:a16="http://schemas.microsoft.com/office/drawing/2014/main" id="{1DD21CA2-EA18-6875-76C8-39B9AF0F456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83977" y="186267"/>
            <a:ext cx="3925448" cy="29471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72DC84-C9BF-249F-4E7E-F3832E0A3A48}"/>
              </a:ext>
            </a:extLst>
          </p:cNvPr>
          <p:cNvPicPr>
            <a:picLocks noChangeAspect="1"/>
          </p:cNvPicPr>
          <p:nvPr/>
        </p:nvPicPr>
        <p:blipFill>
          <a:blip r:embed="rId7">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750153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9FFE3-17A7-2FA6-66FA-9E928C5174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5C1B802-500D-3453-B69E-CC5E880EA576}"/>
              </a:ext>
            </a:extLst>
          </p:cNvPr>
          <p:cNvPicPr>
            <a:picLocks noChangeAspect="1"/>
          </p:cNvPicPr>
          <p:nvPr/>
        </p:nvPicPr>
        <p:blipFill>
          <a:blip r:embed="rId3"/>
          <a:stretch>
            <a:fillRect/>
          </a:stretch>
        </p:blipFill>
        <p:spPr>
          <a:xfrm>
            <a:off x="2400300" y="16933"/>
            <a:ext cx="6629400" cy="1308100"/>
          </a:xfrm>
          <a:prstGeom prst="rect">
            <a:avLst/>
          </a:prstGeom>
        </p:spPr>
      </p:pic>
      <p:sp>
        <p:nvSpPr>
          <p:cNvPr id="3" name="TextBox 2">
            <a:extLst>
              <a:ext uri="{FF2B5EF4-FFF2-40B4-BE49-F238E27FC236}">
                <a16:creationId xmlns:a16="http://schemas.microsoft.com/office/drawing/2014/main" id="{8ECBFED6-7529-C0DC-52A4-F23CA69A6A4C}"/>
              </a:ext>
            </a:extLst>
          </p:cNvPr>
          <p:cNvSpPr txBox="1"/>
          <p:nvPr/>
        </p:nvSpPr>
        <p:spPr>
          <a:xfrm>
            <a:off x="0" y="1434896"/>
            <a:ext cx="5972810" cy="353943"/>
          </a:xfrm>
          <a:prstGeom prst="rect">
            <a:avLst/>
          </a:prstGeom>
          <a:noFill/>
        </p:spPr>
        <p:txBody>
          <a:bodyPr wrap="square">
            <a:spAutoFit/>
          </a:bodyPr>
          <a:lstStyle/>
          <a:p>
            <a:pPr algn="l"/>
            <a:r>
              <a:rPr lang="en-US" sz="1700" b="0" i="0" u="sng" dirty="0" err="1">
                <a:solidFill>
                  <a:srgbClr val="111111"/>
                </a:solidFill>
                <a:effectLst/>
                <a:latin typeface="Calibri" panose="020F0502020204030204" pitchFamily="34" charset="0"/>
                <a:cs typeface="Calibri" panose="020F0502020204030204" pitchFamily="34" charset="0"/>
              </a:rPr>
              <a:t>Autopolyploidy</a:t>
            </a:r>
            <a:r>
              <a:rPr lang="en-US" sz="1700" b="0" i="0" u="sng" dirty="0">
                <a:solidFill>
                  <a:srgbClr val="111111"/>
                </a:solidFill>
                <a:effectLst/>
                <a:latin typeface="Calibri" panose="020F0502020204030204" pitchFamily="34" charset="0"/>
                <a:cs typeface="Calibri" panose="020F0502020204030204" pitchFamily="34" charset="0"/>
              </a:rPr>
              <a:t> mechanism</a:t>
            </a:r>
          </a:p>
        </p:txBody>
      </p:sp>
      <p:sp>
        <p:nvSpPr>
          <p:cNvPr id="5" name="AutoShape 2" descr="Polyploidy - Wikipedia">
            <a:extLst>
              <a:ext uri="{FF2B5EF4-FFF2-40B4-BE49-F238E27FC236}">
                <a16:creationId xmlns:a16="http://schemas.microsoft.com/office/drawing/2014/main" id="{8D99122B-38CF-60BF-C6CB-767BA0A94CD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JP"/>
          </a:p>
        </p:txBody>
      </p:sp>
      <p:sp>
        <p:nvSpPr>
          <p:cNvPr id="6" name="TextBox 5">
            <a:extLst>
              <a:ext uri="{FF2B5EF4-FFF2-40B4-BE49-F238E27FC236}">
                <a16:creationId xmlns:a16="http://schemas.microsoft.com/office/drawing/2014/main" id="{6E5A9396-5450-6B64-D081-27FF57BB155B}"/>
              </a:ext>
            </a:extLst>
          </p:cNvPr>
          <p:cNvSpPr txBox="1"/>
          <p:nvPr/>
        </p:nvSpPr>
        <p:spPr>
          <a:xfrm>
            <a:off x="-193676" y="1726543"/>
            <a:ext cx="9544053" cy="2308324"/>
          </a:xfrm>
          <a:prstGeom prst="rect">
            <a:avLst/>
          </a:prstGeom>
          <a:noFill/>
        </p:spPr>
        <p:txBody>
          <a:bodyPr wrap="square">
            <a:spAutoFit/>
          </a:bodyPr>
          <a:lstStyle/>
          <a:p>
            <a:pPr lvl="1" algn="l"/>
            <a:r>
              <a:rPr lang="en-US" dirty="0"/>
              <a:t>During meiosis of a diploid species (2n) the separation of homologous pairs does not occur correctly (total nondisjunction) or a gamete fails to undergo cytokinesis </a:t>
            </a:r>
            <a:r>
              <a:rPr lang="en-US" dirty="0">
                <a:sym typeface="Wingdings" pitchFamily="2" charset="2"/>
              </a:rPr>
              <a:t> </a:t>
            </a:r>
            <a:r>
              <a:rPr lang="en-US" dirty="0"/>
              <a:t>daughter cell may contain two sets of chromosomes (2n instead of n)</a:t>
            </a:r>
          </a:p>
          <a:p>
            <a:pPr lvl="1" algn="l"/>
            <a:endParaRPr lang="en-US" dirty="0"/>
          </a:p>
          <a:p>
            <a:pPr lvl="1"/>
            <a:r>
              <a:rPr lang="en-US" dirty="0">
                <a:sym typeface="Wingdings" pitchFamily="2" charset="2"/>
              </a:rPr>
              <a:t> </a:t>
            </a:r>
            <a:r>
              <a:rPr lang="en-US" dirty="0"/>
              <a:t>resulting diploid (2n) gamete can then fuse with a normal gamete to produce a 3n zygote (sterile hybrid), or with another diploid gamete to produce a 4n zygote, forming a new species. In plants polyploid plants are often larger and more vigorous than their diploid parents</a:t>
            </a:r>
            <a:br>
              <a:rPr lang="en-US" dirty="0"/>
            </a:br>
            <a:endParaRPr lang="en-US" dirty="0"/>
          </a:p>
        </p:txBody>
      </p:sp>
      <p:pic>
        <p:nvPicPr>
          <p:cNvPr id="3078" name="Picture 6" descr="The transcriptional landscape of cultivated strawberry (Fragraia ×  ananassa) and its diploid ancestor (Fragraia × vesca) during fruit  development | bioRxiv">
            <a:extLst>
              <a:ext uri="{FF2B5EF4-FFF2-40B4-BE49-F238E27FC236}">
                <a16:creationId xmlns:a16="http://schemas.microsoft.com/office/drawing/2014/main" id="{90C96D5F-6ABA-5962-CA82-FA720099D85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9509847" y="295417"/>
            <a:ext cx="2682153" cy="31577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1048522-4ABF-2B93-A25F-4716FE06BF53}"/>
              </a:ext>
            </a:extLst>
          </p:cNvPr>
          <p:cNvPicPr>
            <a:picLocks noChangeAspect="1"/>
          </p:cNvPicPr>
          <p:nvPr/>
        </p:nvPicPr>
        <p:blipFill>
          <a:blip r:embed="rId5"/>
          <a:stretch>
            <a:fillRect/>
          </a:stretch>
        </p:blipFill>
        <p:spPr>
          <a:xfrm>
            <a:off x="609600" y="3786913"/>
            <a:ext cx="10732239" cy="3022188"/>
          </a:xfrm>
          <a:prstGeom prst="rect">
            <a:avLst/>
          </a:prstGeom>
        </p:spPr>
      </p:pic>
      <p:pic>
        <p:nvPicPr>
          <p:cNvPr id="7" name="Picture 6">
            <a:extLst>
              <a:ext uri="{FF2B5EF4-FFF2-40B4-BE49-F238E27FC236}">
                <a16:creationId xmlns:a16="http://schemas.microsoft.com/office/drawing/2014/main" id="{80AFD367-6FF0-2981-CAC4-B60D6F9C164E}"/>
              </a:ext>
            </a:extLst>
          </p:cNvPr>
          <p:cNvPicPr>
            <a:picLocks noChangeAspect="1"/>
          </p:cNvPicPr>
          <p:nvPr/>
        </p:nvPicPr>
        <p:blipFill>
          <a:blip r:embed="rId6">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1430887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709FB9-5FD0-B045-13EE-AF0CBBFD5AC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480733" y="0"/>
            <a:ext cx="6654800" cy="774915"/>
          </a:xfrm>
          <a:prstGeom prst="rect">
            <a:avLst/>
          </a:prstGeom>
        </p:spPr>
      </p:pic>
      <p:sp>
        <p:nvSpPr>
          <p:cNvPr id="2" name="TextBox 1">
            <a:extLst>
              <a:ext uri="{FF2B5EF4-FFF2-40B4-BE49-F238E27FC236}">
                <a16:creationId xmlns:a16="http://schemas.microsoft.com/office/drawing/2014/main" id="{8685591E-CE5B-4DF6-8672-3173B32E4BEF}"/>
              </a:ext>
            </a:extLst>
          </p:cNvPr>
          <p:cNvSpPr txBox="1"/>
          <p:nvPr/>
        </p:nvSpPr>
        <p:spPr>
          <a:xfrm>
            <a:off x="2048486" y="948267"/>
            <a:ext cx="7433766" cy="369332"/>
          </a:xfrm>
          <a:prstGeom prst="rect">
            <a:avLst/>
          </a:prstGeom>
          <a:noFill/>
        </p:spPr>
        <p:txBody>
          <a:bodyPr wrap="none" rtlCol="0">
            <a:spAutoFit/>
          </a:bodyPr>
          <a:lstStyle/>
          <a:p>
            <a:r>
              <a:rPr lang="en-JP" b="1" dirty="0"/>
              <a:t>Evolution: </a:t>
            </a:r>
            <a:r>
              <a:rPr lang="en-JP" i="1" dirty="0"/>
              <a:t>(cumulative) change in the </a:t>
            </a:r>
            <a:r>
              <a:rPr lang="en-JP" i="1" u="sng" dirty="0">
                <a:solidFill>
                  <a:srgbClr val="00B0F0"/>
                </a:solidFill>
              </a:rPr>
              <a:t>heritable</a:t>
            </a:r>
            <a:r>
              <a:rPr lang="en-JP" i="1" dirty="0"/>
              <a:t> characteristics of a </a:t>
            </a:r>
            <a:r>
              <a:rPr lang="en-JP" i="1" u="sng" dirty="0">
                <a:solidFill>
                  <a:srgbClr val="FF0000"/>
                </a:solidFill>
              </a:rPr>
              <a:t>population</a:t>
            </a:r>
          </a:p>
        </p:txBody>
      </p:sp>
      <p:sp>
        <p:nvSpPr>
          <p:cNvPr id="5" name="Rectangle 4">
            <a:extLst>
              <a:ext uri="{FF2B5EF4-FFF2-40B4-BE49-F238E27FC236}">
                <a16:creationId xmlns:a16="http://schemas.microsoft.com/office/drawing/2014/main" id="{10F7509F-5E23-ADCB-DB9D-0553CA4DE2B4}"/>
              </a:ext>
            </a:extLst>
          </p:cNvPr>
          <p:cNvSpPr/>
          <p:nvPr/>
        </p:nvSpPr>
        <p:spPr>
          <a:xfrm>
            <a:off x="279400" y="1515965"/>
            <a:ext cx="4936067" cy="24657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b="1" dirty="0">
                <a:solidFill>
                  <a:schemeClr val="bg1"/>
                </a:solidFill>
                <a:latin typeface="Calibri" panose="020F0502020204030204" pitchFamily="34" charset="0"/>
                <a:cs typeface="Calibri" panose="020F0502020204030204" pitchFamily="34" charset="0"/>
              </a:rPr>
              <a:t>Heritable</a:t>
            </a:r>
            <a:r>
              <a:rPr lang="en-JP" sz="2000" dirty="0">
                <a:solidFill>
                  <a:schemeClr val="bg1"/>
                </a:solidFill>
                <a:latin typeface="Calibri" panose="020F0502020204030204" pitchFamily="34" charset="0"/>
                <a:cs typeface="Calibri" panose="020F0502020204030204" pitchFamily="34" charset="0"/>
              </a:rPr>
              <a:t> = traits that can be passed down from parent to offpring. i.e. genetic (encoded in DNA)</a:t>
            </a:r>
          </a:p>
          <a:p>
            <a:pPr algn="ctr"/>
            <a:endParaRPr lang="en-JP" sz="2000" dirty="0">
              <a:solidFill>
                <a:schemeClr val="bg1"/>
              </a:solidFill>
              <a:latin typeface="Calibri" panose="020F0502020204030204" pitchFamily="34" charset="0"/>
              <a:cs typeface="Calibri" panose="020F0502020204030204" pitchFamily="34" charset="0"/>
            </a:endParaRPr>
          </a:p>
          <a:p>
            <a:pPr algn="ctr"/>
            <a:r>
              <a:rPr lang="en-US" sz="2000" b="0" i="1" dirty="0">
                <a:solidFill>
                  <a:schemeClr val="bg1"/>
                </a:solidFill>
                <a:effectLst/>
                <a:latin typeface="Calibri" panose="020F0502020204030204" pitchFamily="34" charset="0"/>
                <a:cs typeface="Calibri" panose="020F0502020204030204" pitchFamily="34" charset="0"/>
              </a:rPr>
              <a:t>Only traits encoded by DNA can be transferred from one generation to the next – acquired traits </a:t>
            </a:r>
            <a:r>
              <a:rPr lang="en-US" sz="2000" b="1" i="1" dirty="0">
                <a:solidFill>
                  <a:schemeClr val="bg1"/>
                </a:solidFill>
                <a:effectLst/>
                <a:latin typeface="Calibri" panose="020F0502020204030204" pitchFamily="34" charset="0"/>
                <a:cs typeface="Calibri" panose="020F0502020204030204" pitchFamily="34" charset="0"/>
              </a:rPr>
              <a:t>cannot</a:t>
            </a:r>
            <a:r>
              <a:rPr lang="en-US" sz="2000" b="0" i="1" dirty="0">
                <a:solidFill>
                  <a:schemeClr val="bg1"/>
                </a:solidFill>
                <a:effectLst/>
                <a:latin typeface="Calibri" panose="020F0502020204030204" pitchFamily="34" charset="0"/>
                <a:cs typeface="Calibri" panose="020F0502020204030204" pitchFamily="34" charset="0"/>
              </a:rPr>
              <a:t> be passed on</a:t>
            </a:r>
          </a:p>
        </p:txBody>
      </p:sp>
      <p:sp>
        <p:nvSpPr>
          <p:cNvPr id="6" name="Rectangle 5">
            <a:extLst>
              <a:ext uri="{FF2B5EF4-FFF2-40B4-BE49-F238E27FC236}">
                <a16:creationId xmlns:a16="http://schemas.microsoft.com/office/drawing/2014/main" id="{05A735AB-CD61-13CC-4577-95A3DE88E9C9}"/>
              </a:ext>
            </a:extLst>
          </p:cNvPr>
          <p:cNvSpPr/>
          <p:nvPr/>
        </p:nvSpPr>
        <p:spPr>
          <a:xfrm>
            <a:off x="5765369" y="1490951"/>
            <a:ext cx="6147232" cy="246575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b="1" dirty="0">
                <a:latin typeface="Calibri" panose="020F0502020204030204" pitchFamily="34" charset="0"/>
                <a:cs typeface="Calibri" panose="020F0502020204030204" pitchFamily="34" charset="0"/>
              </a:rPr>
              <a:t>Population</a:t>
            </a:r>
            <a:r>
              <a:rPr lang="en-JP" sz="2000" dirty="0">
                <a:latin typeface="Calibri" panose="020F0502020204030204" pitchFamily="34" charset="0"/>
                <a:cs typeface="Calibri" panose="020F0502020204030204" pitchFamily="34" charset="0"/>
              </a:rPr>
              <a:t> = group of organisms of the same species living in the same area at the same time</a:t>
            </a:r>
          </a:p>
          <a:p>
            <a:pPr algn="ctr"/>
            <a:endParaRPr lang="en-US" sz="2000" dirty="0">
              <a:solidFill>
                <a:srgbClr val="000000"/>
              </a:solidFill>
              <a:latin typeface="Calibri" panose="020F0502020204030204" pitchFamily="34" charset="0"/>
              <a:cs typeface="Calibri" panose="020F0502020204030204" pitchFamily="34" charset="0"/>
            </a:endParaRPr>
          </a:p>
          <a:p>
            <a:pPr algn="ctr"/>
            <a:r>
              <a:rPr lang="en-US" sz="2000" b="0" i="1" dirty="0">
                <a:solidFill>
                  <a:schemeClr val="bg1"/>
                </a:solidFill>
                <a:effectLst/>
                <a:latin typeface="Calibri" panose="020F0502020204030204" pitchFamily="34" charset="0"/>
                <a:cs typeface="Calibri" panose="020F0502020204030204" pitchFamily="34" charset="0"/>
              </a:rPr>
              <a:t>The frequency of the trait is recorded across successive generations – therefore, evolution is measured at a population level </a:t>
            </a:r>
            <a:r>
              <a:rPr lang="en-US" sz="2000" b="1" i="1" dirty="0">
                <a:solidFill>
                  <a:schemeClr val="bg1"/>
                </a:solidFill>
                <a:latin typeface="Calibri" panose="020F0502020204030204" pitchFamily="34" charset="0"/>
                <a:cs typeface="Calibri" panose="020F0502020204030204" pitchFamily="34" charset="0"/>
              </a:rPr>
              <a:t>not</a:t>
            </a:r>
            <a:r>
              <a:rPr lang="en-US" sz="2000" i="1" dirty="0">
                <a:solidFill>
                  <a:schemeClr val="bg1"/>
                </a:solidFill>
                <a:latin typeface="Calibri" panose="020F0502020204030204" pitchFamily="34" charset="0"/>
                <a:cs typeface="Calibri" panose="020F0502020204030204" pitchFamily="34" charset="0"/>
              </a:rPr>
              <a:t> at the individual level</a:t>
            </a:r>
            <a:endParaRPr lang="en-US" sz="2000" b="0" i="1" dirty="0">
              <a:solidFill>
                <a:schemeClr val="bg1"/>
              </a:solidFill>
              <a:effectLst/>
              <a:latin typeface="Calibri" panose="020F0502020204030204" pitchFamily="34" charset="0"/>
              <a:cs typeface="Calibri" panose="020F0502020204030204" pitchFamily="34" charset="0"/>
            </a:endParaRPr>
          </a:p>
        </p:txBody>
      </p:sp>
      <p:pic>
        <p:nvPicPr>
          <p:cNvPr id="1026" name="Picture 2" descr="Bio Basics: Convergent and Divergent Evolution – Urban Habitat">
            <a:extLst>
              <a:ext uri="{FF2B5EF4-FFF2-40B4-BE49-F238E27FC236}">
                <a16:creationId xmlns:a16="http://schemas.microsoft.com/office/drawing/2014/main" id="{94D7D7D9-E475-41CC-4872-4B064E02D0E9}"/>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47370"/>
          <a:stretch/>
        </p:blipFill>
        <p:spPr bwMode="auto">
          <a:xfrm>
            <a:off x="1362380" y="4155070"/>
            <a:ext cx="9467240" cy="276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193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0EDCA-EACA-40F5-1387-30082CCABA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1A3766-3588-E986-28E7-A944A9432EB2}"/>
              </a:ext>
            </a:extLst>
          </p:cNvPr>
          <p:cNvPicPr>
            <a:picLocks noChangeAspect="1"/>
          </p:cNvPicPr>
          <p:nvPr/>
        </p:nvPicPr>
        <p:blipFill>
          <a:blip r:embed="rId3"/>
          <a:stretch>
            <a:fillRect/>
          </a:stretch>
        </p:blipFill>
        <p:spPr>
          <a:xfrm>
            <a:off x="2400300" y="16933"/>
            <a:ext cx="6629400" cy="1308100"/>
          </a:xfrm>
          <a:prstGeom prst="rect">
            <a:avLst/>
          </a:prstGeom>
        </p:spPr>
      </p:pic>
      <p:sp>
        <p:nvSpPr>
          <p:cNvPr id="3" name="TextBox 2">
            <a:extLst>
              <a:ext uri="{FF2B5EF4-FFF2-40B4-BE49-F238E27FC236}">
                <a16:creationId xmlns:a16="http://schemas.microsoft.com/office/drawing/2014/main" id="{E22B24CF-0DB7-DFC4-E487-F646A10D53E8}"/>
              </a:ext>
            </a:extLst>
          </p:cNvPr>
          <p:cNvSpPr txBox="1"/>
          <p:nvPr/>
        </p:nvSpPr>
        <p:spPr>
          <a:xfrm>
            <a:off x="-2456" y="1371765"/>
            <a:ext cx="5972810" cy="353943"/>
          </a:xfrm>
          <a:prstGeom prst="rect">
            <a:avLst/>
          </a:prstGeom>
          <a:noFill/>
        </p:spPr>
        <p:txBody>
          <a:bodyPr wrap="square">
            <a:spAutoFit/>
          </a:bodyPr>
          <a:lstStyle/>
          <a:p>
            <a:pPr algn="l"/>
            <a:r>
              <a:rPr lang="en-US" sz="1700" i="0" u="sng" dirty="0" err="1">
                <a:solidFill>
                  <a:srgbClr val="111111"/>
                </a:solidFill>
                <a:effectLst/>
                <a:latin typeface="Calibri" panose="020F0502020204030204" pitchFamily="34" charset="0"/>
                <a:cs typeface="Calibri" panose="020F0502020204030204" pitchFamily="34" charset="0"/>
                <a:sym typeface="Wingdings" pitchFamily="2" charset="2"/>
              </a:rPr>
              <a:t>A</a:t>
            </a:r>
            <a:r>
              <a:rPr lang="en-US" sz="1700" i="0" u="sng" dirty="0" err="1">
                <a:solidFill>
                  <a:srgbClr val="111111"/>
                </a:solidFill>
                <a:effectLst/>
                <a:latin typeface="Calibri" panose="020F0502020204030204" pitchFamily="34" charset="0"/>
                <a:cs typeface="Calibri" panose="020F0502020204030204" pitchFamily="34" charset="0"/>
              </a:rPr>
              <a:t>llopolyploidy</a:t>
            </a:r>
            <a:r>
              <a:rPr lang="en-US" sz="1700" i="0" u="sng" dirty="0">
                <a:solidFill>
                  <a:srgbClr val="111111"/>
                </a:solidFill>
                <a:effectLst/>
                <a:latin typeface="Calibri" panose="020F0502020204030204" pitchFamily="34" charset="0"/>
                <a:cs typeface="Calibri" panose="020F0502020204030204" pitchFamily="34" charset="0"/>
              </a:rPr>
              <a:t> mechanism</a:t>
            </a:r>
          </a:p>
        </p:txBody>
      </p:sp>
      <p:sp>
        <p:nvSpPr>
          <p:cNvPr id="5" name="AutoShape 2" descr="Polyploidy - Wikipedia">
            <a:extLst>
              <a:ext uri="{FF2B5EF4-FFF2-40B4-BE49-F238E27FC236}">
                <a16:creationId xmlns:a16="http://schemas.microsoft.com/office/drawing/2014/main" id="{20BEDFC7-2804-6279-5EC4-39F947D682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JP"/>
          </a:p>
        </p:txBody>
      </p:sp>
      <p:sp>
        <p:nvSpPr>
          <p:cNvPr id="6" name="TextBox 5">
            <a:extLst>
              <a:ext uri="{FF2B5EF4-FFF2-40B4-BE49-F238E27FC236}">
                <a16:creationId xmlns:a16="http://schemas.microsoft.com/office/drawing/2014/main" id="{E5143CA4-6CB0-3B90-89B9-C19AF9D51B9F}"/>
              </a:ext>
            </a:extLst>
          </p:cNvPr>
          <p:cNvSpPr txBox="1"/>
          <p:nvPr/>
        </p:nvSpPr>
        <p:spPr>
          <a:xfrm>
            <a:off x="-414528" y="1701324"/>
            <a:ext cx="8339328" cy="3139321"/>
          </a:xfrm>
          <a:prstGeom prst="rect">
            <a:avLst/>
          </a:prstGeom>
          <a:noFill/>
        </p:spPr>
        <p:txBody>
          <a:bodyPr wrap="square">
            <a:spAutoFit/>
          </a:bodyPr>
          <a:lstStyle/>
          <a:p>
            <a:pPr lvl="1" algn="l"/>
            <a:r>
              <a:rPr lang="en-US" i="0" dirty="0">
                <a:effectLst/>
                <a:latin typeface="Calibri" panose="020F0502020204030204" pitchFamily="34" charset="0"/>
                <a:cs typeface="Calibri" panose="020F0502020204030204" pitchFamily="34" charset="0"/>
              </a:rPr>
              <a:t>Merging of gametes from different species (hybridization) can result in </a:t>
            </a:r>
            <a:r>
              <a:rPr lang="en-US" i="0" dirty="0" err="1">
                <a:effectLst/>
                <a:latin typeface="Calibri" panose="020F0502020204030204" pitchFamily="34" charset="0"/>
                <a:cs typeface="Calibri" panose="020F0502020204030204" pitchFamily="34" charset="0"/>
              </a:rPr>
              <a:t>allopolyploidy</a:t>
            </a:r>
            <a:r>
              <a:rPr lang="en-US" i="0" dirty="0">
                <a:effectLst/>
                <a:latin typeface="Calibri" panose="020F0502020204030204" pitchFamily="34" charset="0"/>
                <a:cs typeface="Calibri" panose="020F0502020204030204" pitchFamily="34" charset="0"/>
              </a:rPr>
              <a:t> via several pathways:</a:t>
            </a:r>
          </a:p>
          <a:p>
            <a:pPr lvl="1" algn="l"/>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i="1" dirty="0">
                <a:latin typeface="Calibri" panose="020F0502020204030204" pitchFamily="34" charset="0"/>
                <a:cs typeface="Calibri" panose="020F0502020204030204" pitchFamily="34" charset="0"/>
              </a:rPr>
              <a:t>One-step</a:t>
            </a:r>
            <a:r>
              <a:rPr lang="en-US" sz="1800" dirty="0">
                <a:latin typeface="Calibri" panose="020F0502020204030204" pitchFamily="34" charset="0"/>
                <a:cs typeface="Calibri" panose="020F0502020204030204" pitchFamily="34" charset="0"/>
              </a:rPr>
              <a:t>: </a:t>
            </a:r>
            <a:r>
              <a:rPr lang="en-US" b="0" i="0" dirty="0">
                <a:solidFill>
                  <a:srgbClr val="111111"/>
                </a:solidFill>
                <a:effectLst/>
                <a:latin typeface="Calibri" panose="020F0502020204030204" pitchFamily="34" charset="0"/>
                <a:cs typeface="Calibri" panose="020F0502020204030204" pitchFamily="34" charset="0"/>
              </a:rPr>
              <a:t> two unreduced gametes merge, resulting in a polyploid species</a:t>
            </a:r>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i="1" dirty="0">
                <a:effectLst/>
                <a:latin typeface="Calibri" panose="020F0502020204030204" pitchFamily="34" charset="0"/>
                <a:cs typeface="Calibri" panose="020F0502020204030204" pitchFamily="34" charset="0"/>
              </a:rPr>
              <a:t>Triploid bridge</a:t>
            </a:r>
            <a:r>
              <a:rPr lang="en-US" sz="1800" i="0" dirty="0">
                <a:effectLst/>
                <a:latin typeface="Calibri" panose="020F0502020204030204" pitchFamily="34" charset="0"/>
                <a:cs typeface="Calibri" panose="020F0502020204030204" pitchFamily="34" charset="0"/>
              </a:rPr>
              <a:t>: </a:t>
            </a:r>
            <a:r>
              <a:rPr lang="en-US" b="0" i="0" dirty="0">
                <a:solidFill>
                  <a:srgbClr val="111111"/>
                </a:solidFill>
                <a:effectLst/>
                <a:latin typeface="Calibri" panose="020F0502020204030204" pitchFamily="34" charset="0"/>
                <a:cs typeface="Calibri" panose="020F0502020204030204" pitchFamily="34" charset="0"/>
              </a:rPr>
              <a:t>reduced gamete merges with an unreduced gamete, forming a triploid hybrid that then merges with a reduced gamete in a subsequent generation </a:t>
            </a:r>
            <a:endParaRPr lang="en-US" dirty="0">
              <a:solidFill>
                <a:srgbClr val="111111"/>
              </a:solidFill>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b="0" i="1" dirty="0">
                <a:solidFill>
                  <a:srgbClr val="111111"/>
                </a:solidFill>
                <a:effectLst/>
                <a:latin typeface="Calibri" panose="020F0502020204030204" pitchFamily="34" charset="0"/>
                <a:cs typeface="Calibri" panose="020F0502020204030204" pitchFamily="34" charset="0"/>
              </a:rPr>
              <a:t>Two-step</a:t>
            </a:r>
            <a:r>
              <a:rPr lang="en-US" b="0" i="0" dirty="0">
                <a:solidFill>
                  <a:srgbClr val="111111"/>
                </a:solidFill>
                <a:effectLst/>
                <a:latin typeface="Calibri" panose="020F0502020204030204" pitchFamily="34" charset="0"/>
                <a:cs typeface="Calibri" panose="020F0502020204030204" pitchFamily="34" charset="0"/>
              </a:rPr>
              <a:t>: two reduced gametes merge, forming a  homoploid hybrid, which doubles resulting in unreduced gametes which fuse forming a polyploid</a:t>
            </a:r>
          </a:p>
          <a:p>
            <a:pPr marL="742950" lvl="1" indent="-285750">
              <a:buFont typeface="Arial" panose="020B0604020202020204" pitchFamily="34" charset="0"/>
              <a:buChar char="•"/>
            </a:pPr>
            <a:endParaRPr lang="en-US" b="0" i="0" dirty="0">
              <a:solidFill>
                <a:srgbClr val="111111"/>
              </a:solidFill>
              <a:effectLst/>
              <a:latin typeface="Calibri" panose="020F0502020204030204" pitchFamily="34" charset="0"/>
              <a:cs typeface="Calibri" panose="020F0502020204030204" pitchFamily="34" charset="0"/>
            </a:endParaRPr>
          </a:p>
          <a:p>
            <a:pPr lvl="1" algn="l"/>
            <a:endParaRPr lang="en-US" sz="1800" i="0" dirty="0">
              <a:effectLst/>
              <a:latin typeface="Calibri" panose="020F0502020204030204" pitchFamily="34" charset="0"/>
              <a:cs typeface="Calibri" panose="020F0502020204030204" pitchFamily="34" charset="0"/>
            </a:endParaRPr>
          </a:p>
        </p:txBody>
      </p:sp>
      <p:pic>
        <p:nvPicPr>
          <p:cNvPr id="4098" name="Picture 2" descr="Possible pathways of allopolyploid formation. Polyploidy can be achieved via multiple ways, most often through unreduced gamete formation and subsequent fertilization. In the case of the one-step pathway, two unreduced gametes merge, resulting directly in a polyploid species. Arguably, however, more steps are usually needed, where the reduced gamete merges with an unreduced gamete, forming a triploid bridge that requires an additional reduced gamete in subsequent generations. The final depicted option is the two-step pathway, through a homoploid hybrid, which needs a somatic doubling event or unreduced gamete formation to attain a polyploid state.">
            <a:extLst>
              <a:ext uri="{FF2B5EF4-FFF2-40B4-BE49-F238E27FC236}">
                <a16:creationId xmlns:a16="http://schemas.microsoft.com/office/drawing/2014/main" id="{91C09DF6-EBE6-3545-5924-A05676EFB50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4800" y="1395879"/>
            <a:ext cx="4120071" cy="54148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0A58E14-17C4-4AB2-775D-7A12FDDA9972}"/>
              </a:ext>
            </a:extLst>
          </p:cNvPr>
          <p:cNvPicPr>
            <a:picLocks noChangeAspect="1"/>
          </p:cNvPicPr>
          <p:nvPr/>
        </p:nvPicPr>
        <p:blipFill>
          <a:blip r:embed="rId5"/>
          <a:stretch>
            <a:fillRect/>
          </a:stretch>
        </p:blipFill>
        <p:spPr>
          <a:xfrm>
            <a:off x="243840" y="4455454"/>
            <a:ext cx="7235952" cy="2318562"/>
          </a:xfrm>
          <a:prstGeom prst="rect">
            <a:avLst/>
          </a:prstGeom>
        </p:spPr>
      </p:pic>
      <p:pic>
        <p:nvPicPr>
          <p:cNvPr id="7" name="Picture 6">
            <a:extLst>
              <a:ext uri="{FF2B5EF4-FFF2-40B4-BE49-F238E27FC236}">
                <a16:creationId xmlns:a16="http://schemas.microsoft.com/office/drawing/2014/main" id="{CAB19A68-258B-1819-286E-2DDC158BAA10}"/>
              </a:ext>
            </a:extLst>
          </p:cNvPr>
          <p:cNvPicPr>
            <a:picLocks noChangeAspect="1"/>
          </p:cNvPicPr>
          <p:nvPr/>
        </p:nvPicPr>
        <p:blipFill>
          <a:blip r:embed="rId6">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1176710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6BDBB-364C-1B18-EAF0-7675DE27248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0E5459-00ED-C098-99B3-FA5112C0855F}"/>
              </a:ext>
            </a:extLst>
          </p:cNvPr>
          <p:cNvPicPr>
            <a:picLocks noChangeAspect="1"/>
          </p:cNvPicPr>
          <p:nvPr/>
        </p:nvPicPr>
        <p:blipFill>
          <a:blip r:embed="rId3"/>
          <a:stretch>
            <a:fillRect/>
          </a:stretch>
        </p:blipFill>
        <p:spPr>
          <a:xfrm>
            <a:off x="2400300" y="16933"/>
            <a:ext cx="6629400" cy="1308100"/>
          </a:xfrm>
          <a:prstGeom prst="rect">
            <a:avLst/>
          </a:prstGeom>
        </p:spPr>
      </p:pic>
      <p:sp>
        <p:nvSpPr>
          <p:cNvPr id="6" name="TextBox 5">
            <a:extLst>
              <a:ext uri="{FF2B5EF4-FFF2-40B4-BE49-F238E27FC236}">
                <a16:creationId xmlns:a16="http://schemas.microsoft.com/office/drawing/2014/main" id="{3CD5F97D-8C3D-6312-465E-60E513775244}"/>
              </a:ext>
            </a:extLst>
          </p:cNvPr>
          <p:cNvSpPr txBox="1"/>
          <p:nvPr/>
        </p:nvSpPr>
        <p:spPr>
          <a:xfrm>
            <a:off x="1" y="1480558"/>
            <a:ext cx="5620511" cy="4401205"/>
          </a:xfrm>
          <a:prstGeom prst="rect">
            <a:avLst/>
          </a:prstGeom>
          <a:noFill/>
        </p:spPr>
        <p:txBody>
          <a:bodyPr wrap="square">
            <a:spAutoFit/>
          </a:bodyPr>
          <a:lstStyle/>
          <a:p>
            <a:pPr algn="l"/>
            <a:r>
              <a:rPr lang="en-US" sz="1600" i="0" u="sng" dirty="0">
                <a:effectLst/>
                <a:latin typeface="Calibri" panose="020F0502020204030204" pitchFamily="34" charset="0"/>
                <a:cs typeface="Calibri" panose="020F0502020204030204" pitchFamily="34" charset="0"/>
              </a:rPr>
              <a:t>Example of </a:t>
            </a:r>
            <a:r>
              <a:rPr lang="en-US" sz="1600" u="sng" dirty="0">
                <a:latin typeface="Calibri" panose="020F0502020204030204" pitchFamily="34" charset="0"/>
                <a:cs typeface="Calibri" panose="020F0502020204030204" pitchFamily="34" charset="0"/>
              </a:rPr>
              <a:t>speciation via polyploidy</a:t>
            </a:r>
            <a:r>
              <a:rPr lang="en-US" sz="1600" i="0" u="sng" dirty="0">
                <a:effectLst/>
                <a:latin typeface="Calibri" panose="020F0502020204030204" pitchFamily="34" charset="0"/>
                <a:cs typeface="Calibri" panose="020F0502020204030204" pitchFamily="34" charset="0"/>
              </a:rPr>
              <a:t>: </a:t>
            </a:r>
            <a:r>
              <a:rPr lang="en-US" sz="1600" i="1" u="sng" dirty="0" err="1">
                <a:effectLst/>
                <a:latin typeface="Calibri" panose="020F0502020204030204" pitchFamily="34" charset="0"/>
                <a:cs typeface="Calibri" panose="020F0502020204030204" pitchFamily="34" charset="0"/>
              </a:rPr>
              <a:t>Persicaria</a:t>
            </a:r>
            <a:r>
              <a:rPr lang="en-US" sz="1600" i="1" u="sng" dirty="0">
                <a:effectLst/>
                <a:latin typeface="Calibri" panose="020F0502020204030204" pitchFamily="34" charset="0"/>
                <a:cs typeface="Calibri" panose="020F0502020204030204" pitchFamily="34" charset="0"/>
              </a:rPr>
              <a:t> </a:t>
            </a:r>
            <a:r>
              <a:rPr lang="en-US" sz="1600" u="sng" dirty="0">
                <a:effectLst/>
                <a:latin typeface="Calibri" panose="020F0502020204030204" pitchFamily="34" charset="0"/>
                <a:cs typeface="Calibri" panose="020F0502020204030204" pitchFamily="34" charset="0"/>
              </a:rPr>
              <a:t>(knotweed)</a:t>
            </a:r>
            <a:endParaRPr lang="en-US" sz="1600" i="1" u="sng" dirty="0">
              <a:effectLst/>
              <a:latin typeface="Calibri" panose="020F0502020204030204" pitchFamily="34" charset="0"/>
              <a:cs typeface="Calibri" panose="020F0502020204030204" pitchFamily="34" charset="0"/>
            </a:endParaRPr>
          </a:p>
          <a:p>
            <a:pPr algn="l"/>
            <a:endParaRPr lang="en-US" sz="1600" u="sng"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600" i="0" dirty="0">
                <a:effectLst/>
                <a:latin typeface="Calibri" panose="020F0502020204030204" pitchFamily="34" charset="0"/>
                <a:cs typeface="Calibri" panose="020F0502020204030204" pitchFamily="34" charset="0"/>
              </a:rPr>
              <a:t>The plant genus </a:t>
            </a:r>
            <a:r>
              <a:rPr lang="en-US" sz="1600" i="1" dirty="0" err="1">
                <a:effectLst/>
                <a:latin typeface="Calibri" panose="020F0502020204030204" pitchFamily="34" charset="0"/>
                <a:cs typeface="Calibri" panose="020F0502020204030204" pitchFamily="34" charset="0"/>
              </a:rPr>
              <a:t>Persicaria</a:t>
            </a:r>
            <a:r>
              <a:rPr lang="en-US" sz="1600" dirty="0">
                <a:effectLst/>
                <a:latin typeface="Calibri" panose="020F0502020204030204" pitchFamily="34" charset="0"/>
                <a:cs typeface="Calibri" panose="020F0502020204030204" pitchFamily="34" charset="0"/>
              </a:rPr>
              <a:t> (commonly known as knotweeds) includes </a:t>
            </a:r>
            <a:r>
              <a:rPr lang="en-US" sz="1600" dirty="0">
                <a:latin typeface="Calibri" panose="020F0502020204030204" pitchFamily="34" charset="0"/>
                <a:cs typeface="Calibri" panose="020F0502020204030204" pitchFamily="34" charset="0"/>
              </a:rPr>
              <a:t>over 130</a:t>
            </a:r>
            <a:r>
              <a:rPr lang="en-US" sz="1600" dirty="0">
                <a:effectLst/>
                <a:latin typeface="Calibri" panose="020F0502020204030204" pitchFamily="34" charset="0"/>
                <a:cs typeface="Calibri" panose="020F0502020204030204" pitchFamily="34" charset="0"/>
              </a:rPr>
              <a:t> species many of whom have been formed via polyploidy.</a:t>
            </a:r>
          </a:p>
          <a:p>
            <a:pPr marL="285750" indent="-285750" algn="l">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600" dirty="0">
                <a:effectLst/>
                <a:latin typeface="Calibri" panose="020F0502020204030204" pitchFamily="34" charset="0"/>
                <a:cs typeface="Calibri" panose="020F0502020204030204" pitchFamily="34" charset="0"/>
              </a:rPr>
              <a:t>Some examples:</a:t>
            </a:r>
          </a:p>
          <a:p>
            <a:pPr marL="285750" indent="-285750" algn="l">
              <a:buFont typeface="Wingdings" pitchFamily="2" charset="2"/>
              <a:buChar char="q"/>
            </a:pPr>
            <a:r>
              <a:rPr lang="en-US" sz="1600" b="0" i="1" dirty="0" err="1">
                <a:effectLst/>
                <a:latin typeface="Calibri" panose="020F0502020204030204" pitchFamily="34" charset="0"/>
                <a:cs typeface="Calibri" panose="020F0502020204030204" pitchFamily="34" charset="0"/>
              </a:rPr>
              <a:t>Persicaria</a:t>
            </a:r>
            <a:r>
              <a:rPr lang="en-US" sz="1600" b="0" i="1" dirty="0">
                <a:effectLst/>
                <a:latin typeface="Calibri" panose="020F0502020204030204" pitchFamily="34" charset="0"/>
                <a:cs typeface="Calibri" panose="020F0502020204030204" pitchFamily="34" charset="0"/>
              </a:rPr>
              <a:t> </a:t>
            </a:r>
            <a:r>
              <a:rPr lang="en-US" sz="1600" b="0" i="1" dirty="0" err="1">
                <a:effectLst/>
                <a:latin typeface="Calibri" panose="020F0502020204030204" pitchFamily="34" charset="0"/>
                <a:cs typeface="Calibri" panose="020F0502020204030204" pitchFamily="34" charset="0"/>
              </a:rPr>
              <a:t>foliosa</a:t>
            </a:r>
            <a:r>
              <a:rPr lang="en-US" sz="1600" b="0" i="0" dirty="0">
                <a:effectLst/>
                <a:latin typeface="Calibri" panose="020F0502020204030204" pitchFamily="34" charset="0"/>
                <a:cs typeface="Calibri" panose="020F0502020204030204" pitchFamily="34" charset="0"/>
              </a:rPr>
              <a:t> is diploid (2n)</a:t>
            </a:r>
          </a:p>
          <a:p>
            <a:pPr marL="285750" indent="-285750" algn="l">
              <a:buFont typeface="Wingdings" pitchFamily="2" charset="2"/>
              <a:buChar char="q"/>
            </a:pPr>
            <a:r>
              <a:rPr lang="en-US" sz="1600" b="0" i="1" dirty="0" err="1">
                <a:effectLst/>
                <a:latin typeface="Calibri" panose="020F0502020204030204" pitchFamily="34" charset="0"/>
                <a:cs typeface="Calibri" panose="020F0502020204030204" pitchFamily="34" charset="0"/>
              </a:rPr>
              <a:t>Persicaria</a:t>
            </a:r>
            <a:r>
              <a:rPr lang="en-US" sz="1600" b="0" i="1" dirty="0">
                <a:effectLst/>
                <a:latin typeface="Calibri" panose="020F0502020204030204" pitchFamily="34" charset="0"/>
                <a:cs typeface="Calibri" panose="020F0502020204030204" pitchFamily="34" charset="0"/>
              </a:rPr>
              <a:t> japonica</a:t>
            </a:r>
            <a:r>
              <a:rPr lang="en-US" sz="1600" b="0" i="0" dirty="0">
                <a:effectLst/>
                <a:latin typeface="Calibri" panose="020F0502020204030204" pitchFamily="34" charset="0"/>
                <a:cs typeface="Calibri" panose="020F0502020204030204" pitchFamily="34" charset="0"/>
              </a:rPr>
              <a:t> is tetraploid (4n)</a:t>
            </a:r>
          </a:p>
          <a:p>
            <a:pPr marL="285750" indent="-285750" algn="l">
              <a:buFont typeface="Wingdings" pitchFamily="2" charset="2"/>
              <a:buChar char="q"/>
            </a:pPr>
            <a:r>
              <a:rPr lang="en-US" sz="1600" b="0" i="1" dirty="0" err="1">
                <a:effectLst/>
                <a:latin typeface="Calibri" panose="020F0502020204030204" pitchFamily="34" charset="0"/>
                <a:cs typeface="Calibri" panose="020F0502020204030204" pitchFamily="34" charset="0"/>
              </a:rPr>
              <a:t>Persicaria</a:t>
            </a:r>
            <a:r>
              <a:rPr lang="en-US" sz="1600" b="0" i="1" dirty="0">
                <a:effectLst/>
                <a:latin typeface="Calibri" panose="020F0502020204030204" pitchFamily="34" charset="0"/>
                <a:cs typeface="Calibri" panose="020F0502020204030204" pitchFamily="34" charset="0"/>
              </a:rPr>
              <a:t> </a:t>
            </a:r>
            <a:r>
              <a:rPr lang="en-US" sz="1600" b="0" i="1" dirty="0" err="1">
                <a:effectLst/>
                <a:latin typeface="Calibri" panose="020F0502020204030204" pitchFamily="34" charset="0"/>
                <a:cs typeface="Calibri" panose="020F0502020204030204" pitchFamily="34" charset="0"/>
              </a:rPr>
              <a:t>puritanorum</a:t>
            </a:r>
            <a:r>
              <a:rPr lang="en-US" sz="1600" b="0" i="0" dirty="0">
                <a:effectLst/>
                <a:latin typeface="Calibri" panose="020F0502020204030204" pitchFamily="34" charset="0"/>
                <a:cs typeface="Calibri" panose="020F0502020204030204" pitchFamily="34" charset="0"/>
              </a:rPr>
              <a:t> is </a:t>
            </a:r>
            <a:r>
              <a:rPr lang="en-US" sz="1600" b="0" i="0" dirty="0" err="1">
                <a:effectLst/>
                <a:latin typeface="Calibri" panose="020F0502020204030204" pitchFamily="34" charset="0"/>
                <a:cs typeface="Calibri" panose="020F0502020204030204" pitchFamily="34" charset="0"/>
              </a:rPr>
              <a:t>hexaploid</a:t>
            </a:r>
            <a:r>
              <a:rPr lang="en-US" sz="1600" b="0" i="0" dirty="0">
                <a:effectLst/>
                <a:latin typeface="Calibri" panose="020F0502020204030204" pitchFamily="34" charset="0"/>
                <a:cs typeface="Calibri" panose="020F0502020204030204" pitchFamily="34" charset="0"/>
              </a:rPr>
              <a:t> (6n)</a:t>
            </a:r>
          </a:p>
          <a:p>
            <a:pPr marL="285750" indent="-285750" algn="l">
              <a:buFont typeface="Wingdings" pitchFamily="2" charset="2"/>
              <a:buChar char="q"/>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It is hypothesized that tetraploid species could have arisen by </a:t>
            </a:r>
            <a:r>
              <a:rPr lang="en-US" sz="1600" b="1" i="0" dirty="0" err="1">
                <a:effectLst/>
                <a:latin typeface="Calibri" panose="020F0502020204030204" pitchFamily="34" charset="0"/>
                <a:cs typeface="Calibri" panose="020F0502020204030204" pitchFamily="34" charset="0"/>
              </a:rPr>
              <a:t>allopolyploidy</a:t>
            </a:r>
            <a:r>
              <a:rPr lang="en-US" sz="1600" b="0" i="0" dirty="0">
                <a:effectLst/>
                <a:latin typeface="Calibri" panose="020F0502020204030204" pitchFamily="34" charset="0"/>
                <a:cs typeface="Calibri" panose="020F0502020204030204" pitchFamily="34" charset="0"/>
              </a:rPr>
              <a:t> between two diploid species, and that </a:t>
            </a:r>
            <a:r>
              <a:rPr lang="en-US" sz="1600" b="0" i="0" dirty="0" err="1">
                <a:effectLst/>
                <a:latin typeface="Calibri" panose="020F0502020204030204" pitchFamily="34" charset="0"/>
                <a:cs typeface="Calibri" panose="020F0502020204030204" pitchFamily="34" charset="0"/>
              </a:rPr>
              <a:t>hexaploid</a:t>
            </a:r>
            <a:r>
              <a:rPr lang="en-US" sz="1600" b="0" i="0" dirty="0">
                <a:effectLst/>
                <a:latin typeface="Calibri" panose="020F0502020204030204" pitchFamily="34" charset="0"/>
                <a:cs typeface="Calibri" panose="020F0502020204030204" pitchFamily="34" charset="0"/>
              </a:rPr>
              <a:t> species could have arisen by a </a:t>
            </a:r>
            <a:r>
              <a:rPr lang="en-US" sz="1600" b="0" i="0" dirty="0" err="1">
                <a:effectLst/>
                <a:latin typeface="Calibri" panose="020F0502020204030204" pitchFamily="34" charset="0"/>
                <a:cs typeface="Calibri" panose="020F0502020204030204" pitchFamily="34" charset="0"/>
              </a:rPr>
              <a:t>hybridisation</a:t>
            </a:r>
            <a:r>
              <a:rPr lang="en-US" sz="1600" b="0" i="0" dirty="0">
                <a:effectLst/>
                <a:latin typeface="Calibri" panose="020F0502020204030204" pitchFamily="34" charset="0"/>
                <a:cs typeface="Calibri" panose="020F0502020204030204" pitchFamily="34" charset="0"/>
              </a:rPr>
              <a:t> event between a diploid and a tetraploid species</a:t>
            </a:r>
          </a:p>
          <a:p>
            <a:pPr marL="285750" indent="-285750" algn="l">
              <a:buFont typeface="Arial" panose="020B0604020202020204" pitchFamily="34" charset="0"/>
              <a:buChar char="•"/>
            </a:pPr>
            <a:endParaRPr lang="en-US" sz="1600" b="0" i="0" dirty="0">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A48A491-5F27-D8B4-6B14-803C1AA2EB7E}"/>
              </a:ext>
            </a:extLst>
          </p:cNvPr>
          <p:cNvPicPr>
            <a:picLocks noChangeAspect="1"/>
          </p:cNvPicPr>
          <p:nvPr/>
        </p:nvPicPr>
        <p:blipFill>
          <a:blip r:embed="rId4"/>
          <a:stretch>
            <a:fillRect/>
          </a:stretch>
        </p:blipFill>
        <p:spPr>
          <a:xfrm>
            <a:off x="5477967" y="1828800"/>
            <a:ext cx="6714033" cy="3791712"/>
          </a:xfrm>
          <a:prstGeom prst="rect">
            <a:avLst/>
          </a:prstGeom>
        </p:spPr>
      </p:pic>
      <p:pic>
        <p:nvPicPr>
          <p:cNvPr id="3" name="Picture 2">
            <a:extLst>
              <a:ext uri="{FF2B5EF4-FFF2-40B4-BE49-F238E27FC236}">
                <a16:creationId xmlns:a16="http://schemas.microsoft.com/office/drawing/2014/main" id="{1DD44F78-8692-9AA4-CED1-2F51BE036544}"/>
              </a:ext>
            </a:extLst>
          </p:cNvPr>
          <p:cNvPicPr>
            <a:picLocks noChangeAspect="1"/>
          </p:cNvPicPr>
          <p:nvPr/>
        </p:nvPicPr>
        <p:blipFill>
          <a:blip r:embed="rId5">
            <a:extLst>
              <a:ext uri="{28A0092B-C50C-407E-A947-70E740481C1C}">
                <a14:useLocalDpi xmlns:a14="http://schemas.microsoft.com/office/drawing/2010/main"/>
              </a:ext>
            </a:extLst>
          </a:blip>
          <a:srcRect l="-1"/>
          <a:stretch/>
        </p:blipFill>
        <p:spPr>
          <a:xfrm rot="5400000">
            <a:off x="169139" y="87896"/>
            <a:ext cx="444937" cy="616169"/>
          </a:xfrm>
          <a:prstGeom prst="rect">
            <a:avLst/>
          </a:prstGeom>
        </p:spPr>
      </p:pic>
    </p:spTree>
    <p:extLst>
      <p:ext uri="{BB962C8B-B14F-4D97-AF65-F5344CB8AC3E}">
        <p14:creationId xmlns:p14="http://schemas.microsoft.com/office/powerpoint/2010/main" val="1026485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AA328-5558-088A-4CD7-8EA2CE6266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7CEB39-5584-84D6-D847-CBC77D5BE03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480733" y="0"/>
            <a:ext cx="6654800" cy="753533"/>
          </a:xfrm>
          <a:prstGeom prst="rect">
            <a:avLst/>
          </a:prstGeom>
        </p:spPr>
      </p:pic>
      <p:sp>
        <p:nvSpPr>
          <p:cNvPr id="3" name="Rectangle 2">
            <a:extLst>
              <a:ext uri="{FF2B5EF4-FFF2-40B4-BE49-F238E27FC236}">
                <a16:creationId xmlns:a16="http://schemas.microsoft.com/office/drawing/2014/main" id="{3CA91671-21CA-5C86-180B-6DC1E46EBA28}"/>
              </a:ext>
            </a:extLst>
          </p:cNvPr>
          <p:cNvSpPr/>
          <p:nvPr/>
        </p:nvSpPr>
        <p:spPr>
          <a:xfrm>
            <a:off x="304800" y="917558"/>
            <a:ext cx="4936067" cy="3302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b="1" dirty="0"/>
              <a:t>Lamarckism (Jean-Babptiste Lamarck)</a:t>
            </a:r>
            <a:endParaRPr lang="en-JP" dirty="0"/>
          </a:p>
        </p:txBody>
      </p:sp>
      <p:sp>
        <p:nvSpPr>
          <p:cNvPr id="7" name="Rectangle 6">
            <a:extLst>
              <a:ext uri="{FF2B5EF4-FFF2-40B4-BE49-F238E27FC236}">
                <a16:creationId xmlns:a16="http://schemas.microsoft.com/office/drawing/2014/main" id="{7246F705-64D8-E258-1D4B-54DB9D98983F}"/>
              </a:ext>
            </a:extLst>
          </p:cNvPr>
          <p:cNvSpPr/>
          <p:nvPr/>
        </p:nvSpPr>
        <p:spPr>
          <a:xfrm>
            <a:off x="6667499" y="917558"/>
            <a:ext cx="4936067" cy="330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b="1" dirty="0"/>
              <a:t>Darwanism (Charles Darwin)</a:t>
            </a:r>
            <a:endParaRPr lang="en-JP" dirty="0"/>
          </a:p>
        </p:txBody>
      </p:sp>
      <p:cxnSp>
        <p:nvCxnSpPr>
          <p:cNvPr id="9" name="Straight Connector 8">
            <a:extLst>
              <a:ext uri="{FF2B5EF4-FFF2-40B4-BE49-F238E27FC236}">
                <a16:creationId xmlns:a16="http://schemas.microsoft.com/office/drawing/2014/main" id="{06EBAF00-9C3B-DF46-8363-E3594379E774}"/>
              </a:ext>
            </a:extLst>
          </p:cNvPr>
          <p:cNvCxnSpPr>
            <a:cxnSpLocks/>
          </p:cNvCxnSpPr>
          <p:nvPr/>
        </p:nvCxnSpPr>
        <p:spPr>
          <a:xfrm>
            <a:off x="6002866" y="917558"/>
            <a:ext cx="0" cy="5723466"/>
          </a:xfrm>
          <a:prstGeom prst="line">
            <a:avLst/>
          </a:prstGeom>
          <a:ln w="1905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0F1DE61F-0524-9697-CA7F-13739F869411}"/>
              </a:ext>
            </a:extLst>
          </p:cNvPr>
          <p:cNvSpPr txBox="1"/>
          <p:nvPr/>
        </p:nvSpPr>
        <p:spPr>
          <a:xfrm>
            <a:off x="0" y="1317214"/>
            <a:ext cx="6002866" cy="3216265"/>
          </a:xfrm>
          <a:prstGeom prst="rect">
            <a:avLst/>
          </a:prstGeom>
          <a:noFill/>
        </p:spPr>
        <p:txBody>
          <a:bodyPr wrap="square" rtlCol="0">
            <a:spAutoFit/>
          </a:bodyPr>
          <a:lstStyle/>
          <a:p>
            <a:r>
              <a:rPr lang="en-JP" sz="1450" b="1" dirty="0">
                <a:solidFill>
                  <a:srgbClr val="FF0000"/>
                </a:solidFill>
              </a:rPr>
              <a:t>New organs are result of need</a:t>
            </a:r>
            <a:r>
              <a:rPr lang="en-JP" sz="1450" dirty="0">
                <a:solidFill>
                  <a:srgbClr val="FF0000"/>
                </a:solidFill>
              </a:rPr>
              <a:t>: </a:t>
            </a:r>
            <a:r>
              <a:rPr lang="en-JP" sz="1450" dirty="0"/>
              <a:t>formation of new body parts is a result of a new need which has arisen due to a selection pressure</a:t>
            </a:r>
            <a:endParaRPr lang="en-JP" sz="1450" b="1" dirty="0"/>
          </a:p>
          <a:p>
            <a:endParaRPr lang="en-JP" sz="1450" b="1" dirty="0">
              <a:solidFill>
                <a:srgbClr val="FF0000"/>
              </a:solidFill>
            </a:endParaRPr>
          </a:p>
          <a:p>
            <a:r>
              <a:rPr lang="en-JP" sz="1450" b="1" dirty="0">
                <a:solidFill>
                  <a:srgbClr val="FF0000"/>
                </a:solidFill>
              </a:rPr>
              <a:t>Use and disuse: </a:t>
            </a:r>
            <a:r>
              <a:rPr lang="en-JP" sz="1450" dirty="0"/>
              <a:t>structures that are used frequently and continuously will strengthen and develop while structures that are not used will weaken and deteriorate. This determines the stength, form and function of organs </a:t>
            </a:r>
          </a:p>
          <a:p>
            <a:endParaRPr lang="en-JP" sz="1450" dirty="0"/>
          </a:p>
          <a:p>
            <a:r>
              <a:rPr lang="en-JP" sz="1450" b="1" dirty="0">
                <a:solidFill>
                  <a:srgbClr val="FF0000"/>
                </a:solidFill>
              </a:rPr>
              <a:t>Inheritancee of acquired characteristics: </a:t>
            </a:r>
            <a:r>
              <a:rPr lang="en-JP" sz="1450" dirty="0"/>
              <a:t>physical changes to the structures of an organism that result from use/disuse during their lifetime are inherited by offspring </a:t>
            </a:r>
          </a:p>
          <a:p>
            <a:endParaRPr lang="en-JP" sz="1450" dirty="0"/>
          </a:p>
          <a:p>
            <a:r>
              <a:rPr lang="en-US" sz="1450" dirty="0"/>
              <a:t>C</a:t>
            </a:r>
            <a:r>
              <a:rPr lang="en-JP" sz="1450" dirty="0"/>
              <a:t>hange in enviroment </a:t>
            </a:r>
            <a:r>
              <a:rPr lang="en-JP" sz="1450" dirty="0">
                <a:sym typeface="Wingdings" pitchFamily="2" charset="2"/>
              </a:rPr>
              <a:t> change in needs  change in behaviour  change in organ useage and development  change in form over time  gradual transmutation of the species</a:t>
            </a:r>
            <a:endParaRPr lang="en-JP" sz="1450" dirty="0"/>
          </a:p>
        </p:txBody>
      </p:sp>
      <p:sp>
        <p:nvSpPr>
          <p:cNvPr id="13" name="TextBox 12">
            <a:extLst>
              <a:ext uri="{FF2B5EF4-FFF2-40B4-BE49-F238E27FC236}">
                <a16:creationId xmlns:a16="http://schemas.microsoft.com/office/drawing/2014/main" id="{89C6AF93-CDDB-FE09-ACA4-9D0CA709D92D}"/>
              </a:ext>
            </a:extLst>
          </p:cNvPr>
          <p:cNvSpPr txBox="1"/>
          <p:nvPr/>
        </p:nvSpPr>
        <p:spPr>
          <a:xfrm>
            <a:off x="6095999" y="1411783"/>
            <a:ext cx="6095997" cy="2993127"/>
          </a:xfrm>
          <a:prstGeom prst="rect">
            <a:avLst/>
          </a:prstGeom>
          <a:noFill/>
        </p:spPr>
        <p:txBody>
          <a:bodyPr wrap="square" rtlCol="0">
            <a:spAutoFit/>
          </a:bodyPr>
          <a:lstStyle/>
          <a:p>
            <a:r>
              <a:rPr lang="en-JP" sz="1450" u="sng" dirty="0"/>
              <a:t>Evolution via natural selection:</a:t>
            </a:r>
          </a:p>
          <a:p>
            <a:endParaRPr lang="en-JP" sz="1450" dirty="0">
              <a:solidFill>
                <a:srgbClr val="FF0000"/>
              </a:solidFill>
            </a:endParaRPr>
          </a:p>
          <a:p>
            <a:r>
              <a:rPr lang="en-JP" sz="1450" b="1" dirty="0">
                <a:solidFill>
                  <a:srgbClr val="0070C0"/>
                </a:solidFill>
              </a:rPr>
              <a:t>Variation</a:t>
            </a:r>
            <a:r>
              <a:rPr lang="en-JP" sz="1450" dirty="0">
                <a:solidFill>
                  <a:srgbClr val="FF0000"/>
                </a:solidFill>
              </a:rPr>
              <a:t> </a:t>
            </a:r>
            <a:r>
              <a:rPr lang="en-JP" sz="1450" dirty="0"/>
              <a:t>exists among individuals of a species and this is heritable</a:t>
            </a:r>
          </a:p>
          <a:p>
            <a:endParaRPr lang="en-JP" sz="1450" dirty="0"/>
          </a:p>
          <a:p>
            <a:r>
              <a:rPr lang="en-JP" sz="1450" b="1" dirty="0">
                <a:solidFill>
                  <a:srgbClr val="0070C0"/>
                </a:solidFill>
              </a:rPr>
              <a:t>Over-reproduction:</a:t>
            </a:r>
            <a:r>
              <a:rPr lang="en-JP" sz="1450" dirty="0">
                <a:solidFill>
                  <a:srgbClr val="FF0000"/>
                </a:solidFill>
              </a:rPr>
              <a:t> </a:t>
            </a:r>
            <a:r>
              <a:rPr lang="en-JP" sz="1450" dirty="0"/>
              <a:t>more individuals are produced each generation than can survive – leads to compeition</a:t>
            </a:r>
          </a:p>
          <a:p>
            <a:endParaRPr lang="en-JP" sz="1450" dirty="0"/>
          </a:p>
          <a:p>
            <a:r>
              <a:rPr lang="en-JP" sz="1450" dirty="0"/>
              <a:t>Individuals with heritable traits allowing them to better-compete (</a:t>
            </a:r>
            <a:r>
              <a:rPr lang="en-JP" sz="1450" b="1" dirty="0">
                <a:solidFill>
                  <a:srgbClr val="0070C0"/>
                </a:solidFill>
              </a:rPr>
              <a:t>adaptive features</a:t>
            </a:r>
            <a:r>
              <a:rPr lang="en-JP" sz="1450" dirty="0"/>
              <a:t>)  will be more likely to survive and leave more offspring</a:t>
            </a:r>
          </a:p>
          <a:p>
            <a:endParaRPr lang="en-JP" sz="1450" dirty="0"/>
          </a:p>
          <a:p>
            <a:r>
              <a:rPr lang="en-JP" sz="1450" b="1" dirty="0">
                <a:solidFill>
                  <a:srgbClr val="0070C0"/>
                </a:solidFill>
              </a:rPr>
              <a:t>Adaptation: </a:t>
            </a:r>
            <a:r>
              <a:rPr lang="en-JP" sz="1450" dirty="0"/>
              <a:t>over time, selected traits become more common in the population and the population changes and is better-adapted</a:t>
            </a:r>
          </a:p>
          <a:p>
            <a:endParaRPr lang="en-JP" sz="1450" dirty="0"/>
          </a:p>
        </p:txBody>
      </p:sp>
      <p:sp>
        <p:nvSpPr>
          <p:cNvPr id="16" name="TextBox 15">
            <a:extLst>
              <a:ext uri="{FF2B5EF4-FFF2-40B4-BE49-F238E27FC236}">
                <a16:creationId xmlns:a16="http://schemas.microsoft.com/office/drawing/2014/main" id="{8DF5FE31-F43B-09C9-F4B5-3D74C0EA36A3}"/>
              </a:ext>
            </a:extLst>
          </p:cNvPr>
          <p:cNvSpPr txBox="1"/>
          <p:nvPr/>
        </p:nvSpPr>
        <p:spPr>
          <a:xfrm>
            <a:off x="59160" y="4860357"/>
            <a:ext cx="1338379" cy="1600438"/>
          </a:xfrm>
          <a:prstGeom prst="rect">
            <a:avLst/>
          </a:prstGeom>
          <a:solidFill>
            <a:srgbClr val="FF7E79">
              <a:alpha val="72157"/>
            </a:srgbClr>
          </a:solidFill>
        </p:spPr>
        <p:txBody>
          <a:bodyPr wrap="square">
            <a:spAutoFit/>
          </a:bodyPr>
          <a:lstStyle/>
          <a:p>
            <a:pPr algn="l"/>
            <a:r>
              <a:rPr lang="en-GB" sz="1400" i="0" dirty="0">
                <a:solidFill>
                  <a:srgbClr val="111111"/>
                </a:solidFill>
                <a:effectLst/>
                <a:latin typeface="Calibri" panose="020F0502020204030204" pitchFamily="34" charset="0"/>
                <a:cs typeface="Calibri" panose="020F0502020204030204" pitchFamily="34" charset="0"/>
              </a:rPr>
              <a:t>Long necked giraffes evolved as generations of giraffes stretched their necks to reach higher leaves</a:t>
            </a:r>
          </a:p>
        </p:txBody>
      </p:sp>
      <p:sp>
        <p:nvSpPr>
          <p:cNvPr id="17" name="TextBox 16">
            <a:extLst>
              <a:ext uri="{FF2B5EF4-FFF2-40B4-BE49-F238E27FC236}">
                <a16:creationId xmlns:a16="http://schemas.microsoft.com/office/drawing/2014/main" id="{8559332A-AE4F-12A6-1BC6-F4255EFA6040}"/>
              </a:ext>
            </a:extLst>
          </p:cNvPr>
          <p:cNvSpPr txBox="1"/>
          <p:nvPr/>
        </p:nvSpPr>
        <p:spPr>
          <a:xfrm>
            <a:off x="6070239" y="4860357"/>
            <a:ext cx="1432024" cy="1600438"/>
          </a:xfrm>
          <a:prstGeom prst="rect">
            <a:avLst/>
          </a:prstGeom>
          <a:solidFill>
            <a:schemeClr val="accent5">
              <a:lumMod val="40000"/>
              <a:lumOff val="60000"/>
              <a:alpha val="72157"/>
            </a:schemeClr>
          </a:solidFill>
        </p:spPr>
        <p:txBody>
          <a:bodyPr wrap="square">
            <a:spAutoFit/>
          </a:bodyPr>
          <a:lstStyle/>
          <a:p>
            <a:pPr algn="l"/>
            <a:r>
              <a:rPr lang="en-GB" sz="1400" i="0" dirty="0">
                <a:solidFill>
                  <a:srgbClr val="111111"/>
                </a:solidFill>
                <a:effectLst/>
                <a:latin typeface="Calibri" panose="020F0502020204030204" pitchFamily="34" charset="0"/>
                <a:cs typeface="Calibri" panose="020F0502020204030204" pitchFamily="34" charset="0"/>
              </a:rPr>
              <a:t>Long necked giraffes are randomly born and have more offspring due to their competitive advantage</a:t>
            </a:r>
          </a:p>
        </p:txBody>
      </p:sp>
      <p:pic>
        <p:nvPicPr>
          <p:cNvPr id="18" name="Picture 17">
            <a:extLst>
              <a:ext uri="{FF2B5EF4-FFF2-40B4-BE49-F238E27FC236}">
                <a16:creationId xmlns:a16="http://schemas.microsoft.com/office/drawing/2014/main" id="{85D461F4-C8E1-B169-8641-DCE04C07991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896173" y="4470400"/>
            <a:ext cx="3725693" cy="2344152"/>
          </a:xfrm>
          <a:prstGeom prst="rect">
            <a:avLst/>
          </a:prstGeom>
        </p:spPr>
      </p:pic>
      <p:pic>
        <p:nvPicPr>
          <p:cNvPr id="19" name="Picture 18">
            <a:extLst>
              <a:ext uri="{FF2B5EF4-FFF2-40B4-BE49-F238E27FC236}">
                <a16:creationId xmlns:a16="http://schemas.microsoft.com/office/drawing/2014/main" id="{44FC0081-9244-D3B9-9C0F-8A1015881EB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31666" y="4110428"/>
            <a:ext cx="3979334" cy="2671577"/>
          </a:xfrm>
          <a:prstGeom prst="rect">
            <a:avLst/>
          </a:prstGeom>
        </p:spPr>
      </p:pic>
    </p:spTree>
    <p:extLst>
      <p:ext uri="{BB962C8B-B14F-4D97-AF65-F5344CB8AC3E}">
        <p14:creationId xmlns:p14="http://schemas.microsoft.com/office/powerpoint/2010/main" val="282977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1A318-5B6B-1BF3-54BD-42B607225A2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D60FDB-F98C-F256-9252-FDA5EE6A453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480733" y="0"/>
            <a:ext cx="6654800" cy="753533"/>
          </a:xfrm>
          <a:prstGeom prst="rect">
            <a:avLst/>
          </a:prstGeom>
        </p:spPr>
      </p:pic>
      <p:pic>
        <p:nvPicPr>
          <p:cNvPr id="2" name="Picture 2" descr="Darwin, evolution, &amp; natural selection (article) | Khan Academy">
            <a:extLst>
              <a:ext uri="{FF2B5EF4-FFF2-40B4-BE49-F238E27FC236}">
                <a16:creationId xmlns:a16="http://schemas.microsoft.com/office/drawing/2014/main" id="{2CEB807B-79AA-17E5-D89D-C256530130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7417" y="1197022"/>
            <a:ext cx="9687184" cy="538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78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C1827-9276-3A0D-2138-2453E0AAD2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E6B96C-8DDF-CA5D-BE56-6CC41427C50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0452" y="110067"/>
            <a:ext cx="6654800" cy="914400"/>
          </a:xfrm>
          <a:prstGeom prst="rect">
            <a:avLst/>
          </a:prstGeom>
        </p:spPr>
      </p:pic>
      <p:pic>
        <p:nvPicPr>
          <p:cNvPr id="7" name="Picture 6">
            <a:extLst>
              <a:ext uri="{FF2B5EF4-FFF2-40B4-BE49-F238E27FC236}">
                <a16:creationId xmlns:a16="http://schemas.microsoft.com/office/drawing/2014/main" id="{690D87C5-B2F8-AE1A-930B-704CA5FE30B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974238" y="0"/>
            <a:ext cx="5049195" cy="6744876"/>
          </a:xfrm>
          <a:prstGeom prst="rect">
            <a:avLst/>
          </a:prstGeom>
        </p:spPr>
      </p:pic>
      <p:pic>
        <p:nvPicPr>
          <p:cNvPr id="3074" name="Picture 2" descr="What Is a Paradigm Shift? Definition, Example, and Meaning">
            <a:extLst>
              <a:ext uri="{FF2B5EF4-FFF2-40B4-BE49-F238E27FC236}">
                <a16:creationId xmlns:a16="http://schemas.microsoft.com/office/drawing/2014/main" id="{2B89311A-DC89-FA84-B386-4FA3039BB9B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25945" y="1024467"/>
            <a:ext cx="3920067" cy="39200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8932B4E-A120-C48D-3AA7-D85B0CAE2053}"/>
              </a:ext>
            </a:extLst>
          </p:cNvPr>
          <p:cNvSpPr txBox="1"/>
          <p:nvPr/>
        </p:nvSpPr>
        <p:spPr>
          <a:xfrm>
            <a:off x="7427" y="1159933"/>
            <a:ext cx="2360774" cy="307777"/>
          </a:xfrm>
          <a:prstGeom prst="rect">
            <a:avLst/>
          </a:prstGeom>
          <a:noFill/>
        </p:spPr>
        <p:txBody>
          <a:bodyPr wrap="none" rtlCol="0">
            <a:spAutoFit/>
          </a:bodyPr>
          <a:lstStyle/>
          <a:p>
            <a:r>
              <a:rPr lang="en-JP" sz="1400" dirty="0"/>
              <a:t>Kuhn cycle of paradigm shifts:</a:t>
            </a:r>
            <a:endParaRPr lang="en-JP" sz="1400" i="1" u="sng" dirty="0">
              <a:solidFill>
                <a:srgbClr val="FF0000"/>
              </a:solidFill>
            </a:endParaRPr>
          </a:p>
        </p:txBody>
      </p:sp>
      <p:sp>
        <p:nvSpPr>
          <p:cNvPr id="10" name="TextBox 9">
            <a:extLst>
              <a:ext uri="{FF2B5EF4-FFF2-40B4-BE49-F238E27FC236}">
                <a16:creationId xmlns:a16="http://schemas.microsoft.com/office/drawing/2014/main" id="{B645D406-1733-C63E-5A11-F738F6B979BE}"/>
              </a:ext>
            </a:extLst>
          </p:cNvPr>
          <p:cNvSpPr txBox="1"/>
          <p:nvPr/>
        </p:nvSpPr>
        <p:spPr>
          <a:xfrm>
            <a:off x="7427" y="5181599"/>
            <a:ext cx="6536267" cy="646331"/>
          </a:xfrm>
          <a:prstGeom prst="rect">
            <a:avLst/>
          </a:prstGeom>
          <a:noFill/>
        </p:spPr>
        <p:txBody>
          <a:bodyPr wrap="square" rtlCol="0">
            <a:spAutoFit/>
          </a:bodyPr>
          <a:lstStyle/>
          <a:p>
            <a:r>
              <a:rPr lang="en-JP" sz="1200" dirty="0"/>
              <a:t>Knowledge claims in science are based on observations of a fraction of possible cases. Observations are used to form generalizations that are then tested. If the generalizations are supported, a theory begins to emerge. If theory can explain and predict future observations </a:t>
            </a:r>
            <a:r>
              <a:rPr lang="en-JP" sz="1200" dirty="0">
                <a:sym typeface="Wingdings" pitchFamily="2" charset="2"/>
              </a:rPr>
              <a:t> </a:t>
            </a:r>
            <a:r>
              <a:rPr lang="en-JP" sz="1200" b="1" dirty="0">
                <a:sym typeface="Wingdings" pitchFamily="2" charset="2"/>
              </a:rPr>
              <a:t>pragmatic truth</a:t>
            </a:r>
            <a:r>
              <a:rPr lang="en-JP" sz="1200" b="1" dirty="0"/>
              <a:t>  </a:t>
            </a:r>
            <a:endParaRPr lang="en-JP" sz="1200" b="1" i="1" u="sng" dirty="0">
              <a:solidFill>
                <a:srgbClr val="FF0000"/>
              </a:solidFill>
            </a:endParaRPr>
          </a:p>
        </p:txBody>
      </p:sp>
      <p:sp>
        <p:nvSpPr>
          <p:cNvPr id="11" name="TextBox 10">
            <a:extLst>
              <a:ext uri="{FF2B5EF4-FFF2-40B4-BE49-F238E27FC236}">
                <a16:creationId xmlns:a16="http://schemas.microsoft.com/office/drawing/2014/main" id="{86C19602-3C1C-9221-2FB9-A8612C8A4682}"/>
              </a:ext>
            </a:extLst>
          </p:cNvPr>
          <p:cNvSpPr txBox="1"/>
          <p:nvPr/>
        </p:nvSpPr>
        <p:spPr>
          <a:xfrm>
            <a:off x="7427" y="5943599"/>
            <a:ext cx="6536267" cy="646331"/>
          </a:xfrm>
          <a:prstGeom prst="rect">
            <a:avLst/>
          </a:prstGeom>
          <a:noFill/>
        </p:spPr>
        <p:txBody>
          <a:bodyPr wrap="square" rtlCol="0">
            <a:spAutoFit/>
          </a:bodyPr>
          <a:lstStyle/>
          <a:p>
            <a:r>
              <a:rPr lang="en-JP" sz="1200" dirty="0"/>
              <a:t>Theory of evelotion via natural selection predicts and explains a borad range of observations thus is unlikely to be falsified. However it is impossible to </a:t>
            </a:r>
            <a:r>
              <a:rPr lang="en-JP" sz="1200" i="1" dirty="0"/>
              <a:t>prove</a:t>
            </a:r>
            <a:r>
              <a:rPr lang="en-JP" sz="1200" dirty="0"/>
              <a:t> formally that it is </a:t>
            </a:r>
            <a:r>
              <a:rPr lang="en-JP" sz="1200" i="1" dirty="0"/>
              <a:t>true</a:t>
            </a:r>
            <a:r>
              <a:rPr lang="en-JP" sz="1200" dirty="0"/>
              <a:t>. It is a pragmatic truth and referred to as a theory.</a:t>
            </a:r>
            <a:endParaRPr lang="en-JP" sz="1200" b="1" i="1" u="sng" dirty="0">
              <a:solidFill>
                <a:srgbClr val="FF0000"/>
              </a:solidFill>
            </a:endParaRPr>
          </a:p>
        </p:txBody>
      </p:sp>
    </p:spTree>
    <p:extLst>
      <p:ext uri="{BB962C8B-B14F-4D97-AF65-F5344CB8AC3E}">
        <p14:creationId xmlns:p14="http://schemas.microsoft.com/office/powerpoint/2010/main" val="2412227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9CFA8-1580-97D1-2353-62655F4BA0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4037A9F-FC08-7D23-7F7E-BE40CA4164D1}"/>
              </a:ext>
            </a:extLst>
          </p:cNvPr>
          <p:cNvPicPr>
            <a:picLocks noChangeAspect="1"/>
          </p:cNvPicPr>
          <p:nvPr/>
        </p:nvPicPr>
        <p:blipFill>
          <a:blip r:embed="rId3"/>
          <a:stretch>
            <a:fillRect/>
          </a:stretch>
        </p:blipFill>
        <p:spPr>
          <a:xfrm>
            <a:off x="2182154" y="0"/>
            <a:ext cx="7565239" cy="867905"/>
          </a:xfrm>
          <a:prstGeom prst="rect">
            <a:avLst/>
          </a:prstGeom>
        </p:spPr>
      </p:pic>
      <p:sp>
        <p:nvSpPr>
          <p:cNvPr id="4" name="TextBox 3">
            <a:extLst>
              <a:ext uri="{FF2B5EF4-FFF2-40B4-BE49-F238E27FC236}">
                <a16:creationId xmlns:a16="http://schemas.microsoft.com/office/drawing/2014/main" id="{083687C8-38BE-F97F-CBE7-DA86665522EB}"/>
              </a:ext>
            </a:extLst>
          </p:cNvPr>
          <p:cNvSpPr txBox="1"/>
          <p:nvPr/>
        </p:nvSpPr>
        <p:spPr>
          <a:xfrm>
            <a:off x="244099" y="768774"/>
            <a:ext cx="11426124" cy="3354765"/>
          </a:xfrm>
          <a:prstGeom prst="rect">
            <a:avLst/>
          </a:prstGeom>
          <a:noFill/>
        </p:spPr>
        <p:txBody>
          <a:bodyPr wrap="square">
            <a:spAutoFit/>
          </a:bodyPr>
          <a:lstStyle/>
          <a:p>
            <a:r>
              <a:rPr lang="en-JP" sz="1600" dirty="0">
                <a:latin typeface="Calibri" panose="020F0502020204030204" pitchFamily="34" charset="0"/>
                <a:cs typeface="Calibri" panose="020F0502020204030204" pitchFamily="34" charset="0"/>
              </a:rPr>
              <a:t>As evolution is a change in heritable characteristics in a population over time, and all living organisms (and viruses) use the same genetic code to create proteins, changes within base sequences of DNA or RNA and the corresponding amino acid sequences of proteins are expected and can be compared.</a:t>
            </a:r>
          </a:p>
          <a:p>
            <a:endParaRPr lang="en-JP" sz="1600" dirty="0">
              <a:latin typeface="Calibri" panose="020F0502020204030204" pitchFamily="34" charset="0"/>
              <a:cs typeface="Calibri" panose="020F0502020204030204" pitchFamily="34" charset="0"/>
            </a:endParaRPr>
          </a:p>
          <a:p>
            <a:r>
              <a:rPr lang="en-JP" sz="1600" b="1" u="sng" dirty="0">
                <a:latin typeface="Calibri" panose="020F0502020204030204" pitchFamily="34" charset="0"/>
                <a:cs typeface="Calibri" panose="020F0502020204030204" pitchFamily="34" charset="0"/>
              </a:rPr>
              <a:t>Evidence for evolution:</a:t>
            </a:r>
            <a:r>
              <a:rPr lang="en-JP" sz="1600" dirty="0">
                <a:latin typeface="Calibri" panose="020F0502020204030204" pitchFamily="34" charset="0"/>
                <a:cs typeface="Calibri" panose="020F0502020204030204" pitchFamily="34" charset="0"/>
              </a:rPr>
              <a:t> </a:t>
            </a:r>
            <a:r>
              <a:rPr lang="en-US" sz="1600" b="0" i="0" dirty="0">
                <a:effectLst/>
                <a:latin typeface="Calibri" panose="020F0502020204030204" pitchFamily="34" charset="0"/>
                <a:cs typeface="Calibri" panose="020F0502020204030204" pitchFamily="34" charset="0"/>
              </a:rPr>
              <a:t>Over the course of millions of years, mutations will accumulate within any given segment of DNA</a:t>
            </a:r>
            <a:r>
              <a:rPr lang="en-US" sz="1600" dirty="0">
                <a:latin typeface="Calibri" panose="020F0502020204030204" pitchFamily="34" charset="0"/>
                <a:cs typeface="Calibri" panose="020F0502020204030204" pitchFamily="34" charset="0"/>
              </a:rPr>
              <a:t>. </a:t>
            </a:r>
            <a:r>
              <a:rPr lang="en-JP" sz="1600" dirty="0">
                <a:latin typeface="Calibri" panose="020F0502020204030204" pitchFamily="34" charset="0"/>
                <a:cs typeface="Calibri" panose="020F0502020204030204" pitchFamily="34" charset="0"/>
              </a:rPr>
              <a:t>Compare base/amino acid sequences of the same gene in different species. </a:t>
            </a:r>
          </a:p>
          <a:p>
            <a:r>
              <a:rPr lang="en-JP" sz="1600" dirty="0">
                <a:latin typeface="Calibri" panose="020F0502020204030204" pitchFamily="34" charset="0"/>
                <a:cs typeface="Calibri" panose="020F0502020204030204" pitchFamily="34" charset="0"/>
              </a:rPr>
              <a:t>Fewer differences = more closely related </a:t>
            </a:r>
            <a:r>
              <a:rPr lang="en-JP" sz="1600" dirty="0">
                <a:latin typeface="Calibri" panose="020F0502020204030204" pitchFamily="34" charset="0"/>
                <a:cs typeface="Calibri" panose="020F0502020204030204" pitchFamily="34" charset="0"/>
                <a:sym typeface="Wingdings" pitchFamily="2" charset="2"/>
              </a:rPr>
              <a:t> </a:t>
            </a:r>
            <a:r>
              <a:rPr lang="en-JP" sz="1600" dirty="0">
                <a:latin typeface="Calibri" panose="020F0502020204030204" pitchFamily="34" charset="0"/>
                <a:cs typeface="Calibri" panose="020F0502020204030204" pitchFamily="34" charset="0"/>
              </a:rPr>
              <a:t>divergered from common ancester more recently</a:t>
            </a:r>
          </a:p>
          <a:p>
            <a:endParaRPr lang="en-JP" sz="1600" dirty="0">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1600" b="0" i="0" dirty="0">
                <a:effectLst/>
                <a:latin typeface="Calibri" panose="020F0502020204030204" pitchFamily="34" charset="0"/>
                <a:cs typeface="Calibri" panose="020F0502020204030204" pitchFamily="34" charset="0"/>
              </a:rPr>
              <a:t>The sequences for comparison must come from the same part of the DNA, and are often taken from regions of DNA that are </a:t>
            </a:r>
            <a:r>
              <a:rPr lang="en-US" sz="1600" i="0" dirty="0">
                <a:effectLst/>
                <a:latin typeface="Calibri" panose="020F0502020204030204" pitchFamily="34" charset="0"/>
                <a:cs typeface="Calibri" panose="020F0502020204030204" pitchFamily="34" charset="0"/>
              </a:rPr>
              <a:t>highly conserved, meaning that they have changed very little over time (ex: </a:t>
            </a:r>
            <a:r>
              <a:rPr lang="en-US" sz="1600" i="0" dirty="0" err="1">
                <a:effectLst/>
                <a:latin typeface="Calibri" panose="020F0502020204030204" pitchFamily="34" charset="0"/>
                <a:cs typeface="Calibri" panose="020F0502020204030204" pitchFamily="34" charset="0"/>
              </a:rPr>
              <a:t>haemoglobin</a:t>
            </a:r>
            <a:r>
              <a:rPr lang="en-US" sz="1600" i="0" dirty="0">
                <a:effectLst/>
                <a:latin typeface="Calibri" panose="020F0502020204030204" pitchFamily="34" charset="0"/>
                <a:cs typeface="Calibri" panose="020F0502020204030204" pitchFamily="34" charset="0"/>
              </a:rPr>
              <a:t>); this is important for several reasons: </a:t>
            </a:r>
          </a:p>
          <a:p>
            <a:pPr marL="742950" lvl="1" indent="-285750" algn="l">
              <a:buFont typeface="Arial" panose="020B0604020202020204" pitchFamily="34" charset="0"/>
              <a:buChar char="•"/>
            </a:pPr>
            <a:r>
              <a:rPr lang="en-US" sz="1600" i="0" dirty="0">
                <a:effectLst/>
                <a:latin typeface="Calibri" panose="020F0502020204030204" pitchFamily="34" charset="0"/>
                <a:cs typeface="Calibri" panose="020F0502020204030204" pitchFamily="34" charset="0"/>
              </a:rPr>
              <a:t>Like needs to be compared with like; comparing two completely different regions of DNA will not yield useful information</a:t>
            </a:r>
          </a:p>
          <a:p>
            <a:pPr marL="742950" lvl="1" indent="-285750" algn="l">
              <a:buFont typeface="Arial" panose="020B0604020202020204" pitchFamily="34" charset="0"/>
              <a:buChar char="•"/>
            </a:pPr>
            <a:r>
              <a:rPr lang="en-US" sz="1600" i="0" dirty="0">
                <a:effectLst/>
                <a:latin typeface="Calibri" panose="020F0502020204030204" pitchFamily="34" charset="0"/>
                <a:cs typeface="Calibri" panose="020F0502020204030204" pitchFamily="34" charset="0"/>
              </a:rPr>
              <a:t>There are likely to be relatively few differences, so similarities and differences can be easily identified</a:t>
            </a:r>
          </a:p>
          <a:p>
            <a:pPr marL="742950" lvl="1" indent="-285750" algn="l">
              <a:buFont typeface="Arial" panose="020B0604020202020204" pitchFamily="34" charset="0"/>
              <a:buChar char="•"/>
            </a:pPr>
            <a:r>
              <a:rPr lang="en-US" sz="1600" i="0" dirty="0">
                <a:effectLst/>
                <a:latin typeface="Calibri" panose="020F0502020204030204" pitchFamily="34" charset="0"/>
                <a:cs typeface="Calibri" panose="020F0502020204030204" pitchFamily="34" charset="0"/>
              </a:rPr>
              <a:t>Conserved sequences are also more likely to exist in a wide range of species</a:t>
            </a:r>
          </a:p>
        </p:txBody>
      </p:sp>
      <p:pic>
        <p:nvPicPr>
          <p:cNvPr id="6146" name="Picture 2" descr="10. How Do You Find Out the Significance of a Genome After Sequencing? -  LabXchange">
            <a:extLst>
              <a:ext uri="{FF2B5EF4-FFF2-40B4-BE49-F238E27FC236}">
                <a16:creationId xmlns:a16="http://schemas.microsoft.com/office/drawing/2014/main" id="{A8B9BAFB-2948-CBD1-05DD-1242A680BC9D}"/>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6589"/>
          <a:stretch/>
        </p:blipFill>
        <p:spPr bwMode="auto">
          <a:xfrm>
            <a:off x="199940" y="3975029"/>
            <a:ext cx="7377192" cy="28829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olecular Evidence | BioNinja">
            <a:extLst>
              <a:ext uri="{FF2B5EF4-FFF2-40B4-BE49-F238E27FC236}">
                <a16:creationId xmlns:a16="http://schemas.microsoft.com/office/drawing/2014/main" id="{52B2D116-F2FD-3132-4F21-EE9718A751B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01973" y="3968730"/>
            <a:ext cx="3431721" cy="2889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11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EC967-E58D-DF62-90C5-D38BDFC3D8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FEF800-9AC8-A7A1-E004-56CB73E7D69F}"/>
              </a:ext>
            </a:extLst>
          </p:cNvPr>
          <p:cNvPicPr>
            <a:picLocks noChangeAspect="1"/>
          </p:cNvPicPr>
          <p:nvPr/>
        </p:nvPicPr>
        <p:blipFill>
          <a:blip r:embed="rId2"/>
          <a:stretch>
            <a:fillRect/>
          </a:stretch>
        </p:blipFill>
        <p:spPr>
          <a:xfrm>
            <a:off x="2559050" y="65617"/>
            <a:ext cx="6667500" cy="850900"/>
          </a:xfrm>
          <a:prstGeom prst="rect">
            <a:avLst/>
          </a:prstGeom>
        </p:spPr>
      </p:pic>
      <p:sp>
        <p:nvSpPr>
          <p:cNvPr id="2" name="TextBox 1">
            <a:extLst>
              <a:ext uri="{FF2B5EF4-FFF2-40B4-BE49-F238E27FC236}">
                <a16:creationId xmlns:a16="http://schemas.microsoft.com/office/drawing/2014/main" id="{CE189E1F-6F83-A56B-B254-BF3BC5985560}"/>
              </a:ext>
            </a:extLst>
          </p:cNvPr>
          <p:cNvSpPr txBox="1"/>
          <p:nvPr/>
        </p:nvSpPr>
        <p:spPr>
          <a:xfrm>
            <a:off x="382937" y="1195802"/>
            <a:ext cx="11426124" cy="646331"/>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Selective Breeding / Artificial Selection </a:t>
            </a:r>
            <a:r>
              <a:rPr lang="en-US" dirty="0">
                <a:latin typeface="Calibri" panose="020F0502020204030204" pitchFamily="34" charset="0"/>
                <a:cs typeface="Calibri" panose="020F0502020204030204" pitchFamily="34" charset="0"/>
              </a:rPr>
              <a:t>is a process whereby humans act as the selection pressure and determine which individuals in a population reproduce in the hopes of increasing or decreasing the prevalence of a particular trait</a:t>
            </a:r>
            <a:endParaRPr lang="en-US" b="0" i="0" dirty="0">
              <a:solidFill>
                <a:srgbClr val="000000"/>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556263D-909A-1ADC-22F4-37D12561511D}"/>
              </a:ext>
            </a:extLst>
          </p:cNvPr>
          <p:cNvSpPr txBox="1"/>
          <p:nvPr/>
        </p:nvSpPr>
        <p:spPr>
          <a:xfrm>
            <a:off x="263794" y="5339032"/>
            <a:ext cx="11258011" cy="1477328"/>
          </a:xfrm>
          <a:prstGeom prst="rect">
            <a:avLst/>
          </a:prstGeom>
          <a:noFill/>
        </p:spPr>
        <p:txBody>
          <a:bodyPr wrap="square">
            <a:spAutoFit/>
          </a:bodyPr>
          <a:lstStyle/>
          <a:p>
            <a:r>
              <a:rPr lang="en-JP" b="1" u="sng" dirty="0">
                <a:latin typeface="Calibri" panose="020F0502020204030204" pitchFamily="34" charset="0"/>
                <a:cs typeface="Calibri" panose="020F0502020204030204" pitchFamily="34" charset="0"/>
              </a:rPr>
              <a:t>Evidence for evolution:</a:t>
            </a:r>
            <a:r>
              <a:rPr lang="en-US" dirty="0">
                <a:solidFill>
                  <a:srgbClr val="000000"/>
                </a:solidFill>
                <a:latin typeface="Calibri" panose="020F0502020204030204" pitchFamily="34" charset="0"/>
                <a:cs typeface="Calibri" panose="020F0502020204030204" pitchFamily="34" charset="0"/>
                <a:sym typeface="Wingdings" pitchFamily="2" charset="2"/>
              </a:rPr>
              <a:t> shows how populations can change rapidly given selection pressures, leading to evolution</a:t>
            </a:r>
          </a:p>
          <a:p>
            <a:endParaRPr lang="en-US" i="0" dirty="0">
              <a:effectLst/>
              <a:latin typeface="Calibri" panose="020F0502020204030204" pitchFamily="34" charset="0"/>
              <a:cs typeface="Calibri" panose="020F0502020204030204" pitchFamily="34" charset="0"/>
              <a:sym typeface="Wingdings" pitchFamily="2" charset="2"/>
            </a:endParaRPr>
          </a:p>
          <a:p>
            <a:r>
              <a:rPr lang="en-US" sz="1800" dirty="0">
                <a:latin typeface="Calibri" panose="020F0502020204030204" pitchFamily="34" charset="0"/>
                <a:ea typeface="ＭＳ Ｐゴシック" pitchFamily="34" charset="-128"/>
                <a:cs typeface="Calibri" pitchFamily="34" charset="0"/>
              </a:rPr>
              <a:t>Selective breeding provides evidence that selection can cause evolution, on short geologic time scale. It does not prove that evolution of species is occurring naturally but gives evidence that species can evolve rapidly. </a:t>
            </a:r>
            <a:endParaRPr lang="en-US" sz="1800" dirty="0">
              <a:latin typeface="Calibri" panose="020F0502020204030204" pitchFamily="34" charset="0"/>
              <a:cs typeface="Calibri" panose="020F0502020204030204" pitchFamily="34" charset="0"/>
            </a:endParaRPr>
          </a:p>
          <a:p>
            <a:endParaRPr lang="en-US" i="0" dirty="0">
              <a:solidFill>
                <a:srgbClr val="000000"/>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D40CB9-8A07-AFD6-4980-3E3C044CF488}"/>
              </a:ext>
            </a:extLst>
          </p:cNvPr>
          <p:cNvPicPr>
            <a:picLocks noChangeAspect="1"/>
          </p:cNvPicPr>
          <p:nvPr/>
        </p:nvPicPr>
        <p:blipFill>
          <a:blip r:embed="rId3"/>
          <a:stretch>
            <a:fillRect/>
          </a:stretch>
        </p:blipFill>
        <p:spPr>
          <a:xfrm>
            <a:off x="263794" y="2177236"/>
            <a:ext cx="11422641" cy="2694323"/>
          </a:xfrm>
          <a:prstGeom prst="rect">
            <a:avLst/>
          </a:prstGeom>
        </p:spPr>
      </p:pic>
    </p:spTree>
    <p:extLst>
      <p:ext uri="{BB962C8B-B14F-4D97-AF65-F5344CB8AC3E}">
        <p14:creationId xmlns:p14="http://schemas.microsoft.com/office/powerpoint/2010/main" val="825482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47BF2-8A8D-3A4D-C964-C1E87407F47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85977F-0739-D1F1-9134-CA5100350353}"/>
              </a:ext>
            </a:extLst>
          </p:cNvPr>
          <p:cNvPicPr>
            <a:picLocks noChangeAspect="1"/>
          </p:cNvPicPr>
          <p:nvPr/>
        </p:nvPicPr>
        <p:blipFill>
          <a:blip r:embed="rId2"/>
          <a:stretch>
            <a:fillRect/>
          </a:stretch>
        </p:blipFill>
        <p:spPr>
          <a:xfrm>
            <a:off x="2559050" y="65617"/>
            <a:ext cx="6667500" cy="850900"/>
          </a:xfrm>
          <a:prstGeom prst="rect">
            <a:avLst/>
          </a:prstGeom>
        </p:spPr>
      </p:pic>
      <p:pic>
        <p:nvPicPr>
          <p:cNvPr id="8" name="Picture 7">
            <a:extLst>
              <a:ext uri="{FF2B5EF4-FFF2-40B4-BE49-F238E27FC236}">
                <a16:creationId xmlns:a16="http://schemas.microsoft.com/office/drawing/2014/main" id="{7E429A41-D2D5-5658-F201-7ED78C53BEF8}"/>
              </a:ext>
            </a:extLst>
          </p:cNvPr>
          <p:cNvPicPr>
            <a:picLocks noChangeAspect="1"/>
          </p:cNvPicPr>
          <p:nvPr/>
        </p:nvPicPr>
        <p:blipFill>
          <a:blip r:embed="rId3"/>
          <a:stretch>
            <a:fillRect/>
          </a:stretch>
        </p:blipFill>
        <p:spPr>
          <a:xfrm>
            <a:off x="0" y="1507369"/>
            <a:ext cx="12109263" cy="4290316"/>
          </a:xfrm>
          <a:prstGeom prst="rect">
            <a:avLst/>
          </a:prstGeom>
        </p:spPr>
      </p:pic>
    </p:spTree>
    <p:extLst>
      <p:ext uri="{BB962C8B-B14F-4D97-AF65-F5344CB8AC3E}">
        <p14:creationId xmlns:p14="http://schemas.microsoft.com/office/powerpoint/2010/main" val="893813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2138</TotalTime>
  <Words>3153</Words>
  <Application>Microsoft Office PowerPoint</Application>
  <PresentationFormat>Widescreen</PresentationFormat>
  <Paragraphs>267</Paragraphs>
  <Slides>31</Slides>
  <Notes>26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Marier</dc:creator>
  <cp:lastModifiedBy>Marier, Peter</cp:lastModifiedBy>
  <cp:revision>118</cp:revision>
  <dcterms:created xsi:type="dcterms:W3CDTF">2024-11-05T10:32:26Z</dcterms:created>
  <dcterms:modified xsi:type="dcterms:W3CDTF">2026-01-09T00:10:37Z</dcterms:modified>
</cp:coreProperties>
</file>