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22"/>
  </p:notesMasterIdLst>
  <p:sldIdLst>
    <p:sldId id="300" r:id="rId2"/>
    <p:sldId id="301" r:id="rId3"/>
    <p:sldId id="257" r:id="rId4"/>
    <p:sldId id="265" r:id="rId5"/>
    <p:sldId id="266" r:id="rId6"/>
    <p:sldId id="267" r:id="rId7"/>
    <p:sldId id="278" r:id="rId8"/>
    <p:sldId id="269" r:id="rId9"/>
    <p:sldId id="270" r:id="rId10"/>
    <p:sldId id="280" r:id="rId11"/>
    <p:sldId id="279" r:id="rId12"/>
    <p:sldId id="271" r:id="rId13"/>
    <p:sldId id="272" r:id="rId14"/>
    <p:sldId id="273" r:id="rId15"/>
    <p:sldId id="274" r:id="rId16"/>
    <p:sldId id="264" r:id="rId17"/>
    <p:sldId id="282" r:id="rId18"/>
    <p:sldId id="276" r:id="rId19"/>
    <p:sldId id="283" r:id="rId20"/>
    <p:sldId id="277" r:id="rId21"/>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26"/>
    <p:restoredTop sz="82789"/>
  </p:normalViewPr>
  <p:slideViewPr>
    <p:cSldViewPr snapToGrid="0">
      <p:cViewPr varScale="1">
        <p:scale>
          <a:sx n="105" d="100"/>
          <a:sy n="105" d="100"/>
        </p:scale>
        <p:origin x="16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F0D7-A35F-0A44-B46D-40E667ABF602}" type="datetimeFigureOut">
              <a:rPr lang="en-JP" smtClean="0"/>
              <a:t>2026/02/01</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2A77-0CA5-214D-A0A1-313B8E5549BF}" type="slidenum">
              <a:rPr lang="en-JP" smtClean="0"/>
              <a:t>‹#›</a:t>
            </a:fld>
            <a:endParaRPr lang="en-JP"/>
          </a:p>
        </p:txBody>
      </p:sp>
    </p:spTree>
    <p:extLst>
      <p:ext uri="{BB962C8B-B14F-4D97-AF65-F5344CB8AC3E}">
        <p14:creationId xmlns:p14="http://schemas.microsoft.com/office/powerpoint/2010/main" val="307183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*even monozygotic twins display variation due to gene expression differenes with the environment</a:t>
            </a:r>
          </a:p>
        </p:txBody>
      </p:sp>
      <p:sp>
        <p:nvSpPr>
          <p:cNvPr id="4" name="Slide Number Placeholder 3"/>
          <p:cNvSpPr>
            <a:spLocks noGrp="1"/>
          </p:cNvSpPr>
          <p:nvPr>
            <p:ph type="sldNum" sz="quarter" idx="5"/>
          </p:nvPr>
        </p:nvSpPr>
        <p:spPr/>
        <p:txBody>
          <a:bodyPr/>
          <a:lstStyle/>
          <a:p>
            <a:fld id="{A9402A77-0CA5-214D-A0A1-313B8E5549BF}" type="slidenum">
              <a:rPr lang="en-JP" smtClean="0"/>
              <a:t>3</a:t>
            </a:fld>
            <a:endParaRPr lang="en-JP"/>
          </a:p>
        </p:txBody>
      </p:sp>
    </p:spTree>
    <p:extLst>
      <p:ext uri="{BB962C8B-B14F-4D97-AF65-F5344CB8AC3E}">
        <p14:creationId xmlns:p14="http://schemas.microsoft.com/office/powerpoint/2010/main" val="106960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5731E-9BB4-07D5-8751-355C783DC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076D4-39BB-BA2F-9854-4EE146900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E0EFB9-549D-606E-E58F-6AF6B4945284}"/>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1F38472-0C9D-86DA-4D6B-E0CC840F7617}"/>
              </a:ext>
            </a:extLst>
          </p:cNvPr>
          <p:cNvSpPr>
            <a:spLocks noGrp="1"/>
          </p:cNvSpPr>
          <p:nvPr>
            <p:ph type="sldNum" sz="quarter" idx="5"/>
          </p:nvPr>
        </p:nvSpPr>
        <p:spPr/>
        <p:txBody>
          <a:bodyPr/>
          <a:lstStyle/>
          <a:p>
            <a:fld id="{A9402A77-0CA5-214D-A0A1-313B8E5549BF}" type="slidenum">
              <a:rPr lang="en-JP" smtClean="0"/>
              <a:t>12</a:t>
            </a:fld>
            <a:endParaRPr lang="en-JP"/>
          </a:p>
        </p:txBody>
      </p:sp>
    </p:spTree>
    <p:extLst>
      <p:ext uri="{BB962C8B-B14F-4D97-AF65-F5344CB8AC3E}">
        <p14:creationId xmlns:p14="http://schemas.microsoft.com/office/powerpoint/2010/main" val="251682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856E-F9CA-64D7-D9E0-0327A0119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DE7C8-2011-D33C-8A68-03C5B1182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B7050A-7452-A905-B01E-3707DC1B40D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692A17E3-1233-F496-F486-F766C461C9E4}"/>
              </a:ext>
            </a:extLst>
          </p:cNvPr>
          <p:cNvSpPr>
            <a:spLocks noGrp="1"/>
          </p:cNvSpPr>
          <p:nvPr>
            <p:ph type="sldNum" sz="quarter" idx="5"/>
          </p:nvPr>
        </p:nvSpPr>
        <p:spPr/>
        <p:txBody>
          <a:bodyPr/>
          <a:lstStyle/>
          <a:p>
            <a:fld id="{A9402A77-0CA5-214D-A0A1-313B8E5549BF}" type="slidenum">
              <a:rPr lang="en-JP" smtClean="0"/>
              <a:t>13</a:t>
            </a:fld>
            <a:endParaRPr lang="en-JP"/>
          </a:p>
        </p:txBody>
      </p:sp>
    </p:spTree>
    <p:extLst>
      <p:ext uri="{BB962C8B-B14F-4D97-AF65-F5344CB8AC3E}">
        <p14:creationId xmlns:p14="http://schemas.microsoft.com/office/powerpoint/2010/main" val="369245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17B94-C39E-B663-3376-CF3F79209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C58A3-1DF2-9367-361B-E03219653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2B229-412B-BA15-32EF-470E5C15A8B8}"/>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85F6F9E6-3EC4-AAF3-0FF5-BB9CF90FB652}"/>
              </a:ext>
            </a:extLst>
          </p:cNvPr>
          <p:cNvSpPr>
            <a:spLocks noGrp="1"/>
          </p:cNvSpPr>
          <p:nvPr>
            <p:ph type="sldNum" sz="quarter" idx="5"/>
          </p:nvPr>
        </p:nvSpPr>
        <p:spPr/>
        <p:txBody>
          <a:bodyPr/>
          <a:lstStyle/>
          <a:p>
            <a:fld id="{A9402A77-0CA5-214D-A0A1-313B8E5549BF}" type="slidenum">
              <a:rPr lang="en-JP" smtClean="0"/>
              <a:t>14</a:t>
            </a:fld>
            <a:endParaRPr lang="en-JP"/>
          </a:p>
        </p:txBody>
      </p:sp>
    </p:spTree>
    <p:extLst>
      <p:ext uri="{BB962C8B-B14F-4D97-AF65-F5344CB8AC3E}">
        <p14:creationId xmlns:p14="http://schemas.microsoft.com/office/powerpoint/2010/main" val="3541496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48D0D-3220-E289-6FAE-A3266FBB6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5CEEB-2092-505B-1C25-4E9D18915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B3C17-260E-53BB-7FD6-01E526E73823}"/>
              </a:ext>
            </a:extLst>
          </p:cNvPr>
          <p:cNvSpPr>
            <a:spLocks noGrp="1"/>
          </p:cNvSpPr>
          <p:nvPr>
            <p:ph type="body" idx="1"/>
          </p:nvPr>
        </p:nvSpPr>
        <p:spPr/>
        <p:txBody>
          <a:bodyPr/>
          <a:lstStyle/>
          <a:p>
            <a:r>
              <a:rPr lang="en-JP" dirty="0"/>
              <a:t>Another potential use of human sequencing is the production of new medicines:</a:t>
            </a:r>
          </a:p>
          <a:p>
            <a:endParaRPr lang="en-JP" dirty="0"/>
          </a:p>
          <a:p>
            <a:pPr marL="228600" indent="-228600">
              <a:buAutoNum type="arabicPeriod"/>
            </a:pPr>
            <a:r>
              <a:rPr lang="en-US" dirty="0"/>
              <a:t>F</a:t>
            </a:r>
            <a:r>
              <a:rPr lang="en-JP" dirty="0"/>
              <a:t>ind beneficial proteins that are produced naturally in people</a:t>
            </a:r>
          </a:p>
          <a:p>
            <a:pPr marL="228600" indent="-228600">
              <a:buAutoNum type="arabicPeriod"/>
            </a:pPr>
            <a:r>
              <a:rPr lang="en-US" dirty="0"/>
              <a:t>D</a:t>
            </a:r>
            <a:r>
              <a:rPr lang="en-JP" dirty="0"/>
              <a:t>etermine which gene(s) controls the synthesis of these proteins</a:t>
            </a:r>
          </a:p>
          <a:p>
            <a:pPr marL="228600" indent="-228600">
              <a:buAutoNum type="arabicPeriod"/>
            </a:pPr>
            <a:r>
              <a:rPr lang="en-US" dirty="0"/>
              <a:t>C</a:t>
            </a:r>
            <a:r>
              <a:rPr lang="en-JP" dirty="0"/>
              <a:t>opy the gene and use genetic modiciation to create more of the desired molecule in a lab</a:t>
            </a:r>
          </a:p>
          <a:p>
            <a:pPr marL="228600" indent="-228600">
              <a:buAutoNum type="arabicPeriod"/>
            </a:pPr>
            <a:r>
              <a:rPr lang="en-US" dirty="0"/>
              <a:t>D</a:t>
            </a:r>
            <a:r>
              <a:rPr lang="en-JP" dirty="0"/>
              <a:t>istribute the beneficial theraputic protein as a new medical treatment</a:t>
            </a:r>
          </a:p>
        </p:txBody>
      </p:sp>
      <p:sp>
        <p:nvSpPr>
          <p:cNvPr id="4" name="Slide Number Placeholder 3">
            <a:extLst>
              <a:ext uri="{FF2B5EF4-FFF2-40B4-BE49-F238E27FC236}">
                <a16:creationId xmlns:a16="http://schemas.microsoft.com/office/drawing/2014/main" id="{910CD376-5404-FB25-6777-834433C4BD87}"/>
              </a:ext>
            </a:extLst>
          </p:cNvPr>
          <p:cNvSpPr>
            <a:spLocks noGrp="1"/>
          </p:cNvSpPr>
          <p:nvPr>
            <p:ph type="sldNum" sz="quarter" idx="5"/>
          </p:nvPr>
        </p:nvSpPr>
        <p:spPr/>
        <p:txBody>
          <a:bodyPr/>
          <a:lstStyle/>
          <a:p>
            <a:fld id="{A9402A77-0CA5-214D-A0A1-313B8E5549BF}" type="slidenum">
              <a:rPr lang="en-JP" smtClean="0"/>
              <a:t>15</a:t>
            </a:fld>
            <a:endParaRPr lang="en-JP"/>
          </a:p>
        </p:txBody>
      </p:sp>
    </p:spTree>
    <p:extLst>
      <p:ext uri="{BB962C8B-B14F-4D97-AF65-F5344CB8AC3E}">
        <p14:creationId xmlns:p14="http://schemas.microsoft.com/office/powerpoint/2010/main" val="4103202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JP" dirty="0"/>
              <a:t>nteresting review paper on various horizontal gene transfer mechanisms: </a:t>
            </a:r>
            <a:r>
              <a:rPr lang="en-US" dirty="0"/>
              <a:t>https://sci-</a:t>
            </a:r>
            <a:r>
              <a:rPr lang="en-US" dirty="0" err="1"/>
              <a:t>hub.se</a:t>
            </a:r>
            <a:r>
              <a:rPr lang="en-US" dirty="0"/>
              <a:t>/https://</a:t>
            </a:r>
            <a:r>
              <a:rPr lang="en-US" dirty="0" err="1"/>
              <a:t>www.nature.com</a:t>
            </a:r>
            <a:r>
              <a:rPr lang="en-US" dirty="0"/>
              <a:t>/articles/s41579-021-00534-7</a:t>
            </a:r>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16</a:t>
            </a:fld>
            <a:endParaRPr lang="en-JP"/>
          </a:p>
        </p:txBody>
      </p:sp>
    </p:spTree>
    <p:extLst>
      <p:ext uri="{BB962C8B-B14F-4D97-AF65-F5344CB8AC3E}">
        <p14:creationId xmlns:p14="http://schemas.microsoft.com/office/powerpoint/2010/main" val="205688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480C0-2776-75CA-3CDA-107D0C281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A1015-A7A3-EBF8-E5C4-E732426E0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FE4C3-1D97-329F-B27A-093DF0FB5143}"/>
              </a:ext>
            </a:extLst>
          </p:cNvPr>
          <p:cNvSpPr>
            <a:spLocks noGrp="1"/>
          </p:cNvSpPr>
          <p:nvPr>
            <p:ph type="body" idx="1"/>
          </p:nvPr>
        </p:nvSpPr>
        <p:spPr/>
        <p:txBody>
          <a:bodyPr/>
          <a:lstStyle/>
          <a:p>
            <a:r>
              <a:rPr lang="en-US" dirty="0"/>
              <a:t>I</a:t>
            </a:r>
            <a:r>
              <a:rPr lang="en-JP" dirty="0"/>
              <a:t>nteresting review paper on various horizontal gene transfer mechanisms: </a:t>
            </a:r>
            <a:r>
              <a:rPr lang="en-US" dirty="0"/>
              <a:t>https://sci-</a:t>
            </a:r>
            <a:r>
              <a:rPr lang="en-US" dirty="0" err="1"/>
              <a:t>hub.se</a:t>
            </a:r>
            <a:r>
              <a:rPr lang="en-US" dirty="0"/>
              <a:t>/https://</a:t>
            </a:r>
            <a:r>
              <a:rPr lang="en-US" dirty="0" err="1"/>
              <a:t>www.nature.com</a:t>
            </a:r>
            <a:r>
              <a:rPr lang="en-US" dirty="0"/>
              <a:t>/articles/s41579-021-00534-7</a:t>
            </a:r>
            <a:endParaRPr lang="en-JP" dirty="0"/>
          </a:p>
        </p:txBody>
      </p:sp>
      <p:sp>
        <p:nvSpPr>
          <p:cNvPr id="4" name="Slide Number Placeholder 3">
            <a:extLst>
              <a:ext uri="{FF2B5EF4-FFF2-40B4-BE49-F238E27FC236}">
                <a16:creationId xmlns:a16="http://schemas.microsoft.com/office/drawing/2014/main" id="{BD84534D-F147-EB64-E63A-82E013DF7241}"/>
              </a:ext>
            </a:extLst>
          </p:cNvPr>
          <p:cNvSpPr>
            <a:spLocks noGrp="1"/>
          </p:cNvSpPr>
          <p:nvPr>
            <p:ph type="sldNum" sz="quarter" idx="5"/>
          </p:nvPr>
        </p:nvSpPr>
        <p:spPr/>
        <p:txBody>
          <a:bodyPr/>
          <a:lstStyle/>
          <a:p>
            <a:fld id="{A9402A77-0CA5-214D-A0A1-313B8E5549BF}" type="slidenum">
              <a:rPr lang="en-JP" smtClean="0"/>
              <a:t>17</a:t>
            </a:fld>
            <a:endParaRPr lang="en-JP"/>
          </a:p>
        </p:txBody>
      </p:sp>
    </p:spTree>
    <p:extLst>
      <p:ext uri="{BB962C8B-B14F-4D97-AF65-F5344CB8AC3E}">
        <p14:creationId xmlns:p14="http://schemas.microsoft.com/office/powerpoint/2010/main" val="3236667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D1D5B-041D-999D-9582-E996B2B29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B0CC6-4A30-4D41-84EB-BF3FBC3B8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F9A92-AFD9-630D-C970-E99AFFBC2473}"/>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82F7E0ED-A224-9C92-2917-246F5F416327}"/>
              </a:ext>
            </a:extLst>
          </p:cNvPr>
          <p:cNvSpPr>
            <a:spLocks noGrp="1"/>
          </p:cNvSpPr>
          <p:nvPr>
            <p:ph type="sldNum" sz="quarter" idx="5"/>
          </p:nvPr>
        </p:nvSpPr>
        <p:spPr/>
        <p:txBody>
          <a:bodyPr/>
          <a:lstStyle/>
          <a:p>
            <a:fld id="{A9402A77-0CA5-214D-A0A1-313B8E5549BF}" type="slidenum">
              <a:rPr lang="en-JP" smtClean="0"/>
              <a:t>18</a:t>
            </a:fld>
            <a:endParaRPr lang="en-JP"/>
          </a:p>
        </p:txBody>
      </p:sp>
    </p:spTree>
    <p:extLst>
      <p:ext uri="{BB962C8B-B14F-4D97-AF65-F5344CB8AC3E}">
        <p14:creationId xmlns:p14="http://schemas.microsoft.com/office/powerpoint/2010/main" val="862929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8C38B-8D0A-BF7F-39D8-22CFF3FA7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F34F1-C6C6-8303-969E-B3C3118E5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329318-7668-4C74-68B1-D3BBC35BC098}"/>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562593C4-D0B4-55FE-52EA-4046D19AEA0E}"/>
              </a:ext>
            </a:extLst>
          </p:cNvPr>
          <p:cNvSpPr>
            <a:spLocks noGrp="1"/>
          </p:cNvSpPr>
          <p:nvPr>
            <p:ph type="sldNum" sz="quarter" idx="5"/>
          </p:nvPr>
        </p:nvSpPr>
        <p:spPr/>
        <p:txBody>
          <a:bodyPr/>
          <a:lstStyle/>
          <a:p>
            <a:fld id="{A9402A77-0CA5-214D-A0A1-313B8E5549BF}" type="slidenum">
              <a:rPr lang="en-JP" smtClean="0"/>
              <a:t>19</a:t>
            </a:fld>
            <a:endParaRPr lang="en-JP"/>
          </a:p>
        </p:txBody>
      </p:sp>
    </p:spTree>
    <p:extLst>
      <p:ext uri="{BB962C8B-B14F-4D97-AF65-F5344CB8AC3E}">
        <p14:creationId xmlns:p14="http://schemas.microsoft.com/office/powerpoint/2010/main" val="456712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3840-6B11-219D-37E0-5D82797A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D2756-3E9C-86FF-F40E-EFBA60CCA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31365-8ED2-2BF7-08DC-EC74DC2133B4}"/>
              </a:ext>
            </a:extLst>
          </p:cNvPr>
          <p:cNvSpPr>
            <a:spLocks noGrp="1"/>
          </p:cNvSpPr>
          <p:nvPr>
            <p:ph type="body" idx="1"/>
          </p:nvPr>
        </p:nvSpPr>
        <p:spPr/>
        <p:txBody>
          <a:bodyPr/>
          <a:lstStyle/>
          <a:p>
            <a:r>
              <a:rPr lang="en-US" dirty="0"/>
              <a:t>D</a:t>
            </a:r>
            <a:r>
              <a:rPr lang="en-JP" dirty="0"/>
              <a:t>isadvantages: </a:t>
            </a:r>
          </a:p>
          <a:p>
            <a:pPr marL="171450" indent="-171450">
              <a:buFontTx/>
              <a:buChar char="-"/>
            </a:pPr>
            <a:r>
              <a:rPr lang="en-US" dirty="0"/>
              <a:t>O</a:t>
            </a:r>
            <a:r>
              <a:rPr lang="en-JP" dirty="0"/>
              <a:t>nly provides presence/absence and not population size</a:t>
            </a:r>
          </a:p>
          <a:p>
            <a:pPr marL="171450" indent="-171450">
              <a:buFontTx/>
              <a:buChar char="-"/>
            </a:pPr>
            <a:r>
              <a:rPr lang="en-US" dirty="0"/>
              <a:t>D</a:t>
            </a:r>
            <a:r>
              <a:rPr lang="en-JP" dirty="0"/>
              <a:t>oes not indicate whether living or dead</a:t>
            </a:r>
          </a:p>
        </p:txBody>
      </p:sp>
      <p:sp>
        <p:nvSpPr>
          <p:cNvPr id="4" name="Slide Number Placeholder 3">
            <a:extLst>
              <a:ext uri="{FF2B5EF4-FFF2-40B4-BE49-F238E27FC236}">
                <a16:creationId xmlns:a16="http://schemas.microsoft.com/office/drawing/2014/main" id="{F74E55B4-ACF4-AE6C-64FE-8800B0195435}"/>
              </a:ext>
            </a:extLst>
          </p:cNvPr>
          <p:cNvSpPr>
            <a:spLocks noGrp="1"/>
          </p:cNvSpPr>
          <p:nvPr>
            <p:ph type="sldNum" sz="quarter" idx="5"/>
          </p:nvPr>
        </p:nvSpPr>
        <p:spPr/>
        <p:txBody>
          <a:bodyPr/>
          <a:lstStyle/>
          <a:p>
            <a:fld id="{A9402A77-0CA5-214D-A0A1-313B8E5549BF}" type="slidenum">
              <a:rPr lang="en-JP" smtClean="0"/>
              <a:t>20</a:t>
            </a:fld>
            <a:endParaRPr lang="en-JP"/>
          </a:p>
        </p:txBody>
      </p:sp>
    </p:spTree>
    <p:extLst>
      <p:ext uri="{BB962C8B-B14F-4D97-AF65-F5344CB8AC3E}">
        <p14:creationId xmlns:p14="http://schemas.microsoft.com/office/powerpoint/2010/main" val="406438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45F80-A689-6744-278D-F6DA1F54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A3C75-1EB7-2D6C-87EC-D0A875A75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BE157-0D40-8BA2-0894-55BBBD5C322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5F782A6F-112D-E96B-CFDB-EF02F3FC06A5}"/>
              </a:ext>
            </a:extLst>
          </p:cNvPr>
          <p:cNvSpPr>
            <a:spLocks noGrp="1"/>
          </p:cNvSpPr>
          <p:nvPr>
            <p:ph type="sldNum" sz="quarter" idx="5"/>
          </p:nvPr>
        </p:nvSpPr>
        <p:spPr/>
        <p:txBody>
          <a:bodyPr/>
          <a:lstStyle/>
          <a:p>
            <a:fld id="{A9402A77-0CA5-214D-A0A1-313B8E5549BF}" type="slidenum">
              <a:rPr lang="en-JP" smtClean="0"/>
              <a:t>4</a:t>
            </a:fld>
            <a:endParaRPr lang="en-JP"/>
          </a:p>
        </p:txBody>
      </p:sp>
    </p:spTree>
    <p:extLst>
      <p:ext uri="{BB962C8B-B14F-4D97-AF65-F5344CB8AC3E}">
        <p14:creationId xmlns:p14="http://schemas.microsoft.com/office/powerpoint/2010/main" val="403843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70E0-4E4A-D770-F041-F0497A591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99AD8-0FB8-9788-6609-14750640A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85E2A-AE5B-EA0F-BFC9-4C6301FA7E1D}"/>
              </a:ext>
            </a:extLst>
          </p:cNvPr>
          <p:cNvSpPr>
            <a:spLocks noGrp="1"/>
          </p:cNvSpPr>
          <p:nvPr>
            <p:ph type="body" idx="1"/>
          </p:nvPr>
        </p:nvSpPr>
        <p:spPr/>
        <p:txBody>
          <a:bodyPr/>
          <a:lstStyle/>
          <a:p>
            <a:r>
              <a:rPr lang="en-US" b="1" dirty="0"/>
              <a:t>S</a:t>
            </a:r>
            <a:r>
              <a:rPr lang="en-JP" b="1" dirty="0"/>
              <a:t>ome awesome species names:</a:t>
            </a:r>
          </a:p>
          <a:p>
            <a:endParaRPr lang="en-JP" dirty="0"/>
          </a:p>
          <a:p>
            <a:r>
              <a:rPr lang="en-US" dirty="0"/>
              <a:t>Agra </a:t>
            </a:r>
            <a:r>
              <a:rPr lang="en-US" dirty="0" err="1"/>
              <a:t>schwarzenegger</a:t>
            </a:r>
            <a:r>
              <a:rPr lang="en-US" dirty="0"/>
              <a:t> – beetle with large legs</a:t>
            </a:r>
          </a:p>
          <a:p>
            <a:endParaRPr lang="en-US" dirty="0"/>
          </a:p>
          <a:p>
            <a:r>
              <a:rPr lang="en-US" dirty="0"/>
              <a:t>Dracula vampire – orchid named after famous vampire</a:t>
            </a:r>
          </a:p>
          <a:p>
            <a:endParaRPr lang="en-JP" dirty="0"/>
          </a:p>
          <a:p>
            <a:r>
              <a:rPr lang="en-US" b="0" i="0" dirty="0">
                <a:solidFill>
                  <a:srgbClr val="737373"/>
                </a:solidFill>
                <a:effectLst/>
                <a:latin typeface="Graphik"/>
              </a:rPr>
              <a:t> B. </a:t>
            </a:r>
            <a:r>
              <a:rPr lang="en-US" b="0" i="0" dirty="0" err="1">
                <a:solidFill>
                  <a:srgbClr val="737373"/>
                </a:solidFill>
                <a:effectLst/>
                <a:latin typeface="Graphik"/>
              </a:rPr>
              <a:t>articuno</a:t>
            </a:r>
            <a:r>
              <a:rPr lang="en-US" b="0" i="0" dirty="0">
                <a:solidFill>
                  <a:srgbClr val="737373"/>
                </a:solidFill>
                <a:effectLst/>
                <a:latin typeface="Graphik"/>
              </a:rPr>
              <a:t>, B. </a:t>
            </a:r>
            <a:r>
              <a:rPr lang="en-US" b="0" i="0" dirty="0" err="1">
                <a:solidFill>
                  <a:srgbClr val="737373"/>
                </a:solidFill>
                <a:effectLst/>
                <a:latin typeface="Graphik"/>
              </a:rPr>
              <a:t>moltres</a:t>
            </a:r>
            <a:r>
              <a:rPr lang="en-US" b="0" i="0" dirty="0">
                <a:solidFill>
                  <a:srgbClr val="737373"/>
                </a:solidFill>
                <a:effectLst/>
                <a:latin typeface="Graphik"/>
              </a:rPr>
              <a:t>, and B. </a:t>
            </a:r>
            <a:r>
              <a:rPr lang="en-US" b="0" i="0" dirty="0" err="1">
                <a:solidFill>
                  <a:srgbClr val="737373"/>
                </a:solidFill>
                <a:effectLst/>
                <a:latin typeface="Graphik"/>
              </a:rPr>
              <a:t>zapdos</a:t>
            </a:r>
            <a:r>
              <a:rPr lang="en-US" b="0" i="0" dirty="0">
                <a:solidFill>
                  <a:srgbClr val="737373"/>
                </a:solidFill>
                <a:effectLst/>
                <a:latin typeface="Graphik"/>
              </a:rPr>
              <a:t> – Australian beetles named after </a:t>
            </a:r>
            <a:r>
              <a:rPr lang="en-US" b="0" i="0" dirty="0" err="1">
                <a:solidFill>
                  <a:srgbClr val="737373"/>
                </a:solidFill>
                <a:effectLst/>
                <a:latin typeface="Graphik"/>
              </a:rPr>
              <a:t>pokemon</a:t>
            </a:r>
            <a:endParaRPr lang="en-JP" dirty="0"/>
          </a:p>
        </p:txBody>
      </p:sp>
      <p:sp>
        <p:nvSpPr>
          <p:cNvPr id="4" name="Slide Number Placeholder 3">
            <a:extLst>
              <a:ext uri="{FF2B5EF4-FFF2-40B4-BE49-F238E27FC236}">
                <a16:creationId xmlns:a16="http://schemas.microsoft.com/office/drawing/2014/main" id="{457231CC-73D0-A1DA-F145-9BF52E60E228}"/>
              </a:ext>
            </a:extLst>
          </p:cNvPr>
          <p:cNvSpPr>
            <a:spLocks noGrp="1"/>
          </p:cNvSpPr>
          <p:nvPr>
            <p:ph type="sldNum" sz="quarter" idx="5"/>
          </p:nvPr>
        </p:nvSpPr>
        <p:spPr/>
        <p:txBody>
          <a:bodyPr/>
          <a:lstStyle/>
          <a:p>
            <a:fld id="{A9402A77-0CA5-214D-A0A1-313B8E5549BF}" type="slidenum">
              <a:rPr lang="en-JP" smtClean="0"/>
              <a:t>5</a:t>
            </a:fld>
            <a:endParaRPr lang="en-JP"/>
          </a:p>
        </p:txBody>
      </p:sp>
    </p:spTree>
    <p:extLst>
      <p:ext uri="{BB962C8B-B14F-4D97-AF65-F5344CB8AC3E}">
        <p14:creationId xmlns:p14="http://schemas.microsoft.com/office/powerpoint/2010/main" val="2223453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C3B6F-E0FC-FA52-5073-9876A07D4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17331-F14B-E524-5098-8D224C03D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732AA-B5F9-04DB-73C8-A83913C2044F}"/>
              </a:ext>
            </a:extLst>
          </p:cNvPr>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While </a:t>
            </a:r>
            <a:r>
              <a:rPr lang="en-US" sz="1200" dirty="0" err="1">
                <a:latin typeface="Calibri" panose="020F0502020204030204" pitchFamily="34" charset="0"/>
                <a:cs typeface="Calibri" panose="020F0502020204030204" pitchFamily="34" charset="0"/>
              </a:rPr>
              <a:t>hybridisation</a:t>
            </a:r>
            <a:r>
              <a:rPr lang="en-US" sz="1200" dirty="0">
                <a:latin typeface="Calibri" panose="020F0502020204030204" pitchFamily="34" charset="0"/>
                <a:cs typeface="Calibri" panose="020F0502020204030204" pitchFamily="34" charset="0"/>
              </a:rPr>
              <a:t> can lead to new species, it needs to be a frequent event </a:t>
            </a:r>
            <a:endParaRPr lang="en-JP" b="1" dirty="0"/>
          </a:p>
        </p:txBody>
      </p:sp>
      <p:sp>
        <p:nvSpPr>
          <p:cNvPr id="4" name="Slide Number Placeholder 3">
            <a:extLst>
              <a:ext uri="{FF2B5EF4-FFF2-40B4-BE49-F238E27FC236}">
                <a16:creationId xmlns:a16="http://schemas.microsoft.com/office/drawing/2014/main" id="{C144A425-D56F-35F4-B84A-2300B52D687C}"/>
              </a:ext>
            </a:extLst>
          </p:cNvPr>
          <p:cNvSpPr>
            <a:spLocks noGrp="1"/>
          </p:cNvSpPr>
          <p:nvPr>
            <p:ph type="sldNum" sz="quarter" idx="5"/>
          </p:nvPr>
        </p:nvSpPr>
        <p:spPr/>
        <p:txBody>
          <a:bodyPr/>
          <a:lstStyle/>
          <a:p>
            <a:fld id="{A9402A77-0CA5-214D-A0A1-313B8E5549BF}" type="slidenum">
              <a:rPr lang="en-JP" smtClean="0"/>
              <a:t>6</a:t>
            </a:fld>
            <a:endParaRPr lang="en-JP"/>
          </a:p>
        </p:txBody>
      </p:sp>
    </p:spTree>
    <p:extLst>
      <p:ext uri="{BB962C8B-B14F-4D97-AF65-F5344CB8AC3E}">
        <p14:creationId xmlns:p14="http://schemas.microsoft.com/office/powerpoint/2010/main" val="90512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603E-3BC5-767F-108E-407BFF729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9583A-FCB9-EFFD-38BE-C12C5D1AA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7D7FE-CA5F-ABE3-E392-CC740E5F1FD3}"/>
              </a:ext>
            </a:extLst>
          </p:cNvPr>
          <p:cNvSpPr>
            <a:spLocks noGrp="1"/>
          </p:cNvSpPr>
          <p:nvPr>
            <p:ph type="body" idx="1"/>
          </p:nvPr>
        </p:nvSpPr>
        <p:spPr/>
        <p:txBody>
          <a:bodyPr/>
          <a:lstStyle/>
          <a:p>
            <a:endParaRPr lang="en-JP" b="0" dirty="0"/>
          </a:p>
        </p:txBody>
      </p:sp>
      <p:sp>
        <p:nvSpPr>
          <p:cNvPr id="4" name="Slide Number Placeholder 3">
            <a:extLst>
              <a:ext uri="{FF2B5EF4-FFF2-40B4-BE49-F238E27FC236}">
                <a16:creationId xmlns:a16="http://schemas.microsoft.com/office/drawing/2014/main" id="{7C2464FF-6355-BA67-1B3C-61C77059A5D1}"/>
              </a:ext>
            </a:extLst>
          </p:cNvPr>
          <p:cNvSpPr>
            <a:spLocks noGrp="1"/>
          </p:cNvSpPr>
          <p:nvPr>
            <p:ph type="sldNum" sz="quarter" idx="5"/>
          </p:nvPr>
        </p:nvSpPr>
        <p:spPr/>
        <p:txBody>
          <a:bodyPr/>
          <a:lstStyle/>
          <a:p>
            <a:fld id="{A9402A77-0CA5-214D-A0A1-313B8E5549BF}" type="slidenum">
              <a:rPr lang="en-JP" smtClean="0"/>
              <a:t>7</a:t>
            </a:fld>
            <a:endParaRPr lang="en-JP"/>
          </a:p>
        </p:txBody>
      </p:sp>
    </p:spTree>
    <p:extLst>
      <p:ext uri="{BB962C8B-B14F-4D97-AF65-F5344CB8AC3E}">
        <p14:creationId xmlns:p14="http://schemas.microsoft.com/office/powerpoint/2010/main" val="131945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7CD30-7502-1F19-27D2-2577AA85C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986B0-21FD-6353-BAE5-D1CB0C5B2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7610D-3101-F5DA-3469-01AC22AF9A47}"/>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FE19146A-050F-C44F-0A80-413A73F7313C}"/>
              </a:ext>
            </a:extLst>
          </p:cNvPr>
          <p:cNvSpPr>
            <a:spLocks noGrp="1"/>
          </p:cNvSpPr>
          <p:nvPr>
            <p:ph type="sldNum" sz="quarter" idx="5"/>
          </p:nvPr>
        </p:nvSpPr>
        <p:spPr/>
        <p:txBody>
          <a:bodyPr/>
          <a:lstStyle/>
          <a:p>
            <a:fld id="{A9402A77-0CA5-214D-A0A1-313B8E5549BF}" type="slidenum">
              <a:rPr lang="en-JP" smtClean="0"/>
              <a:t>8</a:t>
            </a:fld>
            <a:endParaRPr lang="en-JP"/>
          </a:p>
        </p:txBody>
      </p:sp>
    </p:spTree>
    <p:extLst>
      <p:ext uri="{BB962C8B-B14F-4D97-AF65-F5344CB8AC3E}">
        <p14:creationId xmlns:p14="http://schemas.microsoft.com/office/powerpoint/2010/main" val="1736078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ACE1-2581-82B2-62B9-68165B8E7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A9A18-7826-3BDA-36F7-7D1B6A229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6AE7F-6168-0027-AD6B-D3E85A8CB70D}"/>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2A5432A2-0AB1-5ED1-B5D0-41948E9AADF0}"/>
              </a:ext>
            </a:extLst>
          </p:cNvPr>
          <p:cNvSpPr>
            <a:spLocks noGrp="1"/>
          </p:cNvSpPr>
          <p:nvPr>
            <p:ph type="sldNum" sz="quarter" idx="5"/>
          </p:nvPr>
        </p:nvSpPr>
        <p:spPr/>
        <p:txBody>
          <a:bodyPr/>
          <a:lstStyle/>
          <a:p>
            <a:fld id="{A9402A77-0CA5-214D-A0A1-313B8E5549BF}" type="slidenum">
              <a:rPr lang="en-JP" smtClean="0"/>
              <a:t>9</a:t>
            </a:fld>
            <a:endParaRPr lang="en-JP"/>
          </a:p>
        </p:txBody>
      </p:sp>
    </p:spTree>
    <p:extLst>
      <p:ext uri="{BB962C8B-B14F-4D97-AF65-F5344CB8AC3E}">
        <p14:creationId xmlns:p14="http://schemas.microsoft.com/office/powerpoint/2010/main" val="390440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B1FEE-36A5-49DF-971E-CA9F0C4D2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333CA-1FC7-144D-5556-0CA7ED43A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EA2CD-F952-1CCB-DD86-7150FD1CE148}"/>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ECD2F6D1-05C5-98A4-187D-592B5DBECB6D}"/>
              </a:ext>
            </a:extLst>
          </p:cNvPr>
          <p:cNvSpPr>
            <a:spLocks noGrp="1"/>
          </p:cNvSpPr>
          <p:nvPr>
            <p:ph type="sldNum" sz="quarter" idx="5"/>
          </p:nvPr>
        </p:nvSpPr>
        <p:spPr/>
        <p:txBody>
          <a:bodyPr/>
          <a:lstStyle/>
          <a:p>
            <a:fld id="{A9402A77-0CA5-214D-A0A1-313B8E5549BF}" type="slidenum">
              <a:rPr lang="en-JP" smtClean="0"/>
              <a:t>10</a:t>
            </a:fld>
            <a:endParaRPr lang="en-JP"/>
          </a:p>
        </p:txBody>
      </p:sp>
    </p:spTree>
    <p:extLst>
      <p:ext uri="{BB962C8B-B14F-4D97-AF65-F5344CB8AC3E}">
        <p14:creationId xmlns:p14="http://schemas.microsoft.com/office/powerpoint/2010/main" val="137873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166E-9368-CBC1-8D99-10ACB3575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8D570-ACA6-0561-F7B8-71D23A534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4B7C3-E19F-CC47-882E-9C675A8475DA}"/>
              </a:ext>
            </a:extLst>
          </p:cNvPr>
          <p:cNvSpPr>
            <a:spLocks noGrp="1"/>
          </p:cNvSpPr>
          <p:nvPr>
            <p:ph type="body" idx="1"/>
          </p:nvPr>
        </p:nvSpPr>
        <p:spPr/>
        <p:txBody>
          <a:bodyPr/>
          <a:lstStyle/>
          <a:p>
            <a:r>
              <a:rPr lang="en-JP" dirty="0"/>
              <a:t>NOS: </a:t>
            </a:r>
          </a:p>
          <a:p>
            <a:pPr marL="171450" indent="-171450">
              <a:buFontTx/>
              <a:buChar char="-"/>
            </a:pPr>
            <a:r>
              <a:rPr lang="en-JP" dirty="0"/>
              <a:t>hypothesis of chromsome 2 from fusion cannot be </a:t>
            </a:r>
            <a:r>
              <a:rPr lang="en-JP" i="1" dirty="0"/>
              <a:t>proved</a:t>
            </a:r>
            <a:r>
              <a:rPr lang="en-JP" i="0" dirty="0"/>
              <a:t> but this is not expected (or required)</a:t>
            </a:r>
          </a:p>
          <a:p>
            <a:pPr marL="171450" indent="-171450">
              <a:buFontTx/>
              <a:buChar char="-"/>
            </a:pPr>
            <a:r>
              <a:rPr lang="en-US" i="0" dirty="0"/>
              <a:t>E</a:t>
            </a:r>
            <a:r>
              <a:rPr lang="en-JP" i="0" dirty="0"/>
              <a:t>vidence for hypothesis is strong and sufficient for agreement </a:t>
            </a:r>
          </a:p>
          <a:p>
            <a:pPr marL="171450" indent="-171450">
              <a:buFontTx/>
              <a:buChar char="-"/>
            </a:pPr>
            <a:r>
              <a:rPr lang="en-JP" i="0" dirty="0"/>
              <a:t>For it to be </a:t>
            </a:r>
            <a:r>
              <a:rPr lang="en-JP" i="1" dirty="0"/>
              <a:t>scientific</a:t>
            </a:r>
            <a:r>
              <a:rPr lang="en-JP" i="0" dirty="0"/>
              <a:t> it must be </a:t>
            </a:r>
            <a:r>
              <a:rPr lang="en-JP" b="1" i="0" dirty="0"/>
              <a:t>testable</a:t>
            </a:r>
            <a:r>
              <a:rPr lang="en-JP" b="0" i="0" dirty="0"/>
              <a:t> either experimentally or via observations and falsifiable</a:t>
            </a:r>
          </a:p>
          <a:p>
            <a:pPr marL="171450" indent="-171450">
              <a:buFontTx/>
              <a:buChar char="-"/>
            </a:pPr>
            <a:r>
              <a:rPr lang="en-US" b="0" i="0" dirty="0"/>
              <a:t>T</a:t>
            </a:r>
            <a:r>
              <a:rPr lang="en-JP" b="0" i="0" dirty="0"/>
              <a:t>his is hypothesis is testable and falsifiable</a:t>
            </a:r>
          </a:p>
        </p:txBody>
      </p:sp>
      <p:sp>
        <p:nvSpPr>
          <p:cNvPr id="4" name="Slide Number Placeholder 3">
            <a:extLst>
              <a:ext uri="{FF2B5EF4-FFF2-40B4-BE49-F238E27FC236}">
                <a16:creationId xmlns:a16="http://schemas.microsoft.com/office/drawing/2014/main" id="{7C64103A-8EA8-72CB-1447-AADCB2B576DD}"/>
              </a:ext>
            </a:extLst>
          </p:cNvPr>
          <p:cNvSpPr>
            <a:spLocks noGrp="1"/>
          </p:cNvSpPr>
          <p:nvPr>
            <p:ph type="sldNum" sz="quarter" idx="5"/>
          </p:nvPr>
        </p:nvSpPr>
        <p:spPr/>
        <p:txBody>
          <a:bodyPr/>
          <a:lstStyle/>
          <a:p>
            <a:fld id="{A9402A77-0CA5-214D-A0A1-313B8E5549BF}" type="slidenum">
              <a:rPr lang="en-JP" smtClean="0"/>
              <a:t>11</a:t>
            </a:fld>
            <a:endParaRPr lang="en-JP"/>
          </a:p>
        </p:txBody>
      </p:sp>
    </p:spTree>
    <p:extLst>
      <p:ext uri="{BB962C8B-B14F-4D97-AF65-F5344CB8AC3E}">
        <p14:creationId xmlns:p14="http://schemas.microsoft.com/office/powerpoint/2010/main" val="1095089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3CAF-8378-E8B8-0092-D6A11126AB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35A5A5D8-83D6-F49F-C870-853B5AF93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227A3A45-F625-013B-E166-02571FEA6709}"/>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5" name="Footer Placeholder 4">
            <a:extLst>
              <a:ext uri="{FF2B5EF4-FFF2-40B4-BE49-F238E27FC236}">
                <a16:creationId xmlns:a16="http://schemas.microsoft.com/office/drawing/2014/main" id="{9BDE6823-6384-1AF8-B311-36C03A4B047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F681979E-30CB-C600-FC04-6719451EFE5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007704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899E-44CD-66BB-5AB4-7A574FCCA289}"/>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3677276B-7EF9-5349-21EA-C24AE3C5F2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6B7684A-192E-BC9B-3879-E424BE068DF1}"/>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5" name="Footer Placeholder 4">
            <a:extLst>
              <a:ext uri="{FF2B5EF4-FFF2-40B4-BE49-F238E27FC236}">
                <a16:creationId xmlns:a16="http://schemas.microsoft.com/office/drawing/2014/main" id="{4496212E-0A64-1608-9705-1BF534AD0EED}"/>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97D8D76-ACC4-1394-58B3-21EA8FB36493}"/>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855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1AFBC8-BDD5-AA9B-833F-1910D30B01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2124A227-546F-94EA-6E4A-4BE2778243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02D06DD-9E47-102F-5EBE-3B575A9FFFE6}"/>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5" name="Footer Placeholder 4">
            <a:extLst>
              <a:ext uri="{FF2B5EF4-FFF2-40B4-BE49-F238E27FC236}">
                <a16:creationId xmlns:a16="http://schemas.microsoft.com/office/drawing/2014/main" id="{0E549126-2678-0354-3F17-E40297624FE4}"/>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5DFF24B-09BF-A757-20E5-A9A1568D8444}"/>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70592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0957-3DFE-1E8A-B2F7-034C3A778626}"/>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C29A0D17-E332-9533-12A2-D11A6410A6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31F7131-B485-8526-5468-0D978B03E541}"/>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5" name="Footer Placeholder 4">
            <a:extLst>
              <a:ext uri="{FF2B5EF4-FFF2-40B4-BE49-F238E27FC236}">
                <a16:creationId xmlns:a16="http://schemas.microsoft.com/office/drawing/2014/main" id="{E1B226F7-089A-4C4F-B3D5-B573F6711F95}"/>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9D348874-5C28-2155-844D-D4135ED346DA}"/>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66544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8559-A3AB-15D6-CE55-22D26DE33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DF3BE72F-706F-1B05-3B18-1BF315F7BE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BDD4CA-82CB-E361-4316-C6FEA29ED92A}"/>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5" name="Footer Placeholder 4">
            <a:extLst>
              <a:ext uri="{FF2B5EF4-FFF2-40B4-BE49-F238E27FC236}">
                <a16:creationId xmlns:a16="http://schemas.microsoft.com/office/drawing/2014/main" id="{2162CE4B-CD73-F764-DE6E-6018DE1145F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199D3EDD-40D3-67BF-4B73-BDC0204615B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4161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B917-41D4-3304-7D24-3C107C39368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84FFA329-A6E7-E7B1-7797-E8614B91B7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FE8390D2-3A65-E427-1973-0EAC339D51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E86C312E-AD2F-5EE1-A91E-6E8700DC82BF}"/>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6" name="Footer Placeholder 5">
            <a:extLst>
              <a:ext uri="{FF2B5EF4-FFF2-40B4-BE49-F238E27FC236}">
                <a16:creationId xmlns:a16="http://schemas.microsoft.com/office/drawing/2014/main" id="{A58DA8F8-3985-A5A3-AF6A-15A89B1D2E26}"/>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BF75E726-7D78-3B3B-415E-B3E33E6C72F2}"/>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944557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D0B2-1E22-0275-5C98-1CE38A1B6FD9}"/>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EDFE52A4-F345-14A2-65D9-EBE0948C1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DAA290-12FA-FEB4-70EE-05CB632E2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172236AF-9B73-7064-2FC7-3133A6034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867D5-AFEC-21AF-0B8E-42EA80CE46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C1D73E79-4DED-53DA-ABF6-ABDE851C5883}"/>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8" name="Footer Placeholder 7">
            <a:extLst>
              <a:ext uri="{FF2B5EF4-FFF2-40B4-BE49-F238E27FC236}">
                <a16:creationId xmlns:a16="http://schemas.microsoft.com/office/drawing/2014/main" id="{F8AA895F-3CC6-BEB1-FFF0-EAEEC45DF3F0}"/>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6EE01270-2FAC-6F98-6352-33A18D6B3DE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414688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E7C1-086C-79A3-F43A-35AB8682F995}"/>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C243BD72-45F8-A268-D204-1301C6343A5B}"/>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4" name="Footer Placeholder 3">
            <a:extLst>
              <a:ext uri="{FF2B5EF4-FFF2-40B4-BE49-F238E27FC236}">
                <a16:creationId xmlns:a16="http://schemas.microsoft.com/office/drawing/2014/main" id="{64E33A09-B960-2C6C-D58B-88A7642DBFCE}"/>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40A5DA2E-F200-0956-93E7-97B915BDBD3E}"/>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60107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B4786-100C-308C-911E-226E92839AD6}"/>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3" name="Footer Placeholder 2">
            <a:extLst>
              <a:ext uri="{FF2B5EF4-FFF2-40B4-BE49-F238E27FC236}">
                <a16:creationId xmlns:a16="http://schemas.microsoft.com/office/drawing/2014/main" id="{F0B72A04-21A1-F7DA-2AAA-0C64D53D2588}"/>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0E5A5885-35A8-D4CF-BF22-C8F28D49A5A3}"/>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94236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A266-6431-D6F9-4B40-BA193503E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CC90605E-43DF-96F1-2089-C923B97FA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6AE17416-62D8-1741-9330-EFBCAB274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3527-5D5F-AA2C-B13A-59542A080167}"/>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6" name="Footer Placeholder 5">
            <a:extLst>
              <a:ext uri="{FF2B5EF4-FFF2-40B4-BE49-F238E27FC236}">
                <a16:creationId xmlns:a16="http://schemas.microsoft.com/office/drawing/2014/main" id="{8EFDD088-0197-506D-B0B5-3BC6CDFD798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806AFA30-7322-F679-76A3-4B3EC64010D4}"/>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417985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AF24-F479-067F-CCAF-28AFDF95A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B20A9B20-50EB-F1C8-E45A-56553C1F2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7A94C28E-C742-6F59-86FA-6BC734869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00E08-A379-C9EC-097E-F29783D40B11}"/>
              </a:ext>
            </a:extLst>
          </p:cNvPr>
          <p:cNvSpPr>
            <a:spLocks noGrp="1"/>
          </p:cNvSpPr>
          <p:nvPr>
            <p:ph type="dt" sz="half" idx="10"/>
          </p:nvPr>
        </p:nvSpPr>
        <p:spPr/>
        <p:txBody>
          <a:bodyPr/>
          <a:lstStyle/>
          <a:p>
            <a:fld id="{2824D345-563C-9D4A-821E-C4F435BE347B}" type="datetimeFigureOut">
              <a:rPr lang="en-JP" smtClean="0"/>
              <a:t>2026/02/01</a:t>
            </a:fld>
            <a:endParaRPr lang="en-JP"/>
          </a:p>
        </p:txBody>
      </p:sp>
      <p:sp>
        <p:nvSpPr>
          <p:cNvPr id="6" name="Footer Placeholder 5">
            <a:extLst>
              <a:ext uri="{FF2B5EF4-FFF2-40B4-BE49-F238E27FC236}">
                <a16:creationId xmlns:a16="http://schemas.microsoft.com/office/drawing/2014/main" id="{8A958F52-B4CE-1A3E-016C-8B0A9AD3EC9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36ADE69D-5CF2-ADEC-06AB-8020A440D64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4300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6F36D-38DF-7FCC-6F5C-3575AB8491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C0C7C262-B4B4-9569-AB21-EA48B6BE11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1B62AC1-0B27-A66E-D3DF-1863CDDFED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4D345-563C-9D4A-821E-C4F435BE347B}" type="datetimeFigureOut">
              <a:rPr lang="en-JP" smtClean="0"/>
              <a:t>2026/02/01</a:t>
            </a:fld>
            <a:endParaRPr lang="en-JP"/>
          </a:p>
        </p:txBody>
      </p:sp>
      <p:sp>
        <p:nvSpPr>
          <p:cNvPr id="5" name="Footer Placeholder 4">
            <a:extLst>
              <a:ext uri="{FF2B5EF4-FFF2-40B4-BE49-F238E27FC236}">
                <a16:creationId xmlns:a16="http://schemas.microsoft.com/office/drawing/2014/main" id="{17908011-FDB0-6E8E-4E2E-19FFEAA25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996C09EB-1A7E-0C85-E135-03FB14411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EB45D-0284-D84C-BA87-65559835423B}" type="slidenum">
              <a:rPr lang="en-JP" smtClean="0"/>
              <a:t>‹#›</a:t>
            </a:fld>
            <a:endParaRPr lang="en-JP"/>
          </a:p>
        </p:txBody>
      </p:sp>
    </p:spTree>
    <p:extLst>
      <p:ext uri="{BB962C8B-B14F-4D97-AF65-F5344CB8AC3E}">
        <p14:creationId xmlns:p14="http://schemas.microsoft.com/office/powerpoint/2010/main" val="25410802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s://learn.genetics.utah.edu/content/basics/karyotype/" TargetMode="External"/><Relationship Id="rId4" Type="http://schemas.openxmlformats.org/officeDocument/2006/relationships/hyperlink" Target="https://biology.arizona.edu/human_bio/activities/karyotyping/karyotyping.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hyperlink" Target="https://molecularcytogenetics.biomedcentral.com/articles/10.1186/s13039-016-0283-3" TargetMode="External"/><Relationship Id="rId9" Type="http://schemas.openxmlformats.org/officeDocument/2006/relationships/hyperlink" Target="https://youtu.be/wnqWEAz5qDA?si=hGLlk7mH-Mriij-2"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hyperlink" Target="https://www.genome.gov/about-genomics/educational-resources/fact-sheets/human-genomic-varia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11" Type="http://schemas.microsoft.com/office/2007/relationships/hdphoto" Target="../media/hdphoto1.wdp"/><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cell.com/trends/neurosciences/fulltext/S0166-2236%2824%2900089-4" TargetMode="External"/><Relationship Id="rId5" Type="http://schemas.openxmlformats.org/officeDocument/2006/relationships/image" Target="../media/image51.jpeg"/><Relationship Id="rId4" Type="http://schemas.openxmlformats.org/officeDocument/2006/relationships/image" Target="../media/image50.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https://en.wikipedia.org/wiki/Lists_of_human_genes" TargetMode="External"/><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hyperlink" Target="https://omim.org/" TargetMode="External"/><Relationship Id="rId17" Type="http://schemas.microsoft.com/office/2007/relationships/hdphoto" Target="../media/hdphoto1.wdp"/><Relationship Id="rId2" Type="http://schemas.openxmlformats.org/officeDocument/2006/relationships/notesSlide" Target="../notesSlides/notesSlide12.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hyperlink" Target="https://www.ncbi.nlm.nih.gov/cgv" TargetMode="External"/><Relationship Id="rId11" Type="http://schemas.openxmlformats.org/officeDocument/2006/relationships/hyperlink" Target="https://www.uniprot.org/" TargetMode="External"/><Relationship Id="rId5" Type="http://schemas.openxmlformats.org/officeDocument/2006/relationships/image" Target="../media/image54.png"/><Relationship Id="rId15" Type="http://schemas.openxmlformats.org/officeDocument/2006/relationships/hyperlink" Target="https://cvalues.science.kew.org/" TargetMode="External"/><Relationship Id="rId10" Type="http://schemas.openxmlformats.org/officeDocument/2006/relationships/hyperlink" Target="https://www.ensembl.org/index.html?redirect=no" TargetMode="External"/><Relationship Id="rId4" Type="http://schemas.openxmlformats.org/officeDocument/2006/relationships/hyperlink" Target="https://www.nature.com/articles/d41586-018-05462-w" TargetMode="External"/><Relationship Id="rId9" Type="http://schemas.openxmlformats.org/officeDocument/2006/relationships/hyperlink" Target="https://www.ncbi.nlm.nih.gov/genbank/about/" TargetMode="External"/><Relationship Id="rId14" Type="http://schemas.openxmlformats.org/officeDocument/2006/relationships/hyperlink" Target="https://genomesize.com/" TargetMode="Externa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7.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hyperlink" Target="https://www.frontiersin.org/journals/pharmacology/articles/10.3389/fphar.2019.00384/full" TargetMode="Externa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openxmlformats.org/officeDocument/2006/relationships/hyperlink" Target="https://www.researchgate.net/publication/346511410_Environmental_DNA_applications_for_biomonitoring_and_bioassessment_in_aquatic_ecosystems" TargetMode="External"/><Relationship Id="rId12"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3.wdp"/><Relationship Id="rId5" Type="http://schemas.openxmlformats.org/officeDocument/2006/relationships/hyperlink" Target="https://boldsystems.org/" TargetMode="External"/><Relationship Id="rId10" Type="http://schemas.openxmlformats.org/officeDocument/2006/relationships/image" Target="../media/image48.png"/><Relationship Id="rId4" Type="http://schemas.openxmlformats.org/officeDocument/2006/relationships/hyperlink" Target="https://www.youtube.com/watch?v=zcd3QYngHX0" TargetMode="External"/><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hyperlink" Target="https://evolution.berkeley.edu/other-species-concepts/" TargetMode="External"/><Relationship Id="rId3" Type="http://schemas.openxmlformats.org/officeDocument/2006/relationships/image" Target="../media/image16.png"/><Relationship Id="rId7" Type="http://schemas.openxmlformats.org/officeDocument/2006/relationships/hyperlink" Target="https://bio.libretexts.org/Courses/University_of_California_Davis/BIS_2B%3A_Introduction_to_Biology_-_Ecology_and_Evolution/02%3A_Biodiversity/2.01%3A_Species_Concep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arthlingnature.wordpress.com/2012/06/05/whats-a-species-2-vertical-species-concepts/" TargetMode="External"/><Relationship Id="rId11" Type="http://schemas.openxmlformats.org/officeDocument/2006/relationships/image" Target="../media/image23.png"/><Relationship Id="rId5" Type="http://schemas.openxmlformats.org/officeDocument/2006/relationships/hyperlink" Target="https://earthlingnature.wordpress.com/2012/03/27/whats-a-species-1-horizontal-species-concepts/" TargetMode="External"/><Relationship Id="rId10" Type="http://schemas.openxmlformats.org/officeDocument/2006/relationships/image" Target="../media/image22.jpeg"/><Relationship Id="rId4" Type="http://schemas.openxmlformats.org/officeDocument/2006/relationships/hyperlink" Target="https://learn.genetics.utah.edu/content/evolution/species/" TargetMode="External"/><Relationship Id="rId9"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hyperlink" Target="https://en.wikipedia.org/wiki/List_of_organisms_by_chromosome_count" TargetMode="External"/><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1B4902-BF11-C306-8C8E-4B18A7251877}"/>
              </a:ext>
            </a:extLst>
          </p:cNvPr>
          <p:cNvSpPr txBox="1"/>
          <p:nvPr/>
        </p:nvSpPr>
        <p:spPr>
          <a:xfrm>
            <a:off x="1413035" y="60960"/>
            <a:ext cx="9617677" cy="369332"/>
          </a:xfrm>
          <a:prstGeom prst="rect">
            <a:avLst/>
          </a:prstGeom>
          <a:noFill/>
          <a:ln>
            <a:solidFill>
              <a:schemeClr val="tx1"/>
            </a:solidFill>
          </a:ln>
        </p:spPr>
        <p:txBody>
          <a:bodyPr wrap="square" rtlCol="0">
            <a:spAutoFit/>
          </a:bodyPr>
          <a:lstStyle/>
          <a:p>
            <a:pPr algn="ctr"/>
            <a:r>
              <a:rPr lang="en-JP" dirty="0"/>
              <a:t>SL Learning Outcomes</a:t>
            </a:r>
          </a:p>
        </p:txBody>
      </p:sp>
      <p:pic>
        <p:nvPicPr>
          <p:cNvPr id="2" name="Picture 1">
            <a:extLst>
              <a:ext uri="{FF2B5EF4-FFF2-40B4-BE49-F238E27FC236}">
                <a16:creationId xmlns:a16="http://schemas.microsoft.com/office/drawing/2014/main" id="{36652263-7D86-D7ED-AEB9-F2374ACCB5E5}"/>
              </a:ext>
            </a:extLst>
          </p:cNvPr>
          <p:cNvPicPr>
            <a:picLocks noChangeAspect="1"/>
          </p:cNvPicPr>
          <p:nvPr/>
        </p:nvPicPr>
        <p:blipFill>
          <a:blip r:embed="rId2"/>
          <a:stretch>
            <a:fillRect/>
          </a:stretch>
        </p:blipFill>
        <p:spPr>
          <a:xfrm>
            <a:off x="1413035" y="950244"/>
            <a:ext cx="9617677" cy="5651724"/>
          </a:xfrm>
          <a:prstGeom prst="rect">
            <a:avLst/>
          </a:prstGeom>
        </p:spPr>
      </p:pic>
      <p:sp>
        <p:nvSpPr>
          <p:cNvPr id="3" name="Folded Corner 2">
            <a:extLst>
              <a:ext uri="{FF2B5EF4-FFF2-40B4-BE49-F238E27FC236}">
                <a16:creationId xmlns:a16="http://schemas.microsoft.com/office/drawing/2014/main" id="{413B0E7D-6C5A-D138-307B-92890E46418C}"/>
              </a:ext>
            </a:extLst>
          </p:cNvPr>
          <p:cNvSpPr/>
          <p:nvPr/>
        </p:nvSpPr>
        <p:spPr>
          <a:xfrm rot="21161721">
            <a:off x="35791" y="204568"/>
            <a:ext cx="2304288" cy="710084"/>
          </a:xfrm>
          <a:prstGeom prst="foldedCorner">
            <a:avLst>
              <a:gd name="adj" fmla="val 252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a:t>
            </a:r>
            <a:r>
              <a:rPr lang="en-JP" sz="1800" dirty="0"/>
              <a:t>pad notes will replace these at a later date</a:t>
            </a:r>
          </a:p>
        </p:txBody>
      </p:sp>
    </p:spTree>
    <p:extLst>
      <p:ext uri="{BB962C8B-B14F-4D97-AF65-F5344CB8AC3E}">
        <p14:creationId xmlns:p14="http://schemas.microsoft.com/office/powerpoint/2010/main" val="11802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EB0B-0B33-9BB3-2C56-469679BD19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31AB7C-CA16-2C36-9F44-FA2A6CCD662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73908" y="3049"/>
            <a:ext cx="6044184" cy="326136"/>
          </a:xfrm>
          <a:prstGeom prst="rect">
            <a:avLst/>
          </a:prstGeom>
        </p:spPr>
      </p:pic>
      <p:sp>
        <p:nvSpPr>
          <p:cNvPr id="2" name="TextBox 1">
            <a:extLst>
              <a:ext uri="{FF2B5EF4-FFF2-40B4-BE49-F238E27FC236}">
                <a16:creationId xmlns:a16="http://schemas.microsoft.com/office/drawing/2014/main" id="{E1E3E707-46E3-9337-B843-83689C00DDCC}"/>
              </a:ext>
            </a:extLst>
          </p:cNvPr>
          <p:cNvSpPr txBox="1"/>
          <p:nvPr/>
        </p:nvSpPr>
        <p:spPr>
          <a:xfrm>
            <a:off x="0" y="519851"/>
            <a:ext cx="12192000" cy="2031325"/>
          </a:xfrm>
          <a:prstGeom prst="rect">
            <a:avLst/>
          </a:prstGeom>
          <a:noFill/>
        </p:spPr>
        <p:txBody>
          <a:bodyPr wrap="square">
            <a:spAutoFit/>
          </a:bodyPr>
          <a:lstStyle/>
          <a:p>
            <a:r>
              <a:rPr lang="en-US" i="1" dirty="0">
                <a:latin typeface="Calibri" panose="020F0502020204030204" pitchFamily="34" charset="0"/>
                <a:cs typeface="Calibri" panose="020F0502020204030204" pitchFamily="34" charset="0"/>
                <a:sym typeface="Wingdings" pitchFamily="2" charset="2"/>
              </a:rPr>
              <a:t>Applications of </a:t>
            </a:r>
            <a:r>
              <a:rPr lang="en-US" i="1" dirty="0" err="1">
                <a:latin typeface="Calibri" panose="020F0502020204030204" pitchFamily="34" charset="0"/>
                <a:cs typeface="Calibri" panose="020F0502020204030204" pitchFamily="34" charset="0"/>
                <a:sym typeface="Wingdings" pitchFamily="2" charset="2"/>
              </a:rPr>
              <a:t>karyograms</a:t>
            </a:r>
            <a:r>
              <a:rPr lang="en-US" i="1" dirty="0">
                <a:latin typeface="Calibri" panose="020F0502020204030204" pitchFamily="34" charset="0"/>
                <a:cs typeface="Calibri" panose="020F0502020204030204" pitchFamily="34" charset="0"/>
                <a:sym typeface="Wingdings" pitchFamily="2" charset="2"/>
              </a:rPr>
              <a:t>:</a:t>
            </a:r>
          </a:p>
          <a:p>
            <a:endParaRPr lang="en-US" i="1" dirty="0">
              <a:latin typeface="Calibri" panose="020F0502020204030204" pitchFamily="34" charset="0"/>
              <a:cs typeface="Calibri" panose="020F0502020204030204" pitchFamily="34" charset="0"/>
              <a:sym typeface="Wingdings" pitchFamily="2" charset="2"/>
            </a:endParaRPr>
          </a:p>
          <a:p>
            <a:pPr marL="285750" indent="-285750" algn="l">
              <a:buFont typeface="Wingdings" pitchFamily="2" charset="2"/>
              <a:buChar char="Ø"/>
            </a:pPr>
            <a:r>
              <a:rPr lang="en-US" b="0" i="0" dirty="0">
                <a:solidFill>
                  <a:srgbClr val="000000"/>
                </a:solidFill>
                <a:effectLst/>
                <a:latin typeface="Calibri" panose="020F0502020204030204" pitchFamily="34" charset="0"/>
                <a:cs typeface="Calibri" panose="020F0502020204030204" pitchFamily="34" charset="0"/>
              </a:rPr>
              <a:t>Determine type of species (chromosome number is a characteristic feature of a species)</a:t>
            </a:r>
          </a:p>
          <a:p>
            <a:pPr marL="285750" indent="-285750" algn="l">
              <a:buFont typeface="Wingdings" pitchFamily="2" charset="2"/>
              <a:buChar char="Ø"/>
            </a:pPr>
            <a:r>
              <a:rPr lang="en-US" b="0" i="0" dirty="0">
                <a:solidFill>
                  <a:srgbClr val="000000"/>
                </a:solidFill>
                <a:effectLst/>
                <a:latin typeface="Calibri" panose="020F0502020204030204" pitchFamily="34" charset="0"/>
                <a:cs typeface="Calibri" panose="020F0502020204030204" pitchFamily="34" charset="0"/>
              </a:rPr>
              <a:t>Determine sex of the organisms (in humans, males are XY and females are XX)</a:t>
            </a:r>
          </a:p>
          <a:p>
            <a:pPr marL="285750" indent="-285750" algn="l">
              <a:buFont typeface="Wingdings" pitchFamily="2" charset="2"/>
              <a:buChar char="Ø"/>
            </a:pPr>
            <a:r>
              <a:rPr lang="en-US" b="0" i="0" dirty="0">
                <a:solidFill>
                  <a:srgbClr val="000000"/>
                </a:solidFill>
                <a:effectLst/>
                <a:latin typeface="Calibri" panose="020F0502020204030204" pitchFamily="34" charset="0"/>
                <a:cs typeface="Calibri" panose="020F0502020204030204" pitchFamily="34" charset="0"/>
              </a:rPr>
              <a:t>Identify any chromosomal abnormalities (e.g. translocations or aneuploidies)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sym typeface="Wingdings" pitchFamily="2" charset="2"/>
            </a:endParaRPr>
          </a:p>
          <a:p>
            <a:r>
              <a:rPr lang="en-US" dirty="0">
                <a:latin typeface="Calibri" panose="020F0502020204030204" pitchFamily="34" charset="0"/>
                <a:cs typeface="Calibri" panose="020F0502020204030204" pitchFamily="34" charset="0"/>
                <a:sym typeface="Wingdings" pitchFamily="2" charset="2"/>
              </a:rPr>
              <a:t> Practice </a:t>
            </a:r>
            <a:r>
              <a:rPr lang="en-US" dirty="0">
                <a:latin typeface="Calibri" panose="020F0502020204030204" pitchFamily="34" charset="0"/>
                <a:cs typeface="Calibri" panose="020F0502020204030204" pitchFamily="34" charset="0"/>
                <a:sym typeface="Wingdings" pitchFamily="2" charset="2"/>
                <a:hlinkClick r:id="rId4"/>
              </a:rPr>
              <a:t>here</a:t>
            </a:r>
            <a:r>
              <a:rPr lang="en-US" dirty="0">
                <a:latin typeface="Calibri" panose="020F0502020204030204" pitchFamily="34" charset="0"/>
                <a:cs typeface="Calibri" panose="020F0502020204030204" pitchFamily="34" charset="0"/>
                <a:sym typeface="Wingdings" pitchFamily="2" charset="2"/>
              </a:rPr>
              <a:t> and </a:t>
            </a:r>
            <a:r>
              <a:rPr lang="en-US" dirty="0">
                <a:latin typeface="Calibri" panose="020F0502020204030204" pitchFamily="34" charset="0"/>
                <a:cs typeface="Calibri" panose="020F0502020204030204" pitchFamily="34" charset="0"/>
                <a:sym typeface="Wingdings" pitchFamily="2" charset="2"/>
                <a:hlinkClick r:id="rId5"/>
              </a:rPr>
              <a:t>here</a:t>
            </a:r>
            <a:endParaRPr lang="en-US" dirty="0">
              <a:latin typeface="Calibri" panose="020F0502020204030204" pitchFamily="34" charset="0"/>
              <a:cs typeface="Calibri" panose="020F0502020204030204" pitchFamily="34" charset="0"/>
              <a:sym typeface="Wingdings" pitchFamily="2" charset="2"/>
            </a:endParaRPr>
          </a:p>
        </p:txBody>
      </p:sp>
      <p:pic>
        <p:nvPicPr>
          <p:cNvPr id="3074" name="Picture 2" descr="karyo1a">
            <a:extLst>
              <a:ext uri="{FF2B5EF4-FFF2-40B4-BE49-F238E27FC236}">
                <a16:creationId xmlns:a16="http://schemas.microsoft.com/office/drawing/2014/main" id="{7633D43E-B3D7-54C3-32CE-FFDC9D03079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7274" y="2741842"/>
            <a:ext cx="5573268" cy="398643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y Image 1">
            <a:extLst>
              <a:ext uri="{FF2B5EF4-FFF2-40B4-BE49-F238E27FC236}">
                <a16:creationId xmlns:a16="http://schemas.microsoft.com/office/drawing/2014/main" id="{D40A2198-8F97-E6ED-62EC-9304E0167AD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96000" y="2741842"/>
            <a:ext cx="5573268" cy="398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231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CF03E-3544-41BA-6994-DB8F516B9C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237024-61F7-8374-E0D8-4115339447C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79078"/>
            <a:ext cx="6044184" cy="326136"/>
          </a:xfrm>
          <a:prstGeom prst="rect">
            <a:avLst/>
          </a:prstGeom>
        </p:spPr>
      </p:pic>
      <p:sp>
        <p:nvSpPr>
          <p:cNvPr id="2" name="TextBox 1">
            <a:extLst>
              <a:ext uri="{FF2B5EF4-FFF2-40B4-BE49-F238E27FC236}">
                <a16:creationId xmlns:a16="http://schemas.microsoft.com/office/drawing/2014/main" id="{5959837D-39A2-CD94-2648-5E531351B41F}"/>
              </a:ext>
            </a:extLst>
          </p:cNvPr>
          <p:cNvSpPr txBox="1"/>
          <p:nvPr/>
        </p:nvSpPr>
        <p:spPr>
          <a:xfrm>
            <a:off x="0" y="1170027"/>
            <a:ext cx="12192000" cy="2185214"/>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Chromosome number is a characteristic feature of members of a particular species and can be used to deduce evolutionary relationships. For example: Humans have 46 chromosomes while chimpanzees have 48 chromosomes</a:t>
            </a:r>
            <a:br>
              <a:rPr lang="en-US" sz="1700" dirty="0">
                <a:latin typeface="Calibri" panose="020F0502020204030204" pitchFamily="34" charset="0"/>
                <a:cs typeface="Calibri" panose="020F0502020204030204" pitchFamily="34" charset="0"/>
                <a:sym typeface="Wingdings" pitchFamily="2" charset="2"/>
              </a:rPr>
            </a:br>
            <a:endParaRPr lang="en-US" sz="1700" dirty="0">
              <a:latin typeface="Calibri" panose="020F0502020204030204" pitchFamily="34" charset="0"/>
              <a:cs typeface="Calibri" panose="020F0502020204030204" pitchFamily="34" charset="0"/>
              <a:sym typeface="Wingdings" pitchFamily="2" charset="2"/>
            </a:endParaRPr>
          </a:p>
          <a:p>
            <a:r>
              <a:rPr lang="en-US" sz="1700" dirty="0">
                <a:latin typeface="Calibri" panose="020F0502020204030204" pitchFamily="34" charset="0"/>
                <a:cs typeface="Calibri" panose="020F0502020204030204" pitchFamily="34" charset="0"/>
                <a:sym typeface="Wingdings" pitchFamily="2" charset="2"/>
              </a:rPr>
              <a:t> Humans and chimps share a recent common ancestor and it is hypothesized that chromosome 2 in humans arose from the fusion of chromosomes 12 and 13 in the primate ancestor  </a:t>
            </a:r>
            <a:r>
              <a:rPr lang="en-US" sz="1700" dirty="0">
                <a:latin typeface="Calibri" panose="020F0502020204030204" pitchFamily="34" charset="0"/>
                <a:cs typeface="Calibri" panose="020F0502020204030204" pitchFamily="34" charset="0"/>
                <a:sym typeface="Wingdings" pitchFamily="2" charset="2"/>
                <a:hlinkClick r:id="rId4"/>
              </a:rPr>
              <a:t>article</a:t>
            </a:r>
            <a:br>
              <a:rPr lang="en-US" sz="1700" dirty="0">
                <a:latin typeface="Calibri" panose="020F0502020204030204" pitchFamily="34" charset="0"/>
                <a:cs typeface="Calibri" panose="020F0502020204030204" pitchFamily="34" charset="0"/>
                <a:sym typeface="Wingdings" pitchFamily="2" charset="2"/>
              </a:rPr>
            </a:br>
            <a:endParaRPr lang="en-US" sz="1700" dirty="0">
              <a:latin typeface="Calibri" panose="020F0502020204030204" pitchFamily="34" charset="0"/>
              <a:cs typeface="Calibri" panose="020F0502020204030204" pitchFamily="34" charset="0"/>
              <a:sym typeface="Wingdings" pitchFamily="2" charset="2"/>
            </a:endParaRPr>
          </a:p>
          <a:p>
            <a:r>
              <a:rPr lang="en-US" sz="1700" dirty="0">
                <a:latin typeface="Calibri" panose="020F0502020204030204" pitchFamily="34" charset="0"/>
                <a:cs typeface="Calibri" panose="020F0502020204030204" pitchFamily="34" charset="0"/>
                <a:sym typeface="Wingdings" pitchFamily="2" charset="2"/>
              </a:rPr>
              <a:t>Comparing chromosomes in humans and modern chimpanzees provides </a:t>
            </a:r>
            <a:r>
              <a:rPr lang="en-US" sz="1700" i="1" dirty="0">
                <a:latin typeface="Calibri" panose="020F0502020204030204" pitchFamily="34" charset="0"/>
                <a:cs typeface="Calibri" panose="020F0502020204030204" pitchFamily="34" charset="0"/>
                <a:sym typeface="Wingdings" pitchFamily="2" charset="2"/>
              </a:rPr>
              <a:t>strong evidence </a:t>
            </a:r>
            <a:r>
              <a:rPr lang="en-US" sz="1700" dirty="0">
                <a:latin typeface="Calibri" panose="020F0502020204030204" pitchFamily="34" charset="0"/>
                <a:cs typeface="Calibri" panose="020F0502020204030204" pitchFamily="34" charset="0"/>
                <a:sym typeface="Wingdings" pitchFamily="2" charset="2"/>
              </a:rPr>
              <a:t>that supports the hypothesis of a past chromosomal fusion event:</a:t>
            </a:r>
          </a:p>
        </p:txBody>
      </p:sp>
      <p:sp>
        <p:nvSpPr>
          <p:cNvPr id="5" name="TextBox 4">
            <a:extLst>
              <a:ext uri="{FF2B5EF4-FFF2-40B4-BE49-F238E27FC236}">
                <a16:creationId xmlns:a16="http://schemas.microsoft.com/office/drawing/2014/main" id="{60A33806-9533-4BE2-0038-F7DC54703B58}"/>
              </a:ext>
            </a:extLst>
          </p:cNvPr>
          <p:cNvSpPr txBox="1"/>
          <p:nvPr/>
        </p:nvSpPr>
        <p:spPr>
          <a:xfrm>
            <a:off x="0" y="3378037"/>
            <a:ext cx="8311896" cy="3493264"/>
          </a:xfrm>
          <a:prstGeom prst="rect">
            <a:avLst/>
          </a:prstGeom>
          <a:noFill/>
        </p:spPr>
        <p:txBody>
          <a:bodyPr wrap="square">
            <a:spAutoFit/>
          </a:bodyPr>
          <a:lstStyle/>
          <a:p>
            <a:pPr marL="285750" indent="-285750">
              <a:buFont typeface="System Font Regular"/>
              <a:buChar char="🔎"/>
            </a:pPr>
            <a:r>
              <a:rPr lang="en-US" sz="1700" dirty="0">
                <a:latin typeface="Calibri" panose="020F0502020204030204" pitchFamily="34" charset="0"/>
                <a:cs typeface="Calibri" panose="020F0502020204030204" pitchFamily="34" charset="0"/>
                <a:sym typeface="Wingdings" pitchFamily="2" charset="2"/>
              </a:rPr>
              <a:t>The combined length of chromosomes 12 and 13 in chimpanzees match the length of human chromosome 2</a:t>
            </a:r>
          </a:p>
          <a:p>
            <a:pPr marL="285750" indent="-285750">
              <a:buFont typeface="System Font Regular"/>
              <a:buChar char="🔎"/>
            </a:pPr>
            <a:r>
              <a:rPr lang="en-US" sz="1700" dirty="0">
                <a:latin typeface="Calibri" panose="020F0502020204030204" pitchFamily="34" charset="0"/>
                <a:cs typeface="Calibri" panose="020F0502020204030204" pitchFamily="34" charset="0"/>
                <a:sym typeface="Wingdings" pitchFamily="2" charset="2"/>
              </a:rPr>
              <a:t>The centromere location of human chromosome 2 matches that of chimpanzee chromosome 12</a:t>
            </a:r>
          </a:p>
          <a:p>
            <a:pPr marL="285750" indent="-285750">
              <a:buFont typeface="System Font Regular"/>
              <a:buChar char="🔎"/>
            </a:pPr>
            <a:r>
              <a:rPr lang="en-US" sz="1700" dirty="0">
                <a:latin typeface="Calibri" panose="020F0502020204030204" pitchFamily="34" charset="0"/>
                <a:cs typeface="Calibri" panose="020F0502020204030204" pitchFamily="34" charset="0"/>
                <a:sym typeface="Wingdings" pitchFamily="2" charset="2"/>
              </a:rPr>
              <a:t>Part of human chromosomes 2 (site B) contains satellite DNA (normally in centromeres) which correspond to centromere in chimp chromosome 13</a:t>
            </a:r>
          </a:p>
          <a:p>
            <a:pPr marL="285750" indent="-285750">
              <a:buFont typeface="System Font Regular"/>
              <a:buChar char="🔎"/>
            </a:pPr>
            <a:r>
              <a:rPr lang="en-US" sz="1700" dirty="0">
                <a:latin typeface="Calibri" panose="020F0502020204030204" pitchFamily="34" charset="0"/>
                <a:cs typeface="Calibri" panose="020F0502020204030204" pitchFamily="34" charset="0"/>
                <a:sym typeface="Wingdings" pitchFamily="2" charset="2"/>
              </a:rPr>
              <a:t>The banding of the arms of human chromosome 2 matches the long arms of chimpanzee chromosomes 12 and 13</a:t>
            </a:r>
          </a:p>
          <a:p>
            <a:pPr marL="285750" indent="-285750">
              <a:buFont typeface="System Font Regular"/>
              <a:buChar char="🔎"/>
            </a:pPr>
            <a:r>
              <a:rPr lang="en-US" sz="1700" dirty="0">
                <a:latin typeface="Calibri" panose="020F0502020204030204" pitchFamily="34" charset="0"/>
                <a:cs typeface="Calibri" panose="020F0502020204030204" pitchFamily="34" charset="0"/>
                <a:sym typeface="Wingdings" pitchFamily="2" charset="2"/>
              </a:rPr>
              <a:t>Human chromosome 2 contains telomeric DNA (normally in telomere on tips of chromosomes) in position (site A) where fusion of chromosomes 12 and 13 would have occurred</a:t>
            </a:r>
          </a:p>
          <a:p>
            <a:r>
              <a:rPr lang="en-US" sz="1700" i="1" dirty="0">
                <a:latin typeface="Calibri" panose="020F0502020204030204" pitchFamily="34" charset="0"/>
                <a:cs typeface="Calibri" panose="020F0502020204030204" pitchFamily="34" charset="0"/>
                <a:sym typeface="Wingdings" pitchFamily="2" charset="2"/>
              </a:rPr>
              <a:t>this does not show that humans descended from chimpanzees, this would have occurred in a common ancestor after the speciation split</a:t>
            </a:r>
          </a:p>
        </p:txBody>
      </p:sp>
      <p:pic>
        <p:nvPicPr>
          <p:cNvPr id="3076" name="Picture 4" descr="chromosome%20comparison">
            <a:extLst>
              <a:ext uri="{FF2B5EF4-FFF2-40B4-BE49-F238E27FC236}">
                <a16:creationId xmlns:a16="http://schemas.microsoft.com/office/drawing/2014/main" id="{5CDC54C8-7141-5209-41BC-E87E3393382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0168128" y="5257800"/>
            <a:ext cx="1993392" cy="1161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1C5CB4-FE5C-E95A-3687-F6791D449C7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147818" y="60452"/>
            <a:ext cx="6044184" cy="1086779"/>
          </a:xfrm>
          <a:prstGeom prst="rect">
            <a:avLst/>
          </a:prstGeom>
        </p:spPr>
      </p:pic>
      <p:pic>
        <p:nvPicPr>
          <p:cNvPr id="7" name="Picture 6">
            <a:extLst>
              <a:ext uri="{FF2B5EF4-FFF2-40B4-BE49-F238E27FC236}">
                <a16:creationId xmlns:a16="http://schemas.microsoft.com/office/drawing/2014/main" id="{C3B0CB1A-BB22-5B96-16E8-DF86AA506BFA}"/>
              </a:ext>
            </a:extLst>
          </p:cNvPr>
          <p:cNvPicPr>
            <a:picLocks noChangeAspect="1"/>
          </p:cNvPicPr>
          <p:nvPr/>
        </p:nvPicPr>
        <p:blipFill>
          <a:blip r:embed="rId7"/>
          <a:stretch>
            <a:fillRect/>
          </a:stretch>
        </p:blipFill>
        <p:spPr>
          <a:xfrm>
            <a:off x="8583676" y="3158443"/>
            <a:ext cx="1584452" cy="3644240"/>
          </a:xfrm>
          <a:prstGeom prst="rect">
            <a:avLst/>
          </a:prstGeom>
        </p:spPr>
      </p:pic>
      <p:pic>
        <p:nvPicPr>
          <p:cNvPr id="8" name="Picture 4" descr="chromosome%20comparison">
            <a:extLst>
              <a:ext uri="{FF2B5EF4-FFF2-40B4-BE49-F238E27FC236}">
                <a16:creationId xmlns:a16="http://schemas.microsoft.com/office/drawing/2014/main" id="{4D75D959-BFBF-A6D3-9EB4-B04414C0B7AF}"/>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793224" y="3502760"/>
            <a:ext cx="1847088" cy="116128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BAB2B4E5-09F4-DD4F-17B6-4B3961183A70}"/>
              </a:ext>
            </a:extLst>
          </p:cNvPr>
          <p:cNvCxnSpPr>
            <a:cxnSpLocks/>
          </p:cNvCxnSpPr>
          <p:nvPr/>
        </p:nvCxnSpPr>
        <p:spPr>
          <a:xfrm>
            <a:off x="8979408" y="4664048"/>
            <a:ext cx="150876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3498FA8-C8C6-BE7D-F42D-2687C9428613}"/>
              </a:ext>
            </a:extLst>
          </p:cNvPr>
          <p:cNvSpPr txBox="1"/>
          <p:nvPr/>
        </p:nvSpPr>
        <p:spPr>
          <a:xfrm>
            <a:off x="10488168" y="4525549"/>
            <a:ext cx="1575308" cy="307777"/>
          </a:xfrm>
          <a:prstGeom prst="rect">
            <a:avLst/>
          </a:prstGeom>
          <a:noFill/>
        </p:spPr>
        <p:txBody>
          <a:bodyPr wrap="square" rtlCol="0">
            <a:spAutoFit/>
          </a:bodyPr>
          <a:lstStyle/>
          <a:p>
            <a:r>
              <a:rPr lang="en-US" sz="1400" dirty="0"/>
              <a:t>C</a:t>
            </a:r>
            <a:r>
              <a:rPr lang="en-JP" sz="1400" dirty="0"/>
              <a:t>entromeres align</a:t>
            </a:r>
          </a:p>
        </p:txBody>
      </p:sp>
      <p:sp>
        <p:nvSpPr>
          <p:cNvPr id="4" name="TextBox 3">
            <a:hlinkClick r:id="rId9"/>
            <a:extLst>
              <a:ext uri="{FF2B5EF4-FFF2-40B4-BE49-F238E27FC236}">
                <a16:creationId xmlns:a16="http://schemas.microsoft.com/office/drawing/2014/main" id="{28D835D9-4C19-A521-94A3-2957CE219915}"/>
              </a:ext>
            </a:extLst>
          </p:cNvPr>
          <p:cNvSpPr txBox="1"/>
          <p:nvPr/>
        </p:nvSpPr>
        <p:spPr>
          <a:xfrm>
            <a:off x="10887456" y="6443605"/>
            <a:ext cx="984504" cy="353943"/>
          </a:xfrm>
          <a:prstGeom prst="rect">
            <a:avLst/>
          </a:prstGeom>
          <a:solidFill>
            <a:srgbClr val="FF7E79"/>
          </a:solidFill>
          <a:ln>
            <a:solidFill>
              <a:schemeClr val="accent1"/>
            </a:solidFill>
          </a:ln>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 Video</a:t>
            </a:r>
          </a:p>
        </p:txBody>
      </p:sp>
    </p:spTree>
    <p:extLst>
      <p:ext uri="{BB962C8B-B14F-4D97-AF65-F5344CB8AC3E}">
        <p14:creationId xmlns:p14="http://schemas.microsoft.com/office/powerpoint/2010/main" val="174869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1E50B-C0F4-241D-EACD-AD51E8BCD4C9}"/>
            </a:ext>
          </a:extLst>
        </p:cNvPr>
        <p:cNvGrpSpPr/>
        <p:nvPr/>
      </p:nvGrpSpPr>
      <p:grpSpPr>
        <a:xfrm>
          <a:off x="0" y="0"/>
          <a:ext cx="0" cy="0"/>
          <a:chOff x="0" y="0"/>
          <a:chExt cx="0" cy="0"/>
        </a:xfrm>
      </p:grpSpPr>
      <p:pic>
        <p:nvPicPr>
          <p:cNvPr id="5124" name="Picture 4" descr="Chromosomes and DNA Packaging | Biology for Majors I">
            <a:extLst>
              <a:ext uri="{FF2B5EF4-FFF2-40B4-BE49-F238E27FC236}">
                <a16:creationId xmlns:a16="http://schemas.microsoft.com/office/drawing/2014/main" id="{CEAB1DBB-CC64-9BEB-3B04-00ABDA4900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38116" y="13478"/>
            <a:ext cx="3102565" cy="23116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2E3698-A6BB-9885-74BD-ED767F50E0CA}"/>
              </a:ext>
            </a:extLst>
          </p:cNvPr>
          <p:cNvPicPr>
            <a:picLocks noChangeAspect="1"/>
          </p:cNvPicPr>
          <p:nvPr/>
        </p:nvPicPr>
        <p:blipFill>
          <a:blip r:embed="rId4"/>
          <a:stretch>
            <a:fillRect/>
          </a:stretch>
        </p:blipFill>
        <p:spPr>
          <a:xfrm>
            <a:off x="2566583" y="255388"/>
            <a:ext cx="6441950" cy="1005861"/>
          </a:xfrm>
          <a:prstGeom prst="rect">
            <a:avLst/>
          </a:prstGeom>
        </p:spPr>
      </p:pic>
      <p:sp>
        <p:nvSpPr>
          <p:cNvPr id="3" name="TextBox 2">
            <a:extLst>
              <a:ext uri="{FF2B5EF4-FFF2-40B4-BE49-F238E27FC236}">
                <a16:creationId xmlns:a16="http://schemas.microsoft.com/office/drawing/2014/main" id="{6F21EC9D-B90D-89E8-F54A-0BA2D28DD21D}"/>
              </a:ext>
            </a:extLst>
          </p:cNvPr>
          <p:cNvSpPr txBox="1"/>
          <p:nvPr/>
        </p:nvSpPr>
        <p:spPr>
          <a:xfrm>
            <a:off x="0" y="1294588"/>
            <a:ext cx="9875520" cy="1107996"/>
          </a:xfrm>
          <a:prstGeom prst="rect">
            <a:avLst/>
          </a:prstGeom>
          <a:noFill/>
        </p:spPr>
        <p:txBody>
          <a:bodyPr wrap="square">
            <a:spAutoFit/>
          </a:bodyPr>
          <a:lstStyle/>
          <a:p>
            <a:pPr algn="l">
              <a:lnSpc>
                <a:spcPts val="1800"/>
              </a:lnSpc>
            </a:pPr>
            <a:r>
              <a:rPr lang="en-US" sz="1700" b="1" dirty="0">
                <a:solidFill>
                  <a:srgbClr val="000000"/>
                </a:solidFill>
                <a:latin typeface="Calibri" panose="020F0502020204030204" pitchFamily="34" charset="0"/>
                <a:cs typeface="Calibri" panose="020F0502020204030204" pitchFamily="34" charset="0"/>
              </a:rPr>
              <a:t>Genome</a:t>
            </a:r>
            <a:r>
              <a:rPr lang="en-US" sz="1700" dirty="0">
                <a:solidFill>
                  <a:srgbClr val="000000"/>
                </a:solidFill>
                <a:latin typeface="Calibri" panose="020F0502020204030204" pitchFamily="34" charset="0"/>
                <a:cs typeface="Calibri" panose="020F0502020204030204" pitchFamily="34" charset="0"/>
              </a:rPr>
              <a:t>: </a:t>
            </a:r>
            <a:r>
              <a:rPr lang="en-US" sz="1700" b="0" i="0" dirty="0">
                <a:solidFill>
                  <a:srgbClr val="000000"/>
                </a:solidFill>
                <a:effectLst/>
                <a:latin typeface="Calibri" panose="020F0502020204030204" pitchFamily="34" charset="0"/>
                <a:cs typeface="Calibri" panose="020F0502020204030204" pitchFamily="34" charset="0"/>
              </a:rPr>
              <a:t>all of the genetic information (DNA base sequence) present in an organism</a:t>
            </a:r>
          </a:p>
          <a:p>
            <a:pPr marL="285750" indent="-285750" algn="l">
              <a:buFont typeface="Wingdings" pitchFamily="2" charset="2"/>
              <a:buChar char="v"/>
            </a:pPr>
            <a:r>
              <a:rPr lang="en-US" sz="1700" b="0" i="0" dirty="0">
                <a:solidFill>
                  <a:srgbClr val="000000"/>
                </a:solidFill>
                <a:effectLst/>
                <a:latin typeface="Calibri" panose="020F0502020204030204" pitchFamily="34" charset="0"/>
                <a:cs typeface="Calibri" panose="020F0502020204030204" pitchFamily="34" charset="0"/>
              </a:rPr>
              <a:t>Includes: all genes as well as non-coding DNA sequences (introns, promoters, STRs, etc.)</a:t>
            </a:r>
            <a:endParaRPr lang="en-US" sz="1700" dirty="0">
              <a:solidFill>
                <a:srgbClr val="000000"/>
              </a:solidFill>
              <a:latin typeface="Calibri" panose="020F0502020204030204" pitchFamily="34" charset="0"/>
              <a:cs typeface="Calibri" panose="020F0502020204030204" pitchFamily="34" charset="0"/>
            </a:endParaRPr>
          </a:p>
          <a:p>
            <a:pPr marL="285750" indent="-285750" algn="l">
              <a:buFont typeface="Wingdings" pitchFamily="2" charset="2"/>
              <a:buChar char="v"/>
            </a:pPr>
            <a:r>
              <a:rPr lang="en-US" sz="1700" b="0" i="0" dirty="0">
                <a:solidFill>
                  <a:srgbClr val="000000"/>
                </a:solidFill>
                <a:effectLst/>
                <a:latin typeface="Calibri" panose="020F0502020204030204" pitchFamily="34" charset="0"/>
                <a:cs typeface="Calibri" panose="020F0502020204030204" pitchFamily="34" charset="0"/>
              </a:rPr>
              <a:t>Include: all non-nuclear sequences – such as plasmid DNA (in prokaryotes) and organelle DNA (</a:t>
            </a:r>
            <a:r>
              <a:rPr lang="en-US" sz="1700" dirty="0">
                <a:solidFill>
                  <a:srgbClr val="000000"/>
                </a:solidFill>
                <a:latin typeface="Calibri" panose="020F0502020204030204" pitchFamily="34" charset="0"/>
                <a:cs typeface="Calibri" panose="020F0502020204030204" pitchFamily="34" charset="0"/>
              </a:rPr>
              <a:t>mitochondria and chloroplasts</a:t>
            </a:r>
            <a:r>
              <a:rPr lang="en-US" sz="1700" b="0" i="0" dirty="0">
                <a:solidFill>
                  <a:srgbClr val="000000"/>
                </a:solidFill>
                <a:effectLst/>
                <a:latin typeface="Calibri" panose="020F0502020204030204" pitchFamily="34" charset="0"/>
                <a:cs typeface="Calibri" panose="020F0502020204030204" pitchFamily="34" charset="0"/>
              </a:rPr>
              <a:t>)</a:t>
            </a:r>
          </a:p>
        </p:txBody>
      </p:sp>
      <p:pic>
        <p:nvPicPr>
          <p:cNvPr id="5122" name="Picture 2" descr="Microbial genomes for schools and colleges | Virtual Genetics Education  Centre | University of Leicester">
            <a:extLst>
              <a:ext uri="{FF2B5EF4-FFF2-40B4-BE49-F238E27FC236}">
                <a16:creationId xmlns:a16="http://schemas.microsoft.com/office/drawing/2014/main" id="{C29BB353-17A0-7A81-4453-9213575A19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868" y="94880"/>
            <a:ext cx="2373549" cy="11155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425218-B1D3-54EB-08C5-A8E633EC2DF1}"/>
              </a:ext>
            </a:extLst>
          </p:cNvPr>
          <p:cNvSpPr txBox="1"/>
          <p:nvPr/>
        </p:nvSpPr>
        <p:spPr>
          <a:xfrm>
            <a:off x="0" y="2392164"/>
            <a:ext cx="5484944" cy="2169825"/>
          </a:xfrm>
          <a:prstGeom prst="rect">
            <a:avLst/>
          </a:prstGeom>
          <a:noFill/>
        </p:spPr>
        <p:txBody>
          <a:bodyPr wrap="square">
            <a:spAutoFit/>
          </a:bodyPr>
          <a:lstStyle/>
          <a:p>
            <a:pPr algn="l">
              <a:lnSpc>
                <a:spcPts val="1800"/>
              </a:lnSpc>
            </a:pPr>
            <a:r>
              <a:rPr lang="en-US" sz="1700" b="0" i="0" dirty="0">
                <a:effectLst/>
                <a:latin typeface="Calibri" panose="020F0502020204030204" pitchFamily="34" charset="0"/>
                <a:cs typeface="Calibri" panose="020F0502020204030204" pitchFamily="34" charset="0"/>
              </a:rPr>
              <a:t>Organisms in the same species share most of their genome (ex: &gt;99% shared in humans) </a:t>
            </a:r>
            <a:r>
              <a:rPr lang="en-US" sz="1700" dirty="0">
                <a:latin typeface="Calibri" panose="020F0502020204030204" pitchFamily="34" charset="0"/>
                <a:cs typeface="Calibri" panose="020F0502020204030204" pitchFamily="34" charset="0"/>
              </a:rPr>
              <a:t>where members share:</a:t>
            </a:r>
            <a:r>
              <a:rPr lang="en-US" sz="1700" b="0" i="0" dirty="0">
                <a:effectLst/>
                <a:latin typeface="Calibri" panose="020F0502020204030204" pitchFamily="34" charset="0"/>
                <a:cs typeface="Calibri" panose="020F0502020204030204" pitchFamily="34" charset="0"/>
              </a:rPr>
              <a:t> </a:t>
            </a:r>
          </a:p>
          <a:p>
            <a:pPr marL="742950" lvl="1" indent="-285750">
              <a:lnSpc>
                <a:spcPts val="1800"/>
              </a:lnSpc>
              <a:buFont typeface="Wingdings" pitchFamily="2" charset="2"/>
              <a:buChar char="q"/>
            </a:pPr>
            <a:r>
              <a:rPr lang="en-US" sz="1700" dirty="0">
                <a:latin typeface="Calibri" panose="020F0502020204030204" pitchFamily="34" charset="0"/>
                <a:cs typeface="Calibri" panose="020F0502020204030204" pitchFamily="34" charset="0"/>
              </a:rPr>
              <a:t>approx. same genome size</a:t>
            </a:r>
          </a:p>
          <a:p>
            <a:pPr marL="742950" lvl="1" indent="-285750">
              <a:lnSpc>
                <a:spcPts val="1800"/>
              </a:lnSpc>
              <a:buFont typeface="Wingdings" pitchFamily="2" charset="2"/>
              <a:buChar char="q"/>
            </a:pPr>
            <a:r>
              <a:rPr lang="en-US" sz="1700" dirty="0">
                <a:latin typeface="Calibri" panose="020F0502020204030204" pitchFamily="34" charset="0"/>
                <a:cs typeface="Calibri" panose="020F0502020204030204" pitchFamily="34" charset="0"/>
              </a:rPr>
              <a:t>same number of chromosomes</a:t>
            </a:r>
          </a:p>
          <a:p>
            <a:pPr marL="742950" lvl="1" indent="-285750">
              <a:lnSpc>
                <a:spcPts val="1800"/>
              </a:lnSpc>
              <a:buFont typeface="Wingdings" pitchFamily="2" charset="2"/>
              <a:buChar char="q"/>
            </a:pPr>
            <a:r>
              <a:rPr lang="en-US" sz="1700" dirty="0">
                <a:latin typeface="Calibri" panose="020F0502020204030204" pitchFamily="34" charset="0"/>
                <a:cs typeface="Calibri" panose="020F0502020204030204" pitchFamily="34" charset="0"/>
              </a:rPr>
              <a:t>same genes at the same loci on same chromosomes</a:t>
            </a:r>
          </a:p>
          <a:p>
            <a:pPr marL="285750" indent="-285750" algn="l">
              <a:lnSpc>
                <a:spcPts val="1800"/>
              </a:lnSpc>
              <a:buFont typeface="Wingdings" pitchFamily="2" charset="2"/>
              <a:buChar char="à"/>
            </a:pPr>
            <a:endParaRPr lang="en-US" sz="1200" dirty="0">
              <a:latin typeface="Calibri" panose="020F0502020204030204" pitchFamily="34" charset="0"/>
              <a:cs typeface="Calibri" panose="020F0502020204030204" pitchFamily="34" charset="0"/>
            </a:endParaRPr>
          </a:p>
          <a:p>
            <a:pPr algn="l">
              <a:lnSpc>
                <a:spcPts val="1800"/>
              </a:lnSpc>
            </a:pPr>
            <a:r>
              <a:rPr lang="en-US" sz="1700" dirty="0">
                <a:latin typeface="Calibri" panose="020F0502020204030204" pitchFamily="34" charset="0"/>
                <a:cs typeface="Calibri" panose="020F0502020204030204" pitchFamily="34" charset="0"/>
              </a:rPr>
              <a:t>Members of a species </a:t>
            </a:r>
            <a:r>
              <a:rPr lang="en-US" sz="1700" i="1" dirty="0">
                <a:latin typeface="Calibri" panose="020F0502020204030204" pitchFamily="34" charset="0"/>
                <a:cs typeface="Calibri" panose="020F0502020204030204" pitchFamily="34" charset="0"/>
              </a:rPr>
              <a:t>still</a:t>
            </a:r>
            <a:r>
              <a:rPr lang="en-US" sz="1700" dirty="0">
                <a:latin typeface="Calibri" panose="020F0502020204030204" pitchFamily="34" charset="0"/>
                <a:cs typeface="Calibri" panose="020F0502020204030204" pitchFamily="34" charset="0"/>
              </a:rPr>
              <a:t> display variation:</a:t>
            </a:r>
            <a:endParaRPr lang="en-US" sz="1100" dirty="0">
              <a:latin typeface="Calibri" panose="020F0502020204030204" pitchFamily="34" charset="0"/>
              <a:cs typeface="Calibri" panose="020F0502020204030204" pitchFamily="34" charset="0"/>
            </a:endParaRPr>
          </a:p>
          <a:p>
            <a:pPr marL="285750" indent="-285750" algn="l">
              <a:lnSpc>
                <a:spcPts val="1800"/>
              </a:lnSpc>
              <a:buFont typeface="Courier New" panose="02070309020205020404" pitchFamily="49" charset="0"/>
              <a:buChar char="o"/>
            </a:pPr>
            <a:r>
              <a:rPr lang="en-US" sz="1700" dirty="0">
                <a:latin typeface="Calibri" panose="020F0502020204030204" pitchFamily="34" charset="0"/>
                <a:cs typeface="Calibri" panose="020F0502020204030204" pitchFamily="34" charset="0"/>
              </a:rPr>
              <a:t>V</a:t>
            </a:r>
            <a:r>
              <a:rPr lang="en-JP" sz="1700" dirty="0">
                <a:latin typeface="Calibri" panose="020F0502020204030204" pitchFamily="34" charset="0"/>
                <a:cs typeface="Calibri" panose="020F0502020204030204" pitchFamily="34" charset="0"/>
              </a:rPr>
              <a:t>ariation within coding sequences (genes) </a:t>
            </a:r>
            <a:r>
              <a:rPr lang="en-JP" sz="1700" dirty="0">
                <a:latin typeface="Calibri" panose="020F0502020204030204" pitchFamily="34" charset="0"/>
                <a:cs typeface="Calibri" panose="020F0502020204030204" pitchFamily="34" charset="0"/>
                <a:sym typeface="Wingdings" pitchFamily="2" charset="2"/>
              </a:rPr>
              <a:t> alleles</a:t>
            </a:r>
            <a:r>
              <a:rPr lang="en-US" sz="1700" b="0" i="0" dirty="0">
                <a:solidFill>
                  <a:srgbClr val="202122"/>
                </a:solidFill>
                <a:effectLst/>
                <a:latin typeface="Calibri" panose="020F0502020204030204" pitchFamily="34" charset="0"/>
                <a:cs typeface="Calibri" panose="020F0502020204030204" pitchFamily="34" charset="0"/>
              </a:rPr>
              <a:t> </a:t>
            </a:r>
            <a:endParaRPr lang="en-JP" sz="1700" dirty="0">
              <a:latin typeface="Calibri" panose="020F0502020204030204" pitchFamily="34" charset="0"/>
              <a:cs typeface="Calibri" panose="020F0502020204030204" pitchFamily="34" charset="0"/>
              <a:sym typeface="Wingdings" pitchFamily="2" charset="2"/>
            </a:endParaRPr>
          </a:p>
          <a:p>
            <a:pPr marL="285750" indent="-285750">
              <a:lnSpc>
                <a:spcPts val="1800"/>
              </a:lnSpc>
              <a:buFont typeface="Courier New" panose="02070309020205020404" pitchFamily="49" charset="0"/>
              <a:buChar char="o"/>
            </a:pPr>
            <a:r>
              <a:rPr lang="en-JP" sz="1700" dirty="0">
                <a:latin typeface="Calibri" panose="020F0502020204030204" pitchFamily="34" charset="0"/>
                <a:cs typeface="Calibri" panose="020F0502020204030204" pitchFamily="34" charset="0"/>
                <a:sym typeface="Wingdings" pitchFamily="2" charset="2"/>
              </a:rPr>
              <a:t>Variation within non-coding sequences      </a:t>
            </a:r>
          </a:p>
        </p:txBody>
      </p:sp>
      <p:pic>
        <p:nvPicPr>
          <p:cNvPr id="5128" name="Picture 8" descr="DNA Profiling | BioNinja">
            <a:extLst>
              <a:ext uri="{FF2B5EF4-FFF2-40B4-BE49-F238E27FC236}">
                <a16:creationId xmlns:a16="http://schemas.microsoft.com/office/drawing/2014/main" id="{03CD1EE6-B87A-5A99-7137-CD3BEECDEEE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62682" y="4927731"/>
            <a:ext cx="3429318" cy="1904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raphic showing variable v non-variable">
            <a:hlinkClick r:id="rId7"/>
            <a:extLst>
              <a:ext uri="{FF2B5EF4-FFF2-40B4-BE49-F238E27FC236}">
                <a16:creationId xmlns:a16="http://schemas.microsoft.com/office/drawing/2014/main" id="{5C72631B-6331-9E04-CBCD-F07D51311F7A}"/>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3947" t="17242" r="4609" b="14008"/>
          <a:stretch/>
        </p:blipFill>
        <p:spPr bwMode="auto">
          <a:xfrm>
            <a:off x="5691293" y="2325151"/>
            <a:ext cx="5971142" cy="25261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CEC4F0-46CB-0879-90E5-C955CB5569E5}"/>
              </a:ext>
            </a:extLst>
          </p:cNvPr>
          <p:cNvSpPr txBox="1"/>
          <p:nvPr/>
        </p:nvSpPr>
        <p:spPr>
          <a:xfrm>
            <a:off x="-231781" y="4659380"/>
            <a:ext cx="5596728" cy="2173031"/>
          </a:xfrm>
          <a:prstGeom prst="rect">
            <a:avLst/>
          </a:prstGeom>
          <a:noFill/>
        </p:spPr>
        <p:txBody>
          <a:bodyPr wrap="square">
            <a:spAutoFit/>
          </a:bodyPr>
          <a:lstStyle/>
          <a:p>
            <a:pPr marL="742950" lvl="1" indent="-285750">
              <a:lnSpc>
                <a:spcPts val="1800"/>
              </a:lnSpc>
              <a:buFont typeface="Wingdings" pitchFamily="2" charset="2"/>
              <a:buChar char="v"/>
            </a:pPr>
            <a:r>
              <a:rPr lang="en-US" sz="1700" b="1" i="0" dirty="0">
                <a:effectLst/>
                <a:latin typeface="Calibri" panose="020F0502020204030204" pitchFamily="34" charset="0"/>
                <a:cs typeface="Calibri" panose="020F0502020204030204" pitchFamily="34" charset="0"/>
              </a:rPr>
              <a:t>Single Nucleotide Polymorphisms </a:t>
            </a:r>
            <a:r>
              <a:rPr lang="en-US" sz="1700" b="0" i="0" dirty="0">
                <a:effectLst/>
                <a:latin typeface="Calibri" panose="020F0502020204030204" pitchFamily="34" charset="0"/>
                <a:cs typeface="Calibri" panose="020F0502020204030204" pitchFamily="34" charset="0"/>
              </a:rPr>
              <a:t>(SNP): single base changes which </a:t>
            </a:r>
            <a:r>
              <a:rPr lang="en-US" sz="1700" b="0" i="0" dirty="0">
                <a:solidFill>
                  <a:srgbClr val="202122"/>
                </a:solidFill>
                <a:effectLst/>
                <a:latin typeface="Calibri" panose="020F0502020204030204" pitchFamily="34" charset="0"/>
                <a:cs typeface="Calibri" panose="020F0502020204030204" pitchFamily="34" charset="0"/>
              </a:rPr>
              <a:t>occurs at a frequency of 1% or more in the population. Most are neutral.</a:t>
            </a:r>
          </a:p>
          <a:p>
            <a:pPr marL="742950" lvl="1" indent="-285750">
              <a:lnSpc>
                <a:spcPts val="1800"/>
              </a:lnSpc>
              <a:buFont typeface="Wingdings" pitchFamily="2" charset="2"/>
              <a:buChar char="v"/>
            </a:pPr>
            <a:r>
              <a:rPr lang="en-US" sz="1700" b="1" dirty="0">
                <a:solidFill>
                  <a:srgbClr val="202122"/>
                </a:solidFill>
                <a:latin typeface="Calibri" panose="020F0502020204030204" pitchFamily="34" charset="0"/>
                <a:cs typeface="Calibri" panose="020F0502020204030204" pitchFamily="34" charset="0"/>
              </a:rPr>
              <a:t>Mutations:</a:t>
            </a:r>
            <a:r>
              <a:rPr lang="en-US" sz="1700" dirty="0">
                <a:solidFill>
                  <a:srgbClr val="202122"/>
                </a:solidFill>
                <a:latin typeface="Calibri" panose="020F0502020204030204" pitchFamily="34" charset="0"/>
                <a:cs typeface="Calibri" panose="020F0502020204030204" pitchFamily="34" charset="0"/>
              </a:rPr>
              <a:t> base sequence alterations (substitution/deletion/insertion) which occurs less frequently than SNP (&lt;1% of population)</a:t>
            </a:r>
          </a:p>
          <a:p>
            <a:pPr marL="742950" lvl="1" indent="-285750">
              <a:lnSpc>
                <a:spcPts val="1800"/>
              </a:lnSpc>
              <a:buFont typeface="Wingdings" pitchFamily="2" charset="2"/>
              <a:buChar char="v"/>
            </a:pPr>
            <a:r>
              <a:rPr lang="en-JP" sz="1700" b="1" dirty="0">
                <a:latin typeface="Calibri" panose="020F0502020204030204" pitchFamily="34" charset="0"/>
                <a:cs typeface="Calibri" panose="020F0502020204030204" pitchFamily="34" charset="0"/>
                <a:sym typeface="Wingdings" pitchFamily="2" charset="2"/>
              </a:rPr>
              <a:t>Short Tandem Repeats </a:t>
            </a:r>
            <a:r>
              <a:rPr lang="en-JP" sz="1700" dirty="0">
                <a:latin typeface="Calibri" panose="020F0502020204030204" pitchFamily="34" charset="0"/>
                <a:cs typeface="Calibri" panose="020F0502020204030204" pitchFamily="34" charset="0"/>
                <a:sym typeface="Wingdings" pitchFamily="2" charset="2"/>
              </a:rPr>
              <a:t>(STRs) which are repeated sequences within non-coding regions unique among individuals</a:t>
            </a:r>
            <a:endParaRPr lang="en-US" sz="1700" b="1" i="0" dirty="0">
              <a:solidFill>
                <a:srgbClr val="202122"/>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AC71B06-B421-8700-2F14-314933B85E24}"/>
              </a:ext>
            </a:extLst>
          </p:cNvPr>
          <p:cNvPicPr>
            <a:picLocks noChangeAspect="1"/>
          </p:cNvPicPr>
          <p:nvPr/>
        </p:nvPicPr>
        <p:blipFill>
          <a:blip r:embed="rId9"/>
          <a:stretch>
            <a:fillRect/>
          </a:stretch>
        </p:blipFill>
        <p:spPr>
          <a:xfrm>
            <a:off x="5571296" y="4758226"/>
            <a:ext cx="2786320" cy="2078525"/>
          </a:xfrm>
          <a:prstGeom prst="rect">
            <a:avLst/>
          </a:prstGeom>
        </p:spPr>
      </p:pic>
      <p:pic>
        <p:nvPicPr>
          <p:cNvPr id="8" name="Picture 7" descr="Link sign icon hyperlink symbol Royalty Free Vector Image">
            <a:extLst>
              <a:ext uri="{FF2B5EF4-FFF2-40B4-BE49-F238E27FC236}">
                <a16:creationId xmlns:a16="http://schemas.microsoft.com/office/drawing/2014/main" id="{E1958DD3-329D-E76F-D6CA-D61172B9AF9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234280" y="3149041"/>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922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1116-6780-3495-2B68-B8A627C965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475715-AC0F-7A85-4EC3-997F5EC4E934}"/>
              </a:ext>
            </a:extLst>
          </p:cNvPr>
          <p:cNvPicPr>
            <a:picLocks noChangeAspect="1"/>
          </p:cNvPicPr>
          <p:nvPr/>
        </p:nvPicPr>
        <p:blipFill>
          <a:blip r:embed="rId3"/>
          <a:stretch>
            <a:fillRect/>
          </a:stretch>
        </p:blipFill>
        <p:spPr>
          <a:xfrm>
            <a:off x="2758440" y="0"/>
            <a:ext cx="6385560" cy="789966"/>
          </a:xfrm>
          <a:prstGeom prst="rect">
            <a:avLst/>
          </a:prstGeom>
        </p:spPr>
      </p:pic>
      <p:sp>
        <p:nvSpPr>
          <p:cNvPr id="4" name="TextBox 3">
            <a:extLst>
              <a:ext uri="{FF2B5EF4-FFF2-40B4-BE49-F238E27FC236}">
                <a16:creationId xmlns:a16="http://schemas.microsoft.com/office/drawing/2014/main" id="{61DE3AA5-BFE1-62CB-4AA5-DE6779D240AA}"/>
              </a:ext>
            </a:extLst>
          </p:cNvPr>
          <p:cNvSpPr txBox="1"/>
          <p:nvPr/>
        </p:nvSpPr>
        <p:spPr>
          <a:xfrm>
            <a:off x="0" y="862622"/>
            <a:ext cx="12192001" cy="2403863"/>
          </a:xfrm>
          <a:prstGeom prst="rect">
            <a:avLst/>
          </a:prstGeom>
          <a:noFill/>
        </p:spPr>
        <p:txBody>
          <a:bodyPr wrap="square">
            <a:spAutoFit/>
          </a:bodyPr>
          <a:lstStyle/>
          <a:p>
            <a:pPr algn="ctr">
              <a:lnSpc>
                <a:spcPts val="1800"/>
              </a:lnSpc>
            </a:pPr>
            <a:r>
              <a:rPr lang="en-US" b="1" dirty="0">
                <a:latin typeface="Calibri" panose="020F0502020204030204" pitchFamily="34" charset="0"/>
                <a:cs typeface="Calibri" panose="020F0502020204030204" pitchFamily="34" charset="0"/>
              </a:rPr>
              <a:t>Variation between members of different species &gt;&gt;&gt;&gt; variation within members of the same species</a:t>
            </a:r>
          </a:p>
          <a:p>
            <a:pPr algn="ctr">
              <a:lnSpc>
                <a:spcPts val="1800"/>
              </a:lnSpc>
            </a:pPr>
            <a:endParaRPr lang="en-US" b="1" dirty="0">
              <a:latin typeface="Calibri" panose="020F0502020204030204" pitchFamily="34" charset="0"/>
              <a:cs typeface="Calibri" panose="020F0502020204030204" pitchFamily="34" charset="0"/>
            </a:endParaRPr>
          </a:p>
          <a:p>
            <a:pPr algn="l">
              <a:lnSpc>
                <a:spcPts val="1800"/>
              </a:lnSpc>
            </a:pPr>
            <a:endParaRPr lang="en-US" dirty="0">
              <a:latin typeface="Calibri" panose="020F0502020204030204" pitchFamily="34" charset="0"/>
              <a:cs typeface="Calibri" panose="020F0502020204030204" pitchFamily="34" charset="0"/>
            </a:endParaRPr>
          </a:p>
          <a:p>
            <a:pPr algn="l">
              <a:lnSpc>
                <a:spcPts val="1800"/>
              </a:lnSpc>
            </a:pPr>
            <a:r>
              <a:rPr lang="en-US" dirty="0">
                <a:latin typeface="Calibri" panose="020F0502020204030204" pitchFamily="34" charset="0"/>
                <a:cs typeface="Calibri" panose="020F0502020204030204" pitchFamily="34" charset="0"/>
              </a:rPr>
              <a:t>Across different</a:t>
            </a:r>
            <a:r>
              <a:rPr lang="en-US" b="0" i="0" dirty="0">
                <a:effectLst/>
                <a:latin typeface="Calibri" panose="020F0502020204030204" pitchFamily="34" charset="0"/>
                <a:cs typeface="Calibri" panose="020F0502020204030204" pitchFamily="34" charset="0"/>
              </a:rPr>
              <a:t> eukaryotic species, genomes vary:</a:t>
            </a:r>
          </a:p>
          <a:p>
            <a:pPr algn="l">
              <a:lnSpc>
                <a:spcPts val="1800"/>
              </a:lnSpc>
            </a:pPr>
            <a:endParaRPr lang="en-US" b="0" i="0" dirty="0">
              <a:effectLst/>
              <a:latin typeface="Calibri" panose="020F0502020204030204" pitchFamily="34" charset="0"/>
              <a:cs typeface="Calibri" panose="020F0502020204030204" pitchFamily="34" charset="0"/>
            </a:endParaRPr>
          </a:p>
          <a:p>
            <a:pPr marL="742950" lvl="1" indent="-285750">
              <a:lnSpc>
                <a:spcPts val="1800"/>
              </a:lnSpc>
              <a:buFont typeface="Wingdings" pitchFamily="2" charset="2"/>
              <a:buChar char="Ø"/>
            </a:pPr>
            <a:r>
              <a:rPr lang="en-US" b="0" i="0" dirty="0">
                <a:effectLst/>
                <a:latin typeface="Calibri" panose="020F0502020204030204" pitchFamily="34" charset="0"/>
                <a:cs typeface="Calibri" panose="020F0502020204030204" pitchFamily="34" charset="0"/>
              </a:rPr>
              <a:t>in size (total amount of DNA) </a:t>
            </a:r>
          </a:p>
          <a:p>
            <a:pPr marL="742950" lvl="1" indent="-285750">
              <a:lnSpc>
                <a:spcPts val="1800"/>
              </a:lnSpc>
              <a:buFont typeface="Wingdings" pitchFamily="2" charset="2"/>
              <a:buChar char="Ø"/>
            </a:pPr>
            <a:r>
              <a:rPr lang="en-US" dirty="0">
                <a:latin typeface="Calibri" panose="020F0502020204030204" pitchFamily="34" charset="0"/>
                <a:cs typeface="Calibri" panose="020F0502020204030204" pitchFamily="34" charset="0"/>
              </a:rPr>
              <a:t>i</a:t>
            </a:r>
            <a:r>
              <a:rPr lang="en-US" b="0" i="0" dirty="0">
                <a:effectLst/>
                <a:latin typeface="Calibri" panose="020F0502020204030204" pitchFamily="34" charset="0"/>
                <a:cs typeface="Calibri" panose="020F0502020204030204" pitchFamily="34" charset="0"/>
              </a:rPr>
              <a:t>n organization (total number and sizes of chromosomes)</a:t>
            </a:r>
          </a:p>
          <a:p>
            <a:pPr marL="742950" lvl="1" indent="-285750">
              <a:lnSpc>
                <a:spcPts val="1800"/>
              </a:lnSpc>
              <a:buFont typeface="Wingdings" pitchFamily="2" charset="2"/>
              <a:buChar char="Ø"/>
            </a:pPr>
            <a:r>
              <a:rPr lang="en-US" dirty="0">
                <a:latin typeface="Calibri" panose="020F0502020204030204" pitchFamily="34" charset="0"/>
                <a:cs typeface="Calibri" panose="020F0502020204030204" pitchFamily="34" charset="0"/>
              </a:rPr>
              <a:t>In size and number of coding and non-coding sequences</a:t>
            </a:r>
            <a:endParaRPr lang="en-US" b="0" i="0" dirty="0">
              <a:effectLst/>
              <a:latin typeface="Calibri" panose="020F0502020204030204" pitchFamily="34" charset="0"/>
              <a:cs typeface="Calibri" panose="020F0502020204030204" pitchFamily="34" charset="0"/>
            </a:endParaRPr>
          </a:p>
          <a:p>
            <a:pPr marL="285750" indent="-285750" algn="l">
              <a:lnSpc>
                <a:spcPts val="1800"/>
              </a:lnSpc>
              <a:buFont typeface="Wingdings" pitchFamily="2" charset="2"/>
              <a:buChar char="à"/>
            </a:pPr>
            <a:endParaRPr lang="en-US" b="0" i="0" dirty="0">
              <a:effectLst/>
              <a:latin typeface="Calibri" panose="020F0502020204030204" pitchFamily="34" charset="0"/>
              <a:cs typeface="Calibri" panose="020F0502020204030204" pitchFamily="34" charset="0"/>
            </a:endParaRPr>
          </a:p>
          <a:p>
            <a:pPr algn="l">
              <a:lnSpc>
                <a:spcPts val="1800"/>
              </a:lnSpc>
            </a:pPr>
            <a:r>
              <a:rPr lang="en-US" dirty="0">
                <a:latin typeface="Calibri" panose="020F0502020204030204" pitchFamily="34" charset="0"/>
                <a:cs typeface="Calibri" panose="020F0502020204030204" pitchFamily="34" charset="0"/>
              </a:rPr>
              <a:t>	</a:t>
            </a:r>
            <a:endParaRPr lang="en-US" b="0" i="0" dirty="0">
              <a:effectLst/>
              <a:latin typeface="Calibri" panose="020F0502020204030204" pitchFamily="34" charset="0"/>
              <a:cs typeface="Calibri" panose="020F0502020204030204" pitchFamily="34" charset="0"/>
            </a:endParaRPr>
          </a:p>
        </p:txBody>
      </p:sp>
      <p:pic>
        <p:nvPicPr>
          <p:cNvPr id="2052" name="Picture 4" descr="Genome size - Wikipedia">
            <a:extLst>
              <a:ext uri="{FF2B5EF4-FFF2-40B4-BE49-F238E27FC236}">
                <a16:creationId xmlns:a16="http://schemas.microsoft.com/office/drawing/2014/main" id="{D976BDE7-6588-8A4A-B5A3-380A9FF979D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2090" y="2953812"/>
            <a:ext cx="4487135" cy="31736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B HL 3.2.A3">
            <a:extLst>
              <a:ext uri="{FF2B5EF4-FFF2-40B4-BE49-F238E27FC236}">
                <a16:creationId xmlns:a16="http://schemas.microsoft.com/office/drawing/2014/main" id="{BED7A6CD-3BF8-533E-E0EB-39A592D7129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78021" y="3174712"/>
            <a:ext cx="4293682" cy="30914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hlinkClick r:id="rId6"/>
            <a:extLst>
              <a:ext uri="{FF2B5EF4-FFF2-40B4-BE49-F238E27FC236}">
                <a16:creationId xmlns:a16="http://schemas.microsoft.com/office/drawing/2014/main" id="{6FFD212B-491C-7810-5645-3470162100F1}"/>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335710" y="1247425"/>
            <a:ext cx="4943061" cy="18452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8CA813-20B9-FB8E-AA01-C48B7BEA4DAB}"/>
              </a:ext>
            </a:extLst>
          </p:cNvPr>
          <p:cNvSpPr txBox="1"/>
          <p:nvPr/>
        </p:nvSpPr>
        <p:spPr>
          <a:xfrm>
            <a:off x="239709" y="6464098"/>
            <a:ext cx="12192001" cy="326371"/>
          </a:xfrm>
          <a:prstGeom prst="rect">
            <a:avLst/>
          </a:prstGeom>
          <a:noFill/>
        </p:spPr>
        <p:txBody>
          <a:bodyPr wrap="square">
            <a:spAutoFit/>
          </a:bodyPr>
          <a:lstStyle/>
          <a:p>
            <a:pPr algn="ctr">
              <a:lnSpc>
                <a:spcPts val="1800"/>
              </a:lnSpc>
            </a:pPr>
            <a:r>
              <a:rPr lang="en-US" dirty="0">
                <a:latin typeface="Calibri" panose="020F0502020204030204" pitchFamily="34" charset="0"/>
                <a:cs typeface="Calibri" panose="020F0502020204030204" pitchFamily="34" charset="0"/>
              </a:rPr>
              <a:t>Genome size is NOT an accurate measure of organism complexity</a:t>
            </a:r>
            <a:endParaRPr lang="en-US" i="0" dirty="0">
              <a:effectLst/>
              <a:latin typeface="Calibri" panose="020F0502020204030204" pitchFamily="34" charset="0"/>
              <a:cs typeface="Calibri" panose="020F0502020204030204" pitchFamily="34" charset="0"/>
            </a:endParaRPr>
          </a:p>
        </p:txBody>
      </p:sp>
      <p:pic>
        <p:nvPicPr>
          <p:cNvPr id="5" name="Picture 4" descr="Link sign icon hyperlink symbol Royalty Free Vector Image">
            <a:extLst>
              <a:ext uri="{FF2B5EF4-FFF2-40B4-BE49-F238E27FC236}">
                <a16:creationId xmlns:a16="http://schemas.microsoft.com/office/drawing/2014/main" id="{8149DD51-165C-11A2-AF2F-0A381844B1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307230" y="1730823"/>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939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B7006-0D2A-42B6-C2E5-1EE2E85C0C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1C8D17-BA23-7CEB-FAB4-EF876957B39E}"/>
              </a:ext>
            </a:extLst>
          </p:cNvPr>
          <p:cNvPicPr>
            <a:picLocks noChangeAspect="1"/>
          </p:cNvPicPr>
          <p:nvPr/>
        </p:nvPicPr>
        <p:blipFill>
          <a:blip r:embed="rId3"/>
          <a:stretch>
            <a:fillRect/>
          </a:stretch>
        </p:blipFill>
        <p:spPr>
          <a:xfrm>
            <a:off x="3061716" y="0"/>
            <a:ext cx="6068568" cy="747360"/>
          </a:xfrm>
          <a:prstGeom prst="rect">
            <a:avLst/>
          </a:prstGeom>
        </p:spPr>
      </p:pic>
      <p:pic>
        <p:nvPicPr>
          <p:cNvPr id="4098" name="Picture 2" descr="New human gene tally reignites debate">
            <a:hlinkClick r:id="rId4"/>
            <a:extLst>
              <a:ext uri="{FF2B5EF4-FFF2-40B4-BE49-F238E27FC236}">
                <a16:creationId xmlns:a16="http://schemas.microsoft.com/office/drawing/2014/main" id="{F67CBBD5-2A5F-EC9D-36E0-56C0D8E7E4C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077" y="866278"/>
            <a:ext cx="3985722" cy="31885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extLst>
              <a:ext uri="{FF2B5EF4-FFF2-40B4-BE49-F238E27FC236}">
                <a16:creationId xmlns:a16="http://schemas.microsoft.com/office/drawing/2014/main" id="{26C4D336-E73B-9F61-A03A-5771BBB29D06}"/>
              </a:ext>
            </a:extLst>
          </p:cNvPr>
          <p:cNvPicPr>
            <a:picLocks noChangeAspect="1"/>
          </p:cNvPicPr>
          <p:nvPr/>
        </p:nvPicPr>
        <p:blipFill>
          <a:blip r:embed="rId7"/>
          <a:stretch>
            <a:fillRect/>
          </a:stretch>
        </p:blipFill>
        <p:spPr>
          <a:xfrm>
            <a:off x="4800600" y="1131654"/>
            <a:ext cx="6830523" cy="2465726"/>
          </a:xfrm>
          <a:prstGeom prst="rect">
            <a:avLst/>
          </a:prstGeom>
        </p:spPr>
      </p:pic>
      <p:pic>
        <p:nvPicPr>
          <p:cNvPr id="3" name="Picture 2">
            <a:extLst>
              <a:ext uri="{FF2B5EF4-FFF2-40B4-BE49-F238E27FC236}">
                <a16:creationId xmlns:a16="http://schemas.microsoft.com/office/drawing/2014/main" id="{E410B33C-4448-E6CD-0DD1-7B17310B2DB9}"/>
              </a:ext>
            </a:extLst>
          </p:cNvPr>
          <p:cNvPicPr>
            <a:picLocks noChangeAspect="1"/>
          </p:cNvPicPr>
          <p:nvPr/>
        </p:nvPicPr>
        <p:blipFill>
          <a:blip r:embed="rId8"/>
          <a:stretch>
            <a:fillRect/>
          </a:stretch>
        </p:blipFill>
        <p:spPr>
          <a:xfrm>
            <a:off x="4419600" y="4294832"/>
            <a:ext cx="7772400" cy="2230736"/>
          </a:xfrm>
          <a:prstGeom prst="rect">
            <a:avLst/>
          </a:prstGeom>
        </p:spPr>
      </p:pic>
      <p:sp>
        <p:nvSpPr>
          <p:cNvPr id="5" name="Down Arrow 4">
            <a:extLst>
              <a:ext uri="{FF2B5EF4-FFF2-40B4-BE49-F238E27FC236}">
                <a16:creationId xmlns:a16="http://schemas.microsoft.com/office/drawing/2014/main" id="{4A02CB83-3437-9B3D-E642-B35F5BFFC4A4}"/>
              </a:ext>
            </a:extLst>
          </p:cNvPr>
          <p:cNvSpPr/>
          <p:nvPr/>
        </p:nvSpPr>
        <p:spPr>
          <a:xfrm>
            <a:off x="8178800" y="3759200"/>
            <a:ext cx="372533" cy="5356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 name="TextBox 6">
            <a:extLst>
              <a:ext uri="{FF2B5EF4-FFF2-40B4-BE49-F238E27FC236}">
                <a16:creationId xmlns:a16="http://schemas.microsoft.com/office/drawing/2014/main" id="{9A3F4C7E-EC3A-18DB-143A-030D4CE80817}"/>
              </a:ext>
            </a:extLst>
          </p:cNvPr>
          <p:cNvSpPr txBox="1"/>
          <p:nvPr/>
        </p:nvSpPr>
        <p:spPr>
          <a:xfrm>
            <a:off x="129077" y="4134624"/>
            <a:ext cx="3985722" cy="2677656"/>
          </a:xfrm>
          <a:prstGeom prst="rect">
            <a:avLst/>
          </a:prstGeom>
          <a:noFill/>
          <a:ln w="19050">
            <a:solidFill>
              <a:srgbClr val="0070C0"/>
            </a:solidFill>
          </a:ln>
        </p:spPr>
        <p:txBody>
          <a:bodyPr wrap="square">
            <a:spAutoFit/>
          </a:bodyPr>
          <a:lstStyle/>
          <a:p>
            <a:pPr rtl="0"/>
            <a:r>
              <a:rPr lang="en-US" sz="1200" b="1" i="0" u="none" strike="noStrike" dirty="0">
                <a:effectLst/>
                <a:latin typeface="Calibri" panose="020F0502020204030204" pitchFamily="34" charset="0"/>
                <a:cs typeface="Calibri" panose="020F0502020204030204" pitchFamily="34" charset="0"/>
              </a:rPr>
              <a:t>Genome databases</a:t>
            </a:r>
            <a:endParaRPr lang="en-US" sz="1200" dirty="0">
              <a:effectLst/>
              <a:latin typeface="Calibri" panose="020F0502020204030204" pitchFamily="34" charset="0"/>
              <a:cs typeface="Calibri" panose="020F0502020204030204" pitchFamily="34" charset="0"/>
            </a:endParaRPr>
          </a:p>
          <a:p>
            <a:pPr rtl="0">
              <a:spcBef>
                <a:spcPts val="900"/>
              </a:spcBef>
            </a:pPr>
            <a:r>
              <a:rPr lang="en-US" sz="1200" b="0" i="0" u="sng" strike="noStrike" dirty="0">
                <a:effectLst/>
                <a:latin typeface="Calibri" panose="020F0502020204030204" pitchFamily="34" charset="0"/>
                <a:cs typeface="Calibri" panose="020F0502020204030204" pitchFamily="34" charset="0"/>
                <a:hlinkClick r:id="rId6"/>
              </a:rPr>
              <a:t>Genbank - comparative genome viewer</a:t>
            </a:r>
            <a:endParaRPr lang="en-US" sz="1200" dirty="0">
              <a:effectLst/>
              <a:latin typeface="Calibri" panose="020F0502020204030204" pitchFamily="34" charset="0"/>
              <a:cs typeface="Calibri" panose="020F0502020204030204" pitchFamily="34" charset="0"/>
            </a:endParaRPr>
          </a:p>
          <a:p>
            <a:pPr rtl="0">
              <a:spcBef>
                <a:spcPts val="900"/>
              </a:spcBef>
            </a:pPr>
            <a:r>
              <a:rPr lang="en-US" sz="1200" b="0" i="0" u="sng" strike="noStrike" dirty="0">
                <a:effectLst/>
                <a:latin typeface="Calibri" panose="020F0502020204030204" pitchFamily="34" charset="0"/>
                <a:cs typeface="Calibri" panose="020F0502020204030204" pitchFamily="34" charset="0"/>
                <a:hlinkClick r:id="rId9"/>
              </a:rPr>
              <a:t>Genbank</a:t>
            </a:r>
            <a:endParaRPr lang="en-US" sz="1200" b="0" i="0" u="sng" strike="noStrike" dirty="0">
              <a:effectLst/>
              <a:latin typeface="Calibri" panose="020F0502020204030204" pitchFamily="34" charset="0"/>
              <a:cs typeface="Calibri" panose="020F0502020204030204" pitchFamily="34" charset="0"/>
            </a:endParaRPr>
          </a:p>
          <a:p>
            <a:pPr rtl="0">
              <a:spcBef>
                <a:spcPts val="900"/>
              </a:spcBef>
            </a:pPr>
            <a:r>
              <a:rPr lang="en-US" sz="1200" u="sng" dirty="0">
                <a:latin typeface="Calibri" panose="020F0502020204030204" pitchFamily="34" charset="0"/>
                <a:cs typeface="Calibri" panose="020F0502020204030204" pitchFamily="34" charset="0"/>
                <a:hlinkClick r:id="rId10"/>
              </a:rPr>
              <a:t>Ensembl – vertebrate genome browser</a:t>
            </a:r>
            <a:endParaRPr lang="en-US" sz="1200" b="0" i="0" u="sng" strike="noStrike" dirty="0">
              <a:effectLst/>
              <a:latin typeface="Calibri" panose="020F0502020204030204" pitchFamily="34" charset="0"/>
              <a:cs typeface="Calibri" panose="020F0502020204030204" pitchFamily="34" charset="0"/>
            </a:endParaRPr>
          </a:p>
          <a:p>
            <a:pPr rtl="0">
              <a:spcBef>
                <a:spcPts val="900"/>
              </a:spcBef>
            </a:pPr>
            <a:r>
              <a:rPr lang="en-US" sz="1200" u="sng" dirty="0">
                <a:latin typeface="Calibri" panose="020F0502020204030204" pitchFamily="34" charset="0"/>
                <a:cs typeface="Calibri" panose="020F0502020204030204" pitchFamily="34" charset="0"/>
                <a:hlinkClick r:id="rId11"/>
              </a:rPr>
              <a:t>UniProt – protein database</a:t>
            </a:r>
            <a:endParaRPr lang="en-US" sz="1200" dirty="0">
              <a:effectLst/>
              <a:latin typeface="Calibri" panose="020F0502020204030204" pitchFamily="34" charset="0"/>
              <a:cs typeface="Calibri" panose="020F0502020204030204" pitchFamily="34" charset="0"/>
            </a:endParaRPr>
          </a:p>
          <a:p>
            <a:pPr rtl="0">
              <a:spcBef>
                <a:spcPts val="900"/>
              </a:spcBef>
            </a:pPr>
            <a:r>
              <a:rPr lang="en-US" sz="1200" b="0" i="0" u="sng" strike="noStrike" dirty="0">
                <a:effectLst/>
                <a:latin typeface="Calibri" panose="020F0502020204030204" pitchFamily="34" charset="0"/>
                <a:cs typeface="Calibri" panose="020F0502020204030204" pitchFamily="34" charset="0"/>
                <a:hlinkClick r:id="rId12"/>
              </a:rPr>
              <a:t>Online Medelian Inheritance in Man (OMIM) gene database</a:t>
            </a:r>
            <a:endParaRPr lang="en-US" sz="1200" dirty="0">
              <a:effectLst/>
              <a:latin typeface="Calibri" panose="020F0502020204030204" pitchFamily="34" charset="0"/>
              <a:cs typeface="Calibri" panose="020F0502020204030204" pitchFamily="34" charset="0"/>
            </a:endParaRPr>
          </a:p>
          <a:p>
            <a:pPr rtl="0">
              <a:spcBef>
                <a:spcPts val="900"/>
              </a:spcBef>
            </a:pPr>
            <a:r>
              <a:rPr lang="en-US" sz="1200" b="0" i="0" u="sng" strike="noStrike" dirty="0">
                <a:effectLst/>
                <a:latin typeface="Calibri" panose="020F0502020204030204" pitchFamily="34" charset="0"/>
                <a:cs typeface="Calibri" panose="020F0502020204030204" pitchFamily="34" charset="0"/>
                <a:hlinkClick r:id="rId13"/>
              </a:rPr>
              <a:t>Wiki - list of human genes</a:t>
            </a:r>
            <a:endParaRPr lang="en-US" sz="1200" dirty="0">
              <a:effectLst/>
              <a:latin typeface="Calibri" panose="020F0502020204030204" pitchFamily="34" charset="0"/>
              <a:cs typeface="Calibri" panose="020F0502020204030204" pitchFamily="34" charset="0"/>
            </a:endParaRPr>
          </a:p>
          <a:p>
            <a:pPr rtl="0">
              <a:spcBef>
                <a:spcPts val="900"/>
              </a:spcBef>
            </a:pPr>
            <a:r>
              <a:rPr lang="en-US" sz="1200" b="0" i="0" u="sng" strike="noStrike" dirty="0">
                <a:effectLst/>
                <a:latin typeface="Calibri" panose="020F0502020204030204" pitchFamily="34" charset="0"/>
                <a:cs typeface="Calibri" panose="020F0502020204030204" pitchFamily="34" charset="0"/>
                <a:hlinkClick r:id="rId14"/>
              </a:rPr>
              <a:t>genomesize</a:t>
            </a:r>
            <a:endParaRPr lang="en-US" sz="1200" dirty="0">
              <a:effectLst/>
              <a:latin typeface="Calibri" panose="020F0502020204030204" pitchFamily="34" charset="0"/>
              <a:cs typeface="Calibri" panose="020F0502020204030204" pitchFamily="34" charset="0"/>
            </a:endParaRPr>
          </a:p>
          <a:p>
            <a:pPr rtl="0">
              <a:spcBef>
                <a:spcPts val="900"/>
              </a:spcBef>
            </a:pPr>
            <a:r>
              <a:rPr lang="en-US" sz="1200" b="0" i="0" u="sng" strike="noStrike" dirty="0">
                <a:effectLst/>
                <a:latin typeface="Calibri" panose="020F0502020204030204" pitchFamily="34" charset="0"/>
                <a:cs typeface="Calibri" panose="020F0502020204030204" pitchFamily="34" charset="0"/>
                <a:hlinkClick r:id="rId15"/>
              </a:rPr>
              <a:t>Kew - plant cvalue database</a:t>
            </a:r>
            <a:endParaRPr lang="en-US" sz="1200" dirty="0">
              <a:effectLst/>
              <a:latin typeface="Calibri" panose="020F0502020204030204" pitchFamily="34" charset="0"/>
              <a:cs typeface="Calibri" panose="020F0502020204030204" pitchFamily="34" charset="0"/>
            </a:endParaRPr>
          </a:p>
        </p:txBody>
      </p:sp>
      <p:pic>
        <p:nvPicPr>
          <p:cNvPr id="6" name="Picture 5" descr="Link sign icon hyperlink symbol Royalty Free Vector Image">
            <a:extLst>
              <a:ext uri="{FF2B5EF4-FFF2-40B4-BE49-F238E27FC236}">
                <a16:creationId xmlns:a16="http://schemas.microsoft.com/office/drawing/2014/main" id="{C7DDAC54-F7A5-83F4-3FC5-ABABCD041DF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631123" y="1925313"/>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77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E5B80-C289-124E-DD20-D815FFDDD8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8B0BF5B-E969-9536-DC72-9F4269E4536F}"/>
              </a:ext>
            </a:extLst>
          </p:cNvPr>
          <p:cNvPicPr>
            <a:picLocks noChangeAspect="1"/>
          </p:cNvPicPr>
          <p:nvPr/>
        </p:nvPicPr>
        <p:blipFill>
          <a:blip r:embed="rId3"/>
          <a:stretch>
            <a:fillRect/>
          </a:stretch>
        </p:blipFill>
        <p:spPr>
          <a:xfrm>
            <a:off x="2811780" y="0"/>
            <a:ext cx="6568440" cy="821055"/>
          </a:xfrm>
          <a:prstGeom prst="rect">
            <a:avLst/>
          </a:prstGeom>
        </p:spPr>
      </p:pic>
      <p:sp>
        <p:nvSpPr>
          <p:cNvPr id="3" name="TextBox 2">
            <a:extLst>
              <a:ext uri="{FF2B5EF4-FFF2-40B4-BE49-F238E27FC236}">
                <a16:creationId xmlns:a16="http://schemas.microsoft.com/office/drawing/2014/main" id="{878B7C90-CEBA-99FC-8133-722A033F1F73}"/>
              </a:ext>
            </a:extLst>
          </p:cNvPr>
          <p:cNvSpPr txBox="1"/>
          <p:nvPr/>
        </p:nvSpPr>
        <p:spPr>
          <a:xfrm>
            <a:off x="0" y="1020499"/>
            <a:ext cx="12192000" cy="788036"/>
          </a:xfrm>
          <a:prstGeom prst="rect">
            <a:avLst/>
          </a:prstGeom>
          <a:noFill/>
        </p:spPr>
        <p:txBody>
          <a:bodyPr wrap="square">
            <a:spAutoFit/>
          </a:bodyPr>
          <a:lstStyle/>
          <a:p>
            <a:pPr algn="l">
              <a:lnSpc>
                <a:spcPts val="1800"/>
              </a:lnSpc>
            </a:pPr>
            <a:r>
              <a:rPr lang="en-US" sz="1700" dirty="0">
                <a:solidFill>
                  <a:srgbClr val="000000"/>
                </a:solidFill>
                <a:latin typeface="Calibri" panose="020F0502020204030204" pitchFamily="34" charset="0"/>
                <a:cs typeface="Calibri" panose="020F0502020204030204" pitchFamily="34" charset="0"/>
              </a:rPr>
              <a:t>Genome sequencing is becoming faster and cheaper to carry out, making its use more convenient and practical to use</a:t>
            </a:r>
          </a:p>
          <a:p>
            <a:pPr algn="l">
              <a:lnSpc>
                <a:spcPts val="1800"/>
              </a:lnSpc>
            </a:pPr>
            <a:endParaRPr lang="en-US" sz="1700" i="0" dirty="0">
              <a:solidFill>
                <a:srgbClr val="000000"/>
              </a:solidFill>
              <a:effectLst/>
              <a:latin typeface="Calibri" panose="020F0502020204030204" pitchFamily="34" charset="0"/>
              <a:cs typeface="Calibri" panose="020F0502020204030204" pitchFamily="34" charset="0"/>
            </a:endParaRPr>
          </a:p>
          <a:p>
            <a:pPr algn="l">
              <a:lnSpc>
                <a:spcPts val="1800"/>
              </a:lnSpc>
            </a:pPr>
            <a:r>
              <a:rPr lang="en-US" sz="1700" dirty="0">
                <a:solidFill>
                  <a:srgbClr val="000000"/>
                </a:solidFill>
                <a:latin typeface="Calibri" panose="020F0502020204030204" pitchFamily="34" charset="0"/>
                <a:cs typeface="Calibri" panose="020F0502020204030204" pitchFamily="34" charset="0"/>
              </a:rPr>
              <a:t>Currently, it is used to </a:t>
            </a:r>
            <a:r>
              <a:rPr lang="en-US" sz="1700" u="sng" dirty="0">
                <a:solidFill>
                  <a:srgbClr val="000000"/>
                </a:solidFill>
                <a:latin typeface="Calibri" panose="020F0502020204030204" pitchFamily="34" charset="0"/>
                <a:cs typeface="Calibri" panose="020F0502020204030204" pitchFamily="34" charset="0"/>
              </a:rPr>
              <a:t>deduce evolutionary relationships:</a:t>
            </a:r>
          </a:p>
        </p:txBody>
      </p:sp>
      <p:sp>
        <p:nvSpPr>
          <p:cNvPr id="5" name="TextBox 4">
            <a:extLst>
              <a:ext uri="{FF2B5EF4-FFF2-40B4-BE49-F238E27FC236}">
                <a16:creationId xmlns:a16="http://schemas.microsoft.com/office/drawing/2014/main" id="{02EA7BFC-37C6-054C-EDED-B935CCC57BCA}"/>
              </a:ext>
            </a:extLst>
          </p:cNvPr>
          <p:cNvSpPr txBox="1"/>
          <p:nvPr/>
        </p:nvSpPr>
        <p:spPr>
          <a:xfrm>
            <a:off x="0" y="1742571"/>
            <a:ext cx="7461504" cy="2631490"/>
          </a:xfrm>
          <a:prstGeom prst="rect">
            <a:avLst/>
          </a:prstGeom>
          <a:noFill/>
        </p:spPr>
        <p:txBody>
          <a:bodyPr wrap="square">
            <a:spAutoFit/>
          </a:bodyPr>
          <a:lstStyle/>
          <a:p>
            <a:pPr>
              <a:lnSpc>
                <a:spcPts val="1800"/>
              </a:lnSpc>
            </a:pPr>
            <a:endParaRPr lang="en-US" sz="1700" i="0" dirty="0">
              <a:solidFill>
                <a:srgbClr val="000000"/>
              </a:solidFill>
              <a:effectLst/>
              <a:latin typeface="Calibri" panose="020F0502020204030204" pitchFamily="34" charset="0"/>
              <a:cs typeface="Calibri" panose="020F0502020204030204" pitchFamily="34" charset="0"/>
            </a:endParaRPr>
          </a:p>
          <a:p>
            <a:pPr marL="285750" indent="-285750">
              <a:lnSpc>
                <a:spcPts val="1800"/>
              </a:lnSpc>
              <a:buFont typeface="Arial" panose="020B0604020202020204" pitchFamily="34" charset="0"/>
              <a:buChar char="•"/>
            </a:pPr>
            <a:r>
              <a:rPr lang="en-US" sz="1700" i="0" dirty="0">
                <a:solidFill>
                  <a:srgbClr val="000000"/>
                </a:solidFill>
                <a:effectLst/>
                <a:latin typeface="Calibri" panose="020F0502020204030204" pitchFamily="34" charset="0"/>
                <a:cs typeface="Calibri" panose="020F0502020204030204" pitchFamily="34" charset="0"/>
              </a:rPr>
              <a:t>DNA</a:t>
            </a:r>
            <a:r>
              <a:rPr lang="en-US" sz="1700" dirty="0">
                <a:solidFill>
                  <a:srgbClr val="000000"/>
                </a:solidFill>
                <a:latin typeface="Calibri" panose="020F0502020204030204" pitchFamily="34" charset="0"/>
                <a:cs typeface="Calibri" panose="020F0502020204030204" pitchFamily="34" charset="0"/>
              </a:rPr>
              <a:t>, </a:t>
            </a:r>
            <a:r>
              <a:rPr lang="en-US" sz="1700" i="0" dirty="0">
                <a:solidFill>
                  <a:srgbClr val="000000"/>
                </a:solidFill>
                <a:effectLst/>
                <a:latin typeface="Calibri" panose="020F0502020204030204" pitchFamily="34" charset="0"/>
                <a:cs typeface="Calibri" panose="020F0502020204030204" pitchFamily="34" charset="0"/>
              </a:rPr>
              <a:t>mRNA</a:t>
            </a:r>
            <a:r>
              <a:rPr lang="en-US" sz="1700" dirty="0">
                <a:solidFill>
                  <a:srgbClr val="000000"/>
                </a:solidFill>
                <a:latin typeface="Calibri" panose="020F0502020204030204" pitchFamily="34" charset="0"/>
                <a:cs typeface="Calibri" panose="020F0502020204030204" pitchFamily="34" charset="0"/>
              </a:rPr>
              <a:t>, and </a:t>
            </a:r>
            <a:r>
              <a:rPr lang="en-US" sz="1700" i="0" dirty="0">
                <a:solidFill>
                  <a:srgbClr val="000000"/>
                </a:solidFill>
                <a:effectLst/>
                <a:latin typeface="Calibri" panose="020F0502020204030204" pitchFamily="34" charset="0"/>
                <a:cs typeface="Calibri" panose="020F0502020204030204" pitchFamily="34" charset="0"/>
              </a:rPr>
              <a:t>Amino acids sequences are compared between different taxa </a:t>
            </a:r>
            <a:r>
              <a:rPr lang="en-US" sz="1700" i="0" dirty="0">
                <a:solidFill>
                  <a:srgbClr val="000000"/>
                </a:solidFill>
                <a:effectLst/>
                <a:latin typeface="Calibri" panose="020F0502020204030204" pitchFamily="34" charset="0"/>
                <a:cs typeface="Calibri" panose="020F0502020204030204" pitchFamily="34" charset="0"/>
                <a:sym typeface="Wingdings" pitchFamily="2" charset="2"/>
              </a:rPr>
              <a:t> </a:t>
            </a:r>
            <a:r>
              <a:rPr lang="en-US" sz="1700" i="0" dirty="0">
                <a:solidFill>
                  <a:srgbClr val="000000"/>
                </a:solidFill>
                <a:effectLst/>
                <a:latin typeface="Calibri" panose="020F0502020204030204" pitchFamily="34" charset="0"/>
                <a:cs typeface="Calibri" panose="020F0502020204030204" pitchFamily="34" charset="0"/>
              </a:rPr>
              <a:t>more similar, the more closely related the </a:t>
            </a:r>
            <a:r>
              <a:rPr lang="en-US" sz="1700" dirty="0">
                <a:solidFill>
                  <a:srgbClr val="000000"/>
                </a:solidFill>
                <a:latin typeface="Calibri" panose="020F0502020204030204" pitchFamily="34" charset="0"/>
                <a:cs typeface="Calibri" panose="020F0502020204030204" pitchFamily="34" charset="0"/>
              </a:rPr>
              <a:t>taxa</a:t>
            </a:r>
          </a:p>
          <a:p>
            <a:pPr marL="285750" indent="-285750">
              <a:lnSpc>
                <a:spcPts val="1800"/>
              </a:lnSpc>
              <a:buFont typeface="Arial" panose="020B0604020202020204" pitchFamily="34" charset="0"/>
              <a:buChar char="•"/>
            </a:pPr>
            <a:r>
              <a:rPr lang="en-US" sz="1700" i="0" dirty="0">
                <a:solidFill>
                  <a:srgbClr val="000000"/>
                </a:solidFill>
                <a:effectLst/>
                <a:latin typeface="Calibri" panose="020F0502020204030204" pitchFamily="34" charset="0"/>
                <a:cs typeface="Calibri" panose="020F0502020204030204" pitchFamily="34" charset="0"/>
              </a:rPr>
              <a:t>Two groups of organisms with very similar sequences will have separated into separate species more recently than two groups with less similarity</a:t>
            </a:r>
            <a:endParaRPr lang="en-US" sz="1700" dirty="0">
              <a:solidFill>
                <a:srgbClr val="000000"/>
              </a:solidFill>
              <a:latin typeface="Calibri" panose="020F0502020204030204" pitchFamily="34" charset="0"/>
              <a:cs typeface="Calibri" panose="020F0502020204030204" pitchFamily="34" charset="0"/>
            </a:endParaRPr>
          </a:p>
          <a:p>
            <a:pPr marL="285750" indent="-285750">
              <a:lnSpc>
                <a:spcPts val="1800"/>
              </a:lnSpc>
              <a:buFont typeface="Arial" panose="020B0604020202020204" pitchFamily="34" charset="0"/>
              <a:buChar char="•"/>
            </a:pPr>
            <a:r>
              <a:rPr lang="en-US" sz="1700" i="0" dirty="0">
                <a:solidFill>
                  <a:srgbClr val="000000"/>
                </a:solidFill>
                <a:effectLst/>
                <a:latin typeface="Calibri" panose="020F0502020204030204" pitchFamily="34" charset="0"/>
                <a:cs typeface="Calibri" panose="020F0502020204030204" pitchFamily="34" charset="0"/>
              </a:rPr>
              <a:t>Species that have been separated for longer have had a greater amount of time to accumulate mutations and changes to their sequences</a:t>
            </a:r>
          </a:p>
          <a:p>
            <a:pPr marL="285750" indent="-285750">
              <a:lnSpc>
                <a:spcPts val="1800"/>
              </a:lnSpc>
              <a:buFont typeface="Arial" panose="020B0604020202020204" pitchFamily="34" charset="0"/>
              <a:buChar char="•"/>
            </a:pPr>
            <a:r>
              <a:rPr lang="en-US" sz="1700" i="0" dirty="0">
                <a:solidFill>
                  <a:srgbClr val="000000"/>
                </a:solidFill>
                <a:effectLst/>
                <a:latin typeface="Calibri" panose="020F0502020204030204" pitchFamily="34" charset="0"/>
                <a:cs typeface="Calibri" panose="020F0502020204030204" pitchFamily="34" charset="0"/>
              </a:rPr>
              <a:t>Phylogenetics: sequence analysis and comparison can be used to create phylogenetic trees that show evolutionary relationships between species</a:t>
            </a:r>
          </a:p>
          <a:p>
            <a:pPr>
              <a:lnSpc>
                <a:spcPts val="1800"/>
              </a:lnSpc>
            </a:pPr>
            <a:br>
              <a:rPr lang="en-US" sz="1700" i="0" dirty="0">
                <a:solidFill>
                  <a:srgbClr val="000000"/>
                </a:solidFill>
                <a:effectLst/>
                <a:latin typeface="Calibri" panose="020F0502020204030204" pitchFamily="34" charset="0"/>
                <a:cs typeface="Calibri" panose="020F0502020204030204" pitchFamily="34" charset="0"/>
              </a:rPr>
            </a:br>
            <a:endParaRPr lang="en-US" sz="1700" i="0" dirty="0">
              <a:solidFill>
                <a:srgbClr val="000000"/>
              </a:solidFill>
              <a:effectLst/>
              <a:latin typeface="Calibri" panose="020F0502020204030204" pitchFamily="34" charset="0"/>
              <a:cs typeface="Calibri" panose="020F0502020204030204" pitchFamily="34" charset="0"/>
            </a:endParaRPr>
          </a:p>
        </p:txBody>
      </p:sp>
      <p:pic>
        <p:nvPicPr>
          <p:cNvPr id="1028" name="Picture 4" descr="Figure 6.Simplified scheme of an array of nucleotide data characters (A) and phylogenetic tree assembled from data obtained from it (B). The sites highlighted in green in the matrix and tree correspond to the informational sites, and those in red is a supposed homoplasy site.">
            <a:extLst>
              <a:ext uri="{FF2B5EF4-FFF2-40B4-BE49-F238E27FC236}">
                <a16:creationId xmlns:a16="http://schemas.microsoft.com/office/drawing/2014/main" id="{F5AEE650-D044-27C5-FD93-5EB812E938C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7461504" y="1636115"/>
            <a:ext cx="4726740" cy="1515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35375A-BD32-ED83-D766-8513FE2D22C1}"/>
              </a:ext>
            </a:extLst>
          </p:cNvPr>
          <p:cNvSpPr txBox="1"/>
          <p:nvPr/>
        </p:nvSpPr>
        <p:spPr>
          <a:xfrm>
            <a:off x="-1" y="4029251"/>
            <a:ext cx="12188245" cy="2646878"/>
          </a:xfrm>
          <a:prstGeom prst="rect">
            <a:avLst/>
          </a:prstGeom>
          <a:noFill/>
        </p:spPr>
        <p:txBody>
          <a:bodyPr wrap="square">
            <a:spAutoFit/>
          </a:bodyPr>
          <a:lstStyle/>
          <a:p>
            <a:pPr>
              <a:lnSpc>
                <a:spcPts val="1800"/>
              </a:lnSpc>
            </a:pPr>
            <a:r>
              <a:rPr lang="en-US" sz="1700" i="0" dirty="0">
                <a:effectLst/>
                <a:latin typeface="Calibri" panose="020F0502020204030204" pitchFamily="34" charset="0"/>
                <a:cs typeface="Calibri" panose="020F0502020204030204" pitchFamily="34" charset="0"/>
              </a:rPr>
              <a:t>In the future, there is potential for </a:t>
            </a:r>
            <a:r>
              <a:rPr lang="en-US" sz="1700" i="0" u="sng" dirty="0">
                <a:effectLst/>
                <a:latin typeface="Calibri" panose="020F0502020204030204" pitchFamily="34" charset="0"/>
                <a:cs typeface="Calibri" panose="020F0502020204030204" pitchFamily="34" charset="0"/>
              </a:rPr>
              <a:t>personalized medicine:</a:t>
            </a:r>
          </a:p>
          <a:p>
            <a:pPr>
              <a:lnSpc>
                <a:spcPts val="1800"/>
              </a:lnSpc>
            </a:pPr>
            <a:endParaRPr lang="en-US" sz="1700" i="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700" i="0" dirty="0">
                <a:effectLst/>
                <a:latin typeface="Calibri" panose="020F0502020204030204" pitchFamily="34" charset="0"/>
                <a:cs typeface="Calibri" panose="020F0502020204030204" pitchFamily="34" charset="0"/>
              </a:rPr>
              <a:t>The sequence and structure of proteins involved in disease allows the development of drugs that target these specific proteins</a:t>
            </a:r>
          </a:p>
          <a:p>
            <a:pPr marL="285750" indent="-285750">
              <a:buFont typeface="Arial" panose="020B0604020202020204" pitchFamily="34" charset="0"/>
              <a:buChar char="•"/>
            </a:pPr>
            <a:r>
              <a:rPr lang="en-US" sz="1700" i="0" dirty="0">
                <a:effectLst/>
                <a:latin typeface="Calibri" panose="020F0502020204030204" pitchFamily="34" charset="0"/>
                <a:cs typeface="Calibri" panose="020F0502020204030204" pitchFamily="34" charset="0"/>
              </a:rPr>
              <a:t>Genetic screening allows: </a:t>
            </a:r>
          </a:p>
          <a:p>
            <a:pPr marL="742950" lvl="1" indent="-285750">
              <a:buFont typeface="Wingdings" pitchFamily="2" charset="2"/>
              <a:buChar char="Ø"/>
            </a:pPr>
            <a:r>
              <a:rPr lang="en-US" sz="1700" i="0" dirty="0">
                <a:effectLst/>
                <a:latin typeface="Calibri" panose="020F0502020204030204" pitchFamily="34" charset="0"/>
                <a:cs typeface="Calibri" panose="020F0502020204030204" pitchFamily="34" charset="0"/>
              </a:rPr>
              <a:t>Identification of individuals with high risk factor(s)/predisposition of developing specific diseases </a:t>
            </a:r>
            <a:r>
              <a:rPr lang="en-US" sz="1700" i="0" dirty="0">
                <a:effectLst/>
                <a:latin typeface="Calibri" panose="020F0502020204030204" pitchFamily="34" charset="0"/>
                <a:cs typeface="Calibri" panose="020F0502020204030204" pitchFamily="34" charset="0"/>
                <a:sym typeface="Wingdings" pitchFamily="2" charset="2"/>
              </a:rPr>
              <a:t> allowing </a:t>
            </a:r>
            <a:r>
              <a:rPr lang="en-US" sz="1700" i="0" dirty="0">
                <a:effectLst/>
                <a:latin typeface="Calibri" panose="020F0502020204030204" pitchFamily="34" charset="0"/>
                <a:cs typeface="Calibri" panose="020F0502020204030204" pitchFamily="34" charset="0"/>
              </a:rPr>
              <a:t>preventative measures can be taken</a:t>
            </a:r>
          </a:p>
          <a:p>
            <a:pPr marL="742950" lvl="1" indent="-285750">
              <a:buFont typeface="Wingdings" pitchFamily="2" charset="2"/>
              <a:buChar char="Ø"/>
            </a:pPr>
            <a:r>
              <a:rPr lang="en-US" sz="1700" dirty="0">
                <a:latin typeface="Calibri" panose="020F0502020204030204" pitchFamily="34" charset="0"/>
                <a:cs typeface="Calibri" panose="020F0502020204030204" pitchFamily="34" charset="0"/>
              </a:rPr>
              <a:t>D</a:t>
            </a:r>
            <a:r>
              <a:rPr lang="en-US" sz="1700" i="0" dirty="0">
                <a:effectLst/>
                <a:latin typeface="Calibri" panose="020F0502020204030204" pitchFamily="34" charset="0"/>
                <a:cs typeface="Calibri" panose="020F0502020204030204" pitchFamily="34" charset="0"/>
              </a:rPr>
              <a:t>etermination of treatment efficacy for certain individuals </a:t>
            </a:r>
          </a:p>
          <a:p>
            <a:pPr marL="742950" lvl="1" indent="-285750">
              <a:buFont typeface="Wingdings" pitchFamily="2" charset="2"/>
              <a:buChar char="à"/>
            </a:pPr>
            <a:r>
              <a:rPr lang="en-US" sz="1700" dirty="0">
                <a:latin typeface="Calibri" panose="020F0502020204030204" pitchFamily="34" charset="0"/>
                <a:cs typeface="Calibri" panose="020F0502020204030204" pitchFamily="34" charset="0"/>
                <a:sym typeface="Wingdings" pitchFamily="2" charset="2"/>
              </a:rPr>
              <a:t>allowing </a:t>
            </a:r>
            <a:r>
              <a:rPr lang="en-US" sz="1700" i="0" dirty="0">
                <a:effectLst/>
                <a:latin typeface="Calibri" panose="020F0502020204030204" pitchFamily="34" charset="0"/>
                <a:cs typeface="Calibri" panose="020F0502020204030204" pitchFamily="34" charset="0"/>
              </a:rPr>
              <a:t>treatments to be selected on the basis of an individual’s </a:t>
            </a:r>
          </a:p>
          <a:p>
            <a:pPr lvl="1"/>
            <a:r>
              <a:rPr lang="en-US" sz="1700" dirty="0">
                <a:latin typeface="Calibri" panose="020F0502020204030204" pitchFamily="34" charset="0"/>
                <a:cs typeface="Calibri" panose="020F0502020204030204" pitchFamily="34" charset="0"/>
              </a:rPr>
              <a:t>      </a:t>
            </a:r>
            <a:r>
              <a:rPr lang="en-US" sz="1700" i="0" dirty="0">
                <a:effectLst/>
                <a:latin typeface="Calibri" panose="020F0502020204030204" pitchFamily="34" charset="0"/>
                <a:cs typeface="Calibri" panose="020F0502020204030204" pitchFamily="34" charset="0"/>
              </a:rPr>
              <a:t>genotype, increasing efficacy and reducing side-effects</a:t>
            </a:r>
          </a:p>
          <a:p>
            <a:pPr>
              <a:buFont typeface="Arial" panose="020B0604020202020204" pitchFamily="34" charset="0"/>
              <a:buChar char="•"/>
            </a:pPr>
            <a:endParaRPr lang="en-US" sz="1700" i="0" dirty="0">
              <a:effectLst/>
              <a:latin typeface="Calibri" panose="020F0502020204030204" pitchFamily="34" charset="0"/>
              <a:cs typeface="Calibri" panose="020F0502020204030204" pitchFamily="34" charset="0"/>
            </a:endParaRPr>
          </a:p>
        </p:txBody>
      </p:sp>
      <p:pic>
        <p:nvPicPr>
          <p:cNvPr id="3074" name="Picture 2">
            <a:hlinkClick r:id="rId5"/>
            <a:extLst>
              <a:ext uri="{FF2B5EF4-FFF2-40B4-BE49-F238E27FC236}">
                <a16:creationId xmlns:a16="http://schemas.microsoft.com/office/drawing/2014/main" id="{94FFA062-9EB1-A787-EA91-BE45BFC61E6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47453" y="5372691"/>
            <a:ext cx="5078894" cy="14158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ink sign icon hyperlink symbol Royalty Free Vector Image">
            <a:extLst>
              <a:ext uri="{FF2B5EF4-FFF2-40B4-BE49-F238E27FC236}">
                <a16:creationId xmlns:a16="http://schemas.microsoft.com/office/drawing/2014/main" id="{5F1D8A5F-4758-D8FB-F1FC-6F4C7ADC6FE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763845" y="5221885"/>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00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CC1EF-008B-8934-8E15-5EA4B91DF6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315CFE-FB84-4E0F-EDA4-BA4056EE24A0}"/>
              </a:ext>
            </a:extLst>
          </p:cNvPr>
          <p:cNvPicPr>
            <a:picLocks noChangeAspect="1"/>
          </p:cNvPicPr>
          <p:nvPr/>
        </p:nvPicPr>
        <p:blipFill>
          <a:blip r:embed="rId3"/>
          <a:stretch>
            <a:fillRect/>
          </a:stretch>
        </p:blipFill>
        <p:spPr>
          <a:xfrm>
            <a:off x="2988564" y="0"/>
            <a:ext cx="6214872" cy="979973"/>
          </a:xfrm>
          <a:prstGeom prst="rect">
            <a:avLst/>
          </a:prstGeom>
        </p:spPr>
      </p:pic>
      <p:pic>
        <p:nvPicPr>
          <p:cNvPr id="4" name="Picture 3">
            <a:extLst>
              <a:ext uri="{FF2B5EF4-FFF2-40B4-BE49-F238E27FC236}">
                <a16:creationId xmlns:a16="http://schemas.microsoft.com/office/drawing/2014/main" id="{051F7A82-4BF9-6F71-A8B8-9F8D4465146C}"/>
              </a:ext>
            </a:extLst>
          </p:cNvPr>
          <p:cNvPicPr>
            <a:picLocks noChangeAspect="1"/>
          </p:cNvPicPr>
          <p:nvPr/>
        </p:nvPicPr>
        <p:blipFill>
          <a:blip r:embed="rId4"/>
          <a:stretch>
            <a:fillRect/>
          </a:stretch>
        </p:blipFill>
        <p:spPr>
          <a:xfrm>
            <a:off x="0" y="1812730"/>
            <a:ext cx="12175445" cy="1605873"/>
          </a:xfrm>
          <a:prstGeom prst="rect">
            <a:avLst/>
          </a:prstGeom>
        </p:spPr>
      </p:pic>
      <p:pic>
        <p:nvPicPr>
          <p:cNvPr id="14" name="Picture 13">
            <a:extLst>
              <a:ext uri="{FF2B5EF4-FFF2-40B4-BE49-F238E27FC236}">
                <a16:creationId xmlns:a16="http://schemas.microsoft.com/office/drawing/2014/main" id="{2CFAA27C-63E1-6479-3E73-09917CFFB929}"/>
              </a:ext>
            </a:extLst>
          </p:cNvPr>
          <p:cNvPicPr>
            <a:picLocks noChangeAspect="1"/>
          </p:cNvPicPr>
          <p:nvPr/>
        </p:nvPicPr>
        <p:blipFill>
          <a:blip r:embed="rId5"/>
          <a:stretch>
            <a:fillRect/>
          </a:stretch>
        </p:blipFill>
        <p:spPr>
          <a:xfrm>
            <a:off x="158988" y="3429000"/>
            <a:ext cx="3211033" cy="1670336"/>
          </a:xfrm>
          <a:prstGeom prst="rect">
            <a:avLst/>
          </a:prstGeom>
        </p:spPr>
      </p:pic>
      <p:pic>
        <p:nvPicPr>
          <p:cNvPr id="15" name="Picture 14">
            <a:extLst>
              <a:ext uri="{FF2B5EF4-FFF2-40B4-BE49-F238E27FC236}">
                <a16:creationId xmlns:a16="http://schemas.microsoft.com/office/drawing/2014/main" id="{0D6459D9-EE5B-652C-E7D0-B53D3CE13DA5}"/>
              </a:ext>
            </a:extLst>
          </p:cNvPr>
          <p:cNvPicPr>
            <a:picLocks noChangeAspect="1"/>
          </p:cNvPicPr>
          <p:nvPr/>
        </p:nvPicPr>
        <p:blipFill>
          <a:blip r:embed="rId6"/>
          <a:stretch>
            <a:fillRect/>
          </a:stretch>
        </p:blipFill>
        <p:spPr>
          <a:xfrm>
            <a:off x="3620876" y="3418603"/>
            <a:ext cx="8303714" cy="1347532"/>
          </a:xfrm>
          <a:prstGeom prst="rect">
            <a:avLst/>
          </a:prstGeom>
        </p:spPr>
      </p:pic>
      <p:sp>
        <p:nvSpPr>
          <p:cNvPr id="16" name="TextBox 15">
            <a:extLst>
              <a:ext uri="{FF2B5EF4-FFF2-40B4-BE49-F238E27FC236}">
                <a16:creationId xmlns:a16="http://schemas.microsoft.com/office/drawing/2014/main" id="{A824737F-7A54-D5AA-94CF-A16DE90248B7}"/>
              </a:ext>
            </a:extLst>
          </p:cNvPr>
          <p:cNvSpPr txBox="1"/>
          <p:nvPr/>
        </p:nvSpPr>
        <p:spPr>
          <a:xfrm>
            <a:off x="198783" y="944806"/>
            <a:ext cx="11380304" cy="1200329"/>
          </a:xfrm>
          <a:prstGeom prst="rect">
            <a:avLst/>
          </a:prstGeom>
          <a:noFill/>
        </p:spPr>
        <p:txBody>
          <a:bodyPr wrap="square">
            <a:spAutoFit/>
          </a:bodyPr>
          <a:lstStyle/>
          <a:p>
            <a:r>
              <a:rPr lang="en-JP" sz="1800" b="1" dirty="0">
                <a:sym typeface="Wingdings" pitchFamily="2" charset="2"/>
              </a:rPr>
              <a:t>Biological species concept </a:t>
            </a:r>
            <a:r>
              <a:rPr lang="en-JP" sz="1800" dirty="0">
                <a:sym typeface="Wingdings" pitchFamily="2" charset="2"/>
              </a:rPr>
              <a:t>defines “species” </a:t>
            </a:r>
            <a:r>
              <a:rPr lang="en-JP" sz="1800" dirty="0"/>
              <a:t>as </a:t>
            </a:r>
            <a:r>
              <a:rPr lang="en-JP" sz="1800" i="1" dirty="0"/>
              <a:t>a group of organisms that can interbreed and produce fertile offspring</a:t>
            </a:r>
          </a:p>
          <a:p>
            <a:endParaRPr lang="en-JP" i="1" dirty="0"/>
          </a:p>
          <a:p>
            <a:pPr marL="285750" indent="-285750">
              <a:buFont typeface="Wingdings" pitchFamily="2" charset="2"/>
              <a:buChar char="Ø"/>
            </a:pPr>
            <a:r>
              <a:rPr lang="en-JP" dirty="0"/>
              <a:t>Difficult to apply this to organisms that do not breed sexually but rather </a:t>
            </a:r>
            <a:r>
              <a:rPr lang="en-JP" b="1" dirty="0"/>
              <a:t>asexualy</a:t>
            </a:r>
            <a:r>
              <a:rPr lang="en-JP" dirty="0"/>
              <a:t>:</a:t>
            </a:r>
          </a:p>
          <a:p>
            <a:endParaRPr lang="en-JP" dirty="0"/>
          </a:p>
        </p:txBody>
      </p:sp>
      <p:sp>
        <p:nvSpPr>
          <p:cNvPr id="17" name="TextBox 16">
            <a:extLst>
              <a:ext uri="{FF2B5EF4-FFF2-40B4-BE49-F238E27FC236}">
                <a16:creationId xmlns:a16="http://schemas.microsoft.com/office/drawing/2014/main" id="{AAAFB9A0-A40F-A34C-7C87-E1A147964924}"/>
              </a:ext>
            </a:extLst>
          </p:cNvPr>
          <p:cNvSpPr txBox="1"/>
          <p:nvPr/>
        </p:nvSpPr>
        <p:spPr>
          <a:xfrm>
            <a:off x="0" y="5471404"/>
            <a:ext cx="8132618" cy="1200329"/>
          </a:xfrm>
          <a:prstGeom prst="rect">
            <a:avLst/>
          </a:prstGeom>
          <a:noFill/>
        </p:spPr>
        <p:txBody>
          <a:bodyPr wrap="square">
            <a:spAutoFit/>
          </a:bodyPr>
          <a:lstStyle/>
          <a:p>
            <a:pPr marL="285750" indent="-285750">
              <a:buFont typeface="Wingdings" pitchFamily="2" charset="2"/>
              <a:buChar char="v"/>
            </a:pPr>
            <a:r>
              <a:rPr lang="en-US" dirty="0"/>
              <a:t>The concept of “interbreeding” does not apply to these organisms and genes are still transferred from parent to offspring</a:t>
            </a:r>
          </a:p>
          <a:p>
            <a:pPr marL="285750" indent="-285750">
              <a:buFont typeface="Wingdings" pitchFamily="2" charset="2"/>
              <a:buChar char="v"/>
            </a:pPr>
            <a:r>
              <a:rPr lang="en-US" dirty="0"/>
              <a:t>All offspring are clones of their parents and if these do not ‘interbreed’ with each other than technically according to the concept they are different species</a:t>
            </a:r>
            <a:endParaRPr lang="en-JP" dirty="0"/>
          </a:p>
        </p:txBody>
      </p:sp>
      <p:pic>
        <p:nvPicPr>
          <p:cNvPr id="4100" name="Picture 4" descr="Apomixis Reproduction in Plants - Definition, Types, Examples and Importance">
            <a:extLst>
              <a:ext uri="{FF2B5EF4-FFF2-40B4-BE49-F238E27FC236}">
                <a16:creationId xmlns:a16="http://schemas.microsoft.com/office/drawing/2014/main" id="{902AAE8D-F8F7-AB82-446B-FF750CC51E5F}"/>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9203436" y="4846760"/>
            <a:ext cx="1894760" cy="20112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621DFA-EC6D-24FA-3DA3-3F3D7DE73C99}"/>
              </a:ext>
            </a:extLst>
          </p:cNvPr>
          <p:cNvPicPr>
            <a:picLocks noChangeAspect="1"/>
          </p:cNvPicPr>
          <p:nvPr/>
        </p:nvPicPr>
        <p:blipFill>
          <a:blip r:embed="rId8">
            <a:extLst>
              <a:ext uri="{28A0092B-C50C-407E-A947-70E740481C1C}">
                <a14:useLocalDpi xmlns:a14="http://schemas.microsoft.com/office/drawing/2010/main"/>
              </a:ext>
            </a:extLst>
          </a:blip>
          <a:srcRect l="-1"/>
          <a:stretch/>
        </p:blipFill>
        <p:spPr>
          <a:xfrm rot="5400000">
            <a:off x="284399" y="100651"/>
            <a:ext cx="444937" cy="616169"/>
          </a:xfrm>
          <a:prstGeom prst="rect">
            <a:avLst/>
          </a:prstGeom>
        </p:spPr>
      </p:pic>
    </p:spTree>
    <p:extLst>
      <p:ext uri="{BB962C8B-B14F-4D97-AF65-F5344CB8AC3E}">
        <p14:creationId xmlns:p14="http://schemas.microsoft.com/office/powerpoint/2010/main" val="3655809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3B5BF-5550-35AB-FB21-F3DAD010B34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453A734-D8E4-9F32-6564-D257C1C27E32}"/>
              </a:ext>
            </a:extLst>
          </p:cNvPr>
          <p:cNvPicPr>
            <a:picLocks noChangeAspect="1"/>
          </p:cNvPicPr>
          <p:nvPr/>
        </p:nvPicPr>
        <p:blipFill>
          <a:blip r:embed="rId3"/>
          <a:stretch>
            <a:fillRect/>
          </a:stretch>
        </p:blipFill>
        <p:spPr>
          <a:xfrm>
            <a:off x="2988564" y="0"/>
            <a:ext cx="6214872" cy="979973"/>
          </a:xfrm>
          <a:prstGeom prst="rect">
            <a:avLst/>
          </a:prstGeom>
        </p:spPr>
      </p:pic>
      <p:sp>
        <p:nvSpPr>
          <p:cNvPr id="8" name="TextBox 7">
            <a:extLst>
              <a:ext uri="{FF2B5EF4-FFF2-40B4-BE49-F238E27FC236}">
                <a16:creationId xmlns:a16="http://schemas.microsoft.com/office/drawing/2014/main" id="{A3B5B635-B26E-CF04-E27B-23A476F3CCBF}"/>
              </a:ext>
            </a:extLst>
          </p:cNvPr>
          <p:cNvSpPr txBox="1"/>
          <p:nvPr/>
        </p:nvSpPr>
        <p:spPr>
          <a:xfrm>
            <a:off x="0" y="1183579"/>
            <a:ext cx="8312727" cy="1477328"/>
          </a:xfrm>
          <a:prstGeom prst="rect">
            <a:avLst/>
          </a:prstGeom>
          <a:noFill/>
        </p:spPr>
        <p:txBody>
          <a:bodyPr wrap="square">
            <a:spAutoFit/>
          </a:bodyPr>
          <a:lstStyle/>
          <a:p>
            <a:pPr marL="285750" indent="-285750">
              <a:buFont typeface="Wingdings" pitchFamily="2" charset="2"/>
              <a:buChar char="Ø"/>
            </a:pPr>
            <a:r>
              <a:rPr lang="en-JP" dirty="0"/>
              <a:t>Difficult to apply this to organisms that can transfer gene between species</a:t>
            </a:r>
          </a:p>
          <a:p>
            <a:pPr marL="285750" indent="-285750">
              <a:buFont typeface="Wingdings" pitchFamily="2" charset="2"/>
              <a:buChar char="Ø"/>
            </a:pPr>
            <a:endParaRPr lang="en-JP" dirty="0"/>
          </a:p>
          <a:p>
            <a:r>
              <a:rPr lang="en-JP" dirty="0"/>
              <a:t> </a:t>
            </a:r>
            <a:r>
              <a:rPr lang="en-JP" b="1" dirty="0"/>
              <a:t>Horizontal Gene Transfer: </a:t>
            </a:r>
            <a:r>
              <a:rPr lang="en-US" dirty="0"/>
              <a:t> movement of genetic material between organisms other than by the "vertical" transmission of DNA from parent to offspring (reproduction)</a:t>
            </a:r>
            <a:endParaRPr lang="en-JP" dirty="0"/>
          </a:p>
          <a:p>
            <a:endParaRPr lang="en-JP" b="1" dirty="0"/>
          </a:p>
        </p:txBody>
      </p:sp>
      <p:pic>
        <p:nvPicPr>
          <p:cNvPr id="3" name="Picture 2">
            <a:extLst>
              <a:ext uri="{FF2B5EF4-FFF2-40B4-BE49-F238E27FC236}">
                <a16:creationId xmlns:a16="http://schemas.microsoft.com/office/drawing/2014/main" id="{96AC8E78-CF7F-4E8D-1C1B-BE3ECE24D92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3535" y="2383909"/>
            <a:ext cx="2209800" cy="2638651"/>
          </a:xfrm>
          <a:prstGeom prst="rect">
            <a:avLst/>
          </a:prstGeom>
        </p:spPr>
      </p:pic>
      <p:pic>
        <p:nvPicPr>
          <p:cNvPr id="6" name="Picture 5">
            <a:extLst>
              <a:ext uri="{FF2B5EF4-FFF2-40B4-BE49-F238E27FC236}">
                <a16:creationId xmlns:a16="http://schemas.microsoft.com/office/drawing/2014/main" id="{951AA4C9-E9D6-56E8-5C97-5897C8FE99E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829791" y="2383908"/>
            <a:ext cx="2272146" cy="2638651"/>
          </a:xfrm>
          <a:prstGeom prst="rect">
            <a:avLst/>
          </a:prstGeom>
        </p:spPr>
      </p:pic>
      <p:pic>
        <p:nvPicPr>
          <p:cNvPr id="9" name="Picture 8">
            <a:extLst>
              <a:ext uri="{FF2B5EF4-FFF2-40B4-BE49-F238E27FC236}">
                <a16:creationId xmlns:a16="http://schemas.microsoft.com/office/drawing/2014/main" id="{B488C0A9-BCCF-DE54-19EF-7900F4BF231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598393" y="3073706"/>
            <a:ext cx="2209800" cy="1671417"/>
          </a:xfrm>
          <a:prstGeom prst="rect">
            <a:avLst/>
          </a:prstGeom>
        </p:spPr>
      </p:pic>
      <p:pic>
        <p:nvPicPr>
          <p:cNvPr id="12" name="Picture 2" descr="undefined">
            <a:extLst>
              <a:ext uri="{FF2B5EF4-FFF2-40B4-BE49-F238E27FC236}">
                <a16:creationId xmlns:a16="http://schemas.microsoft.com/office/drawing/2014/main" id="{D7E48205-5A5C-F7D1-ECB3-408D135AA87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81007" y="1922243"/>
            <a:ext cx="3587458" cy="47714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53C5D53-7BD4-3A51-2C6F-52488B4468EF}"/>
              </a:ext>
            </a:extLst>
          </p:cNvPr>
          <p:cNvSpPr txBox="1"/>
          <p:nvPr/>
        </p:nvSpPr>
        <p:spPr>
          <a:xfrm>
            <a:off x="241876" y="4995333"/>
            <a:ext cx="1973117" cy="400110"/>
          </a:xfrm>
          <a:prstGeom prst="rect">
            <a:avLst/>
          </a:prstGeom>
          <a:noFill/>
        </p:spPr>
        <p:txBody>
          <a:bodyPr wrap="square" rtlCol="0">
            <a:spAutoFit/>
          </a:bodyPr>
          <a:lstStyle/>
          <a:p>
            <a:r>
              <a:rPr lang="en-JP" sz="2000" b="1" dirty="0"/>
              <a:t>Transduction</a:t>
            </a:r>
          </a:p>
        </p:txBody>
      </p:sp>
      <p:sp>
        <p:nvSpPr>
          <p:cNvPr id="17" name="TextBox 16">
            <a:extLst>
              <a:ext uri="{FF2B5EF4-FFF2-40B4-BE49-F238E27FC236}">
                <a16:creationId xmlns:a16="http://schemas.microsoft.com/office/drawing/2014/main" id="{ECED63CF-FC00-CC3E-5790-9526A57705A3}"/>
              </a:ext>
            </a:extLst>
          </p:cNvPr>
          <p:cNvSpPr txBox="1"/>
          <p:nvPr/>
        </p:nvSpPr>
        <p:spPr>
          <a:xfrm>
            <a:off x="3128820" y="5022559"/>
            <a:ext cx="1973117" cy="400110"/>
          </a:xfrm>
          <a:prstGeom prst="rect">
            <a:avLst/>
          </a:prstGeom>
          <a:noFill/>
        </p:spPr>
        <p:txBody>
          <a:bodyPr wrap="square" rtlCol="0">
            <a:spAutoFit/>
          </a:bodyPr>
          <a:lstStyle/>
          <a:p>
            <a:r>
              <a:rPr lang="en-JP" sz="2000" b="1" dirty="0"/>
              <a:t>Conjugation</a:t>
            </a:r>
          </a:p>
        </p:txBody>
      </p:sp>
      <p:sp>
        <p:nvSpPr>
          <p:cNvPr id="18" name="TextBox 17">
            <a:extLst>
              <a:ext uri="{FF2B5EF4-FFF2-40B4-BE49-F238E27FC236}">
                <a16:creationId xmlns:a16="http://schemas.microsoft.com/office/drawing/2014/main" id="{B1D8EF99-D57D-A995-527A-986F0BC68124}"/>
              </a:ext>
            </a:extLst>
          </p:cNvPr>
          <p:cNvSpPr txBox="1"/>
          <p:nvPr/>
        </p:nvSpPr>
        <p:spPr>
          <a:xfrm>
            <a:off x="5822955" y="5022558"/>
            <a:ext cx="2178048" cy="400110"/>
          </a:xfrm>
          <a:prstGeom prst="rect">
            <a:avLst/>
          </a:prstGeom>
          <a:noFill/>
        </p:spPr>
        <p:txBody>
          <a:bodyPr wrap="square" rtlCol="0">
            <a:spAutoFit/>
          </a:bodyPr>
          <a:lstStyle/>
          <a:p>
            <a:r>
              <a:rPr lang="en-JP" sz="2000" b="1" dirty="0"/>
              <a:t>Transformation</a:t>
            </a:r>
          </a:p>
        </p:txBody>
      </p:sp>
      <p:sp>
        <p:nvSpPr>
          <p:cNvPr id="21" name="TextBox 20">
            <a:extLst>
              <a:ext uri="{FF2B5EF4-FFF2-40B4-BE49-F238E27FC236}">
                <a16:creationId xmlns:a16="http://schemas.microsoft.com/office/drawing/2014/main" id="{6078C891-CB72-2D01-C3AE-7BD5D612E2CA}"/>
              </a:ext>
            </a:extLst>
          </p:cNvPr>
          <p:cNvSpPr txBox="1"/>
          <p:nvPr/>
        </p:nvSpPr>
        <p:spPr>
          <a:xfrm>
            <a:off x="168280" y="5533298"/>
            <a:ext cx="8312727" cy="1200329"/>
          </a:xfrm>
          <a:prstGeom prst="rect">
            <a:avLst/>
          </a:prstGeom>
          <a:noFill/>
        </p:spPr>
        <p:txBody>
          <a:bodyPr wrap="square">
            <a:spAutoFit/>
          </a:bodyPr>
          <a:lstStyle/>
          <a:p>
            <a:pPr marL="285750" indent="-285750">
              <a:buFont typeface="Wingdings" pitchFamily="2" charset="2"/>
              <a:buChar char="v"/>
            </a:pPr>
            <a:r>
              <a:rPr lang="en-US" dirty="0"/>
              <a:t>As genes can be transferred between populations, they cannot be reproductively isolated preventing typical ‘speciation’</a:t>
            </a:r>
          </a:p>
          <a:p>
            <a:pPr marL="285750" indent="-285750">
              <a:buFont typeface="Wingdings" pitchFamily="2" charset="2"/>
              <a:buChar char="v"/>
            </a:pPr>
            <a:r>
              <a:rPr lang="en-US" dirty="0"/>
              <a:t>Mixing lineages by trading genes among different species challenges the notion of common ancestry and the “tree of life”</a:t>
            </a:r>
            <a:endParaRPr lang="en-JP" dirty="0"/>
          </a:p>
        </p:txBody>
      </p:sp>
      <p:pic>
        <p:nvPicPr>
          <p:cNvPr id="2" name="Picture 1">
            <a:extLst>
              <a:ext uri="{FF2B5EF4-FFF2-40B4-BE49-F238E27FC236}">
                <a16:creationId xmlns:a16="http://schemas.microsoft.com/office/drawing/2014/main" id="{137E50B0-C7C7-4644-7CC6-DC50FC390847}"/>
              </a:ext>
            </a:extLst>
          </p:cNvPr>
          <p:cNvPicPr>
            <a:picLocks noChangeAspect="1"/>
          </p:cNvPicPr>
          <p:nvPr/>
        </p:nvPicPr>
        <p:blipFill>
          <a:blip r:embed="rId8">
            <a:extLst>
              <a:ext uri="{28A0092B-C50C-407E-A947-70E740481C1C}">
                <a14:useLocalDpi xmlns:a14="http://schemas.microsoft.com/office/drawing/2010/main"/>
              </a:ext>
            </a:extLst>
          </a:blip>
          <a:srcRect l="-1"/>
          <a:stretch/>
        </p:blipFill>
        <p:spPr>
          <a:xfrm rot="5400000">
            <a:off x="209151" y="142288"/>
            <a:ext cx="444937" cy="616169"/>
          </a:xfrm>
          <a:prstGeom prst="rect">
            <a:avLst/>
          </a:prstGeom>
        </p:spPr>
      </p:pic>
    </p:spTree>
    <p:extLst>
      <p:ext uri="{BB962C8B-B14F-4D97-AF65-F5344CB8AC3E}">
        <p14:creationId xmlns:p14="http://schemas.microsoft.com/office/powerpoint/2010/main" val="3689009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68A08-CD57-419E-0435-D77F2AA495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BBE9EC-BA52-F3DC-4327-B823D56D6E18}"/>
              </a:ext>
            </a:extLst>
          </p:cNvPr>
          <p:cNvPicPr>
            <a:picLocks noChangeAspect="1"/>
          </p:cNvPicPr>
          <p:nvPr/>
        </p:nvPicPr>
        <p:blipFill>
          <a:blip r:embed="rId3"/>
          <a:stretch>
            <a:fillRect/>
          </a:stretch>
        </p:blipFill>
        <p:spPr>
          <a:xfrm>
            <a:off x="2970276" y="0"/>
            <a:ext cx="6251448" cy="791962"/>
          </a:xfrm>
          <a:prstGeom prst="rect">
            <a:avLst/>
          </a:prstGeom>
        </p:spPr>
      </p:pic>
      <p:pic>
        <p:nvPicPr>
          <p:cNvPr id="2" name="Picture 1">
            <a:extLst>
              <a:ext uri="{FF2B5EF4-FFF2-40B4-BE49-F238E27FC236}">
                <a16:creationId xmlns:a16="http://schemas.microsoft.com/office/drawing/2014/main" id="{230EEF11-8CC2-325E-BE4F-297944CA2885}"/>
              </a:ext>
            </a:extLst>
          </p:cNvPr>
          <p:cNvPicPr>
            <a:picLocks noChangeAspect="1"/>
          </p:cNvPicPr>
          <p:nvPr/>
        </p:nvPicPr>
        <p:blipFill>
          <a:blip r:embed="rId4"/>
          <a:stretch>
            <a:fillRect/>
          </a:stretch>
        </p:blipFill>
        <p:spPr>
          <a:xfrm>
            <a:off x="182867" y="894802"/>
            <a:ext cx="11959300" cy="5818496"/>
          </a:xfrm>
          <a:prstGeom prst="rect">
            <a:avLst/>
          </a:prstGeom>
        </p:spPr>
      </p:pic>
      <p:pic>
        <p:nvPicPr>
          <p:cNvPr id="4" name="Picture 3">
            <a:extLst>
              <a:ext uri="{FF2B5EF4-FFF2-40B4-BE49-F238E27FC236}">
                <a16:creationId xmlns:a16="http://schemas.microsoft.com/office/drawing/2014/main" id="{20A49EA1-4A96-3FFD-2F18-F2BACDC9C04D}"/>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95318" y="59086"/>
            <a:ext cx="444937" cy="616169"/>
          </a:xfrm>
          <a:prstGeom prst="rect">
            <a:avLst/>
          </a:prstGeom>
        </p:spPr>
      </p:pic>
    </p:spTree>
    <p:extLst>
      <p:ext uri="{BB962C8B-B14F-4D97-AF65-F5344CB8AC3E}">
        <p14:creationId xmlns:p14="http://schemas.microsoft.com/office/powerpoint/2010/main" val="1917861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4BE84-2E02-9BCB-9ABD-72E2FFD0B7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FFA7DA-737C-A978-60DE-9DF9782BB222}"/>
              </a:ext>
            </a:extLst>
          </p:cNvPr>
          <p:cNvPicPr>
            <a:picLocks noChangeAspect="1"/>
          </p:cNvPicPr>
          <p:nvPr/>
        </p:nvPicPr>
        <p:blipFill>
          <a:blip r:embed="rId3"/>
          <a:stretch>
            <a:fillRect/>
          </a:stretch>
        </p:blipFill>
        <p:spPr>
          <a:xfrm>
            <a:off x="2970276" y="0"/>
            <a:ext cx="6251448" cy="791962"/>
          </a:xfrm>
          <a:prstGeom prst="rect">
            <a:avLst/>
          </a:prstGeom>
        </p:spPr>
      </p:pic>
      <p:sp>
        <p:nvSpPr>
          <p:cNvPr id="4" name="TextBox 3">
            <a:extLst>
              <a:ext uri="{FF2B5EF4-FFF2-40B4-BE49-F238E27FC236}">
                <a16:creationId xmlns:a16="http://schemas.microsoft.com/office/drawing/2014/main" id="{BF718C4B-604D-76BF-CF9F-B2BF749CADE3}"/>
              </a:ext>
            </a:extLst>
          </p:cNvPr>
          <p:cNvSpPr txBox="1"/>
          <p:nvPr/>
        </p:nvSpPr>
        <p:spPr>
          <a:xfrm>
            <a:off x="0" y="961298"/>
            <a:ext cx="8312727" cy="369332"/>
          </a:xfrm>
          <a:prstGeom prst="rect">
            <a:avLst/>
          </a:prstGeom>
          <a:noFill/>
        </p:spPr>
        <p:txBody>
          <a:bodyPr wrap="square">
            <a:spAutoFit/>
          </a:bodyPr>
          <a:lstStyle/>
          <a:p>
            <a:pPr marL="285750" indent="-285750">
              <a:buFont typeface="Wingdings" pitchFamily="2" charset="2"/>
              <a:buChar char="v"/>
            </a:pPr>
            <a:r>
              <a:rPr lang="en-US" dirty="0"/>
              <a:t>Examples:</a:t>
            </a:r>
            <a:endParaRPr lang="en-JP" dirty="0"/>
          </a:p>
        </p:txBody>
      </p:sp>
      <p:pic>
        <p:nvPicPr>
          <p:cNvPr id="6" name="Picture 5">
            <a:extLst>
              <a:ext uri="{FF2B5EF4-FFF2-40B4-BE49-F238E27FC236}">
                <a16:creationId xmlns:a16="http://schemas.microsoft.com/office/drawing/2014/main" id="{5184C748-9F9F-5F37-1B1A-83ECD717E998}"/>
              </a:ext>
            </a:extLst>
          </p:cNvPr>
          <p:cNvPicPr>
            <a:picLocks noChangeAspect="1"/>
          </p:cNvPicPr>
          <p:nvPr/>
        </p:nvPicPr>
        <p:blipFill>
          <a:blip r:embed="rId4"/>
          <a:stretch>
            <a:fillRect/>
          </a:stretch>
        </p:blipFill>
        <p:spPr>
          <a:xfrm>
            <a:off x="699693" y="1499966"/>
            <a:ext cx="4401075" cy="2268723"/>
          </a:xfrm>
          <a:prstGeom prst="rect">
            <a:avLst/>
          </a:prstGeom>
        </p:spPr>
      </p:pic>
      <p:pic>
        <p:nvPicPr>
          <p:cNvPr id="7" name="Picture 6">
            <a:extLst>
              <a:ext uri="{FF2B5EF4-FFF2-40B4-BE49-F238E27FC236}">
                <a16:creationId xmlns:a16="http://schemas.microsoft.com/office/drawing/2014/main" id="{4BA5BB2F-5C20-1DFC-A663-B4D60125339B}"/>
              </a:ext>
            </a:extLst>
          </p:cNvPr>
          <p:cNvPicPr>
            <a:picLocks noChangeAspect="1"/>
          </p:cNvPicPr>
          <p:nvPr/>
        </p:nvPicPr>
        <p:blipFill>
          <a:blip r:embed="rId5"/>
          <a:stretch>
            <a:fillRect/>
          </a:stretch>
        </p:blipFill>
        <p:spPr>
          <a:xfrm>
            <a:off x="5800462" y="830596"/>
            <a:ext cx="4401075" cy="3310001"/>
          </a:xfrm>
          <a:prstGeom prst="rect">
            <a:avLst/>
          </a:prstGeom>
        </p:spPr>
      </p:pic>
      <p:pic>
        <p:nvPicPr>
          <p:cNvPr id="8" name="Picture 7">
            <a:extLst>
              <a:ext uri="{FF2B5EF4-FFF2-40B4-BE49-F238E27FC236}">
                <a16:creationId xmlns:a16="http://schemas.microsoft.com/office/drawing/2014/main" id="{A9ACCC2C-4B5E-4877-273A-83C2C739FF43}"/>
              </a:ext>
            </a:extLst>
          </p:cNvPr>
          <p:cNvPicPr>
            <a:picLocks noChangeAspect="1"/>
          </p:cNvPicPr>
          <p:nvPr/>
        </p:nvPicPr>
        <p:blipFill>
          <a:blip r:embed="rId6"/>
          <a:stretch>
            <a:fillRect/>
          </a:stretch>
        </p:blipFill>
        <p:spPr>
          <a:xfrm>
            <a:off x="699692" y="4140597"/>
            <a:ext cx="4401075" cy="2634446"/>
          </a:xfrm>
          <a:prstGeom prst="rect">
            <a:avLst/>
          </a:prstGeom>
        </p:spPr>
      </p:pic>
      <p:pic>
        <p:nvPicPr>
          <p:cNvPr id="9" name="Picture 8">
            <a:extLst>
              <a:ext uri="{FF2B5EF4-FFF2-40B4-BE49-F238E27FC236}">
                <a16:creationId xmlns:a16="http://schemas.microsoft.com/office/drawing/2014/main" id="{4E986C58-217F-40A8-5A5C-47148802EB34}"/>
              </a:ext>
            </a:extLst>
          </p:cNvPr>
          <p:cNvPicPr>
            <a:picLocks noChangeAspect="1"/>
          </p:cNvPicPr>
          <p:nvPr/>
        </p:nvPicPr>
        <p:blipFill>
          <a:blip r:embed="rId7"/>
          <a:stretch>
            <a:fillRect/>
          </a:stretch>
        </p:blipFill>
        <p:spPr>
          <a:xfrm>
            <a:off x="5800462" y="4383325"/>
            <a:ext cx="5024530" cy="2474675"/>
          </a:xfrm>
          <a:prstGeom prst="rect">
            <a:avLst/>
          </a:prstGeom>
        </p:spPr>
      </p:pic>
      <p:pic>
        <p:nvPicPr>
          <p:cNvPr id="2" name="Picture 1">
            <a:extLst>
              <a:ext uri="{FF2B5EF4-FFF2-40B4-BE49-F238E27FC236}">
                <a16:creationId xmlns:a16="http://schemas.microsoft.com/office/drawing/2014/main" id="{5CB7EA4D-3424-1785-B1D1-23B17C85DBED}"/>
              </a:ext>
            </a:extLst>
          </p:cNvPr>
          <p:cNvPicPr>
            <a:picLocks noChangeAspect="1"/>
          </p:cNvPicPr>
          <p:nvPr/>
        </p:nvPicPr>
        <p:blipFill>
          <a:blip r:embed="rId8">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2199451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1CA0F-2BE3-22D4-2EA9-AC6D2133A1C5}"/>
              </a:ext>
            </a:extLst>
          </p:cNvPr>
          <p:cNvSpPr txBox="1"/>
          <p:nvPr/>
        </p:nvSpPr>
        <p:spPr>
          <a:xfrm>
            <a:off x="123443" y="60960"/>
            <a:ext cx="11945111" cy="369332"/>
          </a:xfrm>
          <a:prstGeom prst="rect">
            <a:avLst/>
          </a:prstGeom>
          <a:solidFill>
            <a:srgbClr val="D54531"/>
          </a:solidFill>
          <a:ln>
            <a:noFill/>
          </a:ln>
        </p:spPr>
        <p:txBody>
          <a:bodyPr wrap="square" rtlCol="0">
            <a:spAutoFit/>
          </a:bodyPr>
          <a:lstStyle/>
          <a:p>
            <a:pPr algn="ctr"/>
            <a:r>
              <a:rPr lang="en-JP" dirty="0">
                <a:solidFill>
                  <a:schemeClr val="bg1"/>
                </a:solidFill>
              </a:rPr>
              <a:t>AHL Learning Outcomes</a:t>
            </a:r>
          </a:p>
        </p:txBody>
      </p:sp>
      <p:pic>
        <p:nvPicPr>
          <p:cNvPr id="5" name="Picture 4">
            <a:extLst>
              <a:ext uri="{FF2B5EF4-FFF2-40B4-BE49-F238E27FC236}">
                <a16:creationId xmlns:a16="http://schemas.microsoft.com/office/drawing/2014/main" id="{06A395CD-8267-4607-5590-3E16309AABC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23443" y="2194560"/>
            <a:ext cx="11936096" cy="2060448"/>
          </a:xfrm>
          <a:prstGeom prst="rect">
            <a:avLst/>
          </a:prstGeom>
        </p:spPr>
      </p:pic>
    </p:spTree>
    <p:extLst>
      <p:ext uri="{BB962C8B-B14F-4D97-AF65-F5344CB8AC3E}">
        <p14:creationId xmlns:p14="http://schemas.microsoft.com/office/powerpoint/2010/main" val="152416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B9368-0030-8CA0-4065-226C0775FA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D46348-0736-97D5-2F38-708A89A28401}"/>
              </a:ext>
            </a:extLst>
          </p:cNvPr>
          <p:cNvPicPr>
            <a:picLocks noChangeAspect="1"/>
          </p:cNvPicPr>
          <p:nvPr/>
        </p:nvPicPr>
        <p:blipFill>
          <a:blip r:embed="rId3"/>
          <a:stretch>
            <a:fillRect/>
          </a:stretch>
        </p:blipFill>
        <p:spPr>
          <a:xfrm>
            <a:off x="2139558" y="109208"/>
            <a:ext cx="6665976" cy="636991"/>
          </a:xfrm>
          <a:prstGeom prst="rect">
            <a:avLst/>
          </a:prstGeom>
        </p:spPr>
      </p:pic>
      <p:sp>
        <p:nvSpPr>
          <p:cNvPr id="3" name="TextBox 2">
            <a:extLst>
              <a:ext uri="{FF2B5EF4-FFF2-40B4-BE49-F238E27FC236}">
                <a16:creationId xmlns:a16="http://schemas.microsoft.com/office/drawing/2014/main" id="{E987B66B-2058-2C08-5B2B-0B3CC2EB3149}"/>
              </a:ext>
            </a:extLst>
          </p:cNvPr>
          <p:cNvSpPr txBox="1"/>
          <p:nvPr/>
        </p:nvSpPr>
        <p:spPr>
          <a:xfrm>
            <a:off x="123658" y="755570"/>
            <a:ext cx="8172156" cy="4247317"/>
          </a:xfrm>
          <a:prstGeom prst="rect">
            <a:avLst/>
          </a:prstGeom>
          <a:noFill/>
        </p:spPr>
        <p:txBody>
          <a:bodyPr wrap="square">
            <a:spAutoFit/>
          </a:bodyPr>
          <a:lstStyle/>
          <a:p>
            <a:r>
              <a:rPr lang="en-US" b="1" dirty="0"/>
              <a:t>Environmental DNA (eDNA):</a:t>
            </a:r>
            <a:r>
              <a:rPr lang="en-US" dirty="0"/>
              <a:t> genetic material from organisms that can be found in the environment. Can be sampled from the abiotic environment such as water or soil.</a:t>
            </a:r>
            <a:endParaRPr lang="en-US" b="1" dirty="0"/>
          </a:p>
          <a:p>
            <a:endParaRPr lang="en-US" b="1" dirty="0"/>
          </a:p>
          <a:p>
            <a:r>
              <a:rPr lang="en-US" b="1" dirty="0"/>
              <a:t>DNA barcodes: </a:t>
            </a:r>
            <a:r>
              <a:rPr lang="en-US" dirty="0"/>
              <a:t>short sections of DNA from gene(s) that are distinctive enough to identify a species from others. </a:t>
            </a:r>
          </a:p>
          <a:p>
            <a:r>
              <a:rPr lang="en-US" dirty="0"/>
              <a:t>*Often taken from </a:t>
            </a:r>
            <a:r>
              <a:rPr lang="en-US" dirty="0" err="1"/>
              <a:t>mDNA</a:t>
            </a:r>
            <a:r>
              <a:rPr lang="en-US" dirty="0"/>
              <a:t> in eukaryotes, and rRNA in prokaryotes</a:t>
            </a:r>
          </a:p>
          <a:p>
            <a:endParaRPr lang="en-US" dirty="0">
              <a:hlinkClick r:id="rId4"/>
            </a:endParaRPr>
          </a:p>
          <a:p>
            <a:r>
              <a:rPr lang="en-US" i="1" dirty="0">
                <a:hlinkClick r:id="rId4"/>
              </a:rPr>
              <a:t>Creating a DNA barcode:</a:t>
            </a:r>
            <a:endParaRPr lang="en-US" i="1" dirty="0"/>
          </a:p>
          <a:p>
            <a:endParaRPr lang="en-US" dirty="0"/>
          </a:p>
          <a:p>
            <a:pPr marL="342900" indent="-342900">
              <a:buFont typeface="+mj-lt"/>
              <a:buAutoNum type="arabicPeriod"/>
            </a:pPr>
            <a:r>
              <a:rPr lang="en-US" dirty="0"/>
              <a:t>Collect sample</a:t>
            </a:r>
          </a:p>
          <a:p>
            <a:pPr marL="342900" indent="-342900">
              <a:buFont typeface="+mj-lt"/>
              <a:buAutoNum type="arabicPeriod"/>
            </a:pPr>
            <a:r>
              <a:rPr lang="en-US" dirty="0"/>
              <a:t>Extract DNA/eDNA</a:t>
            </a:r>
          </a:p>
          <a:p>
            <a:pPr marL="342900" indent="-342900">
              <a:buFont typeface="+mj-lt"/>
              <a:buAutoNum type="arabicPeriod"/>
            </a:pPr>
            <a:r>
              <a:rPr lang="en-US" dirty="0"/>
              <a:t>PCR</a:t>
            </a:r>
          </a:p>
          <a:p>
            <a:pPr marL="342900" indent="-342900">
              <a:buFont typeface="+mj-lt"/>
              <a:buAutoNum type="arabicPeriod"/>
            </a:pPr>
            <a:r>
              <a:rPr lang="en-US" dirty="0"/>
              <a:t>Gel electrophoresis</a:t>
            </a:r>
          </a:p>
          <a:p>
            <a:pPr marL="342900" indent="-342900">
              <a:buFont typeface="+mj-lt"/>
              <a:buAutoNum type="arabicPeriod"/>
            </a:pPr>
            <a:r>
              <a:rPr lang="en-US" dirty="0"/>
              <a:t>Sequence analysis</a:t>
            </a:r>
          </a:p>
          <a:p>
            <a:pPr marL="342900" indent="-342900">
              <a:buFont typeface="+mj-lt"/>
              <a:buAutoNum type="arabicPeriod"/>
            </a:pPr>
            <a:r>
              <a:rPr lang="en-US" dirty="0"/>
              <a:t>Comparison to </a:t>
            </a:r>
            <a:r>
              <a:rPr lang="en-US" dirty="0">
                <a:hlinkClick r:id="rId5"/>
              </a:rPr>
              <a:t>database</a:t>
            </a:r>
            <a:endParaRPr lang="en-US" dirty="0"/>
          </a:p>
        </p:txBody>
      </p:sp>
      <p:pic>
        <p:nvPicPr>
          <p:cNvPr id="4" name="Picture 3">
            <a:extLst>
              <a:ext uri="{FF2B5EF4-FFF2-40B4-BE49-F238E27FC236}">
                <a16:creationId xmlns:a16="http://schemas.microsoft.com/office/drawing/2014/main" id="{3185F4AF-64AC-1217-423A-E5506AB279BC}"/>
              </a:ext>
            </a:extLst>
          </p:cNvPr>
          <p:cNvPicPr>
            <a:picLocks noChangeAspect="1"/>
          </p:cNvPicPr>
          <p:nvPr/>
        </p:nvPicPr>
        <p:blipFill>
          <a:blip r:embed="rId6"/>
          <a:stretch>
            <a:fillRect/>
          </a:stretch>
        </p:blipFill>
        <p:spPr>
          <a:xfrm>
            <a:off x="9029933" y="186267"/>
            <a:ext cx="2674881" cy="2612351"/>
          </a:xfrm>
          <a:prstGeom prst="rect">
            <a:avLst/>
          </a:prstGeom>
        </p:spPr>
      </p:pic>
      <p:pic>
        <p:nvPicPr>
          <p:cNvPr id="10244" name="Picture 4" descr="Potential eDNA applications include detection of single species,... |  Download Scientific Diagram">
            <a:hlinkClick r:id="rId7"/>
            <a:extLst>
              <a:ext uri="{FF2B5EF4-FFF2-40B4-BE49-F238E27FC236}">
                <a16:creationId xmlns:a16="http://schemas.microsoft.com/office/drawing/2014/main" id="{6FE0A89D-CAD3-7F63-0440-19BB1C69788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72868" y="3119061"/>
            <a:ext cx="4213864" cy="35526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90CBCA-F183-32F0-A687-85316F5ABB5D}"/>
              </a:ext>
            </a:extLst>
          </p:cNvPr>
          <p:cNvSpPr txBox="1"/>
          <p:nvPr/>
        </p:nvSpPr>
        <p:spPr>
          <a:xfrm>
            <a:off x="0" y="5084618"/>
            <a:ext cx="8423565" cy="2031325"/>
          </a:xfrm>
          <a:prstGeom prst="rect">
            <a:avLst/>
          </a:prstGeom>
          <a:noFill/>
        </p:spPr>
        <p:txBody>
          <a:bodyPr wrap="square">
            <a:spAutoFit/>
          </a:bodyPr>
          <a:lstStyle/>
          <a:p>
            <a:r>
              <a:rPr lang="en-US" i="1" dirty="0"/>
              <a:t>Advantages/Application of DNA barcodes and rapid species identification:</a:t>
            </a:r>
          </a:p>
          <a:p>
            <a:endParaRPr lang="en-US" i="1" dirty="0"/>
          </a:p>
          <a:p>
            <a:pPr marL="285750" indent="-285750">
              <a:buFont typeface="Wingdings" pitchFamily="2" charset="2"/>
              <a:buChar char="Ø"/>
            </a:pPr>
            <a:r>
              <a:rPr lang="en-US" dirty="0"/>
              <a:t>Identification of similar looking species without relying on morphology or capture</a:t>
            </a:r>
          </a:p>
          <a:p>
            <a:pPr marL="285750" indent="-285750">
              <a:buFont typeface="Wingdings" pitchFamily="2" charset="2"/>
              <a:buChar char="Ø"/>
            </a:pPr>
            <a:r>
              <a:rPr lang="en-US" dirty="0"/>
              <a:t>Determine ecosystem biodiversity rapidly for many species</a:t>
            </a:r>
          </a:p>
          <a:p>
            <a:pPr marL="285750" indent="-285750">
              <a:buFont typeface="Wingdings" pitchFamily="2" charset="2"/>
              <a:buChar char="Ø"/>
            </a:pPr>
            <a:r>
              <a:rPr lang="en-US" dirty="0"/>
              <a:t>Identifying indicator species for pollution monitoring</a:t>
            </a:r>
          </a:p>
          <a:p>
            <a:pPr marL="285750" indent="-285750">
              <a:buFont typeface="Wingdings" pitchFamily="2" charset="2"/>
              <a:buChar char="Ø"/>
            </a:pPr>
            <a:r>
              <a:rPr lang="en-US" dirty="0"/>
              <a:t>Identify presence of rare/endangered species</a:t>
            </a:r>
          </a:p>
          <a:p>
            <a:pPr marL="285750" indent="-285750">
              <a:buFont typeface="Wingdings" pitchFamily="2" charset="2"/>
              <a:buChar char="Ø"/>
            </a:pPr>
            <a:endParaRPr lang="en-US" dirty="0"/>
          </a:p>
        </p:txBody>
      </p:sp>
      <p:pic>
        <p:nvPicPr>
          <p:cNvPr id="10248" name="Picture 8" descr="Schematic diagram representing DNA barcoding steps involved in plant... |  Download Scientific Diagram">
            <a:extLst>
              <a:ext uri="{FF2B5EF4-FFF2-40B4-BE49-F238E27FC236}">
                <a16:creationId xmlns:a16="http://schemas.microsoft.com/office/drawing/2014/main" id="{7D548386-8436-8A33-DCA0-1CE09EE5A5F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954619" y="2560648"/>
            <a:ext cx="4942626" cy="24422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ink sign icon hyperlink symbol Royalty Free Vector Image">
            <a:extLst>
              <a:ext uri="{FF2B5EF4-FFF2-40B4-BE49-F238E27FC236}">
                <a16:creationId xmlns:a16="http://schemas.microsoft.com/office/drawing/2014/main" id="{8E25C3BC-B830-99F0-4E36-A3A8D7342D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490736" y="5628667"/>
            <a:ext cx="428155" cy="4392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D4A918-022B-E2AD-13FB-477E11028E85}"/>
              </a:ext>
            </a:extLst>
          </p:cNvPr>
          <p:cNvPicPr>
            <a:picLocks noChangeAspect="1"/>
          </p:cNvPicPr>
          <p:nvPr/>
        </p:nvPicPr>
        <p:blipFill>
          <a:blip r:embed="rId12">
            <a:extLst>
              <a:ext uri="{28A0092B-C50C-407E-A947-70E740481C1C}">
                <a14:useLocalDpi xmlns:a14="http://schemas.microsoft.com/office/drawing/2010/main"/>
              </a:ext>
            </a:extLst>
          </a:blip>
          <a:srcRect l="-1"/>
          <a:stretch/>
        </p:blipFill>
        <p:spPr>
          <a:xfrm rot="5400000">
            <a:off x="209274" y="100651"/>
            <a:ext cx="444937" cy="616169"/>
          </a:xfrm>
          <a:prstGeom prst="rect">
            <a:avLst/>
          </a:prstGeom>
        </p:spPr>
      </p:pic>
    </p:spTree>
    <p:extLst>
      <p:ext uri="{BB962C8B-B14F-4D97-AF65-F5344CB8AC3E}">
        <p14:creationId xmlns:p14="http://schemas.microsoft.com/office/powerpoint/2010/main" val="597525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8C1F0-01E7-2163-AB7D-270EBE88D6AA}"/>
              </a:ext>
            </a:extLst>
          </p:cNvPr>
          <p:cNvPicPr>
            <a:picLocks noChangeAspect="1"/>
          </p:cNvPicPr>
          <p:nvPr/>
        </p:nvPicPr>
        <p:blipFill>
          <a:blip r:embed="rId3"/>
          <a:stretch>
            <a:fillRect/>
          </a:stretch>
        </p:blipFill>
        <p:spPr>
          <a:xfrm>
            <a:off x="2769108" y="0"/>
            <a:ext cx="6653784" cy="853635"/>
          </a:xfrm>
          <a:prstGeom prst="rect">
            <a:avLst/>
          </a:prstGeom>
        </p:spPr>
      </p:pic>
      <p:sp>
        <p:nvSpPr>
          <p:cNvPr id="2" name="TextBox 1">
            <a:extLst>
              <a:ext uri="{FF2B5EF4-FFF2-40B4-BE49-F238E27FC236}">
                <a16:creationId xmlns:a16="http://schemas.microsoft.com/office/drawing/2014/main" id="{2E43AE06-40E9-17B4-CB1F-AE00EC3C1328}"/>
              </a:ext>
            </a:extLst>
          </p:cNvPr>
          <p:cNvSpPr txBox="1"/>
          <p:nvPr/>
        </p:nvSpPr>
        <p:spPr>
          <a:xfrm>
            <a:off x="134112" y="951170"/>
            <a:ext cx="12009120" cy="646331"/>
          </a:xfrm>
          <a:prstGeom prst="rect">
            <a:avLst/>
          </a:prstGeom>
          <a:noFill/>
        </p:spPr>
        <p:txBody>
          <a:bodyPr wrap="square" rtlCol="0">
            <a:spAutoFit/>
          </a:bodyPr>
          <a:lstStyle/>
          <a:p>
            <a:r>
              <a:rPr lang="en-JP" dirty="0"/>
              <a:t>All organisms display </a:t>
            </a:r>
            <a:r>
              <a:rPr lang="en-JP" b="1" dirty="0"/>
              <a:t>variation</a:t>
            </a:r>
            <a:r>
              <a:rPr lang="en-JP" dirty="0"/>
              <a:t> – no two individual organisms are identical in all traits (ex: morphology, behaviour, metabolism)</a:t>
            </a:r>
          </a:p>
          <a:p>
            <a:pPr marL="285750" indent="-285750">
              <a:buFont typeface="Wingdings" pitchFamily="2" charset="2"/>
              <a:buChar char="à"/>
            </a:pPr>
            <a:endParaRPr lang="en-JP" dirty="0"/>
          </a:p>
        </p:txBody>
      </p:sp>
      <p:pic>
        <p:nvPicPr>
          <p:cNvPr id="6" name="Picture 5">
            <a:extLst>
              <a:ext uri="{FF2B5EF4-FFF2-40B4-BE49-F238E27FC236}">
                <a16:creationId xmlns:a16="http://schemas.microsoft.com/office/drawing/2014/main" id="{B1E06CD2-7CD4-FDC8-49D3-F5FD4F127B70}"/>
              </a:ext>
            </a:extLst>
          </p:cNvPr>
          <p:cNvPicPr>
            <a:picLocks noChangeAspect="1"/>
          </p:cNvPicPr>
          <p:nvPr/>
        </p:nvPicPr>
        <p:blipFill>
          <a:blip r:embed="rId4"/>
          <a:stretch>
            <a:fillRect/>
          </a:stretch>
        </p:blipFill>
        <p:spPr>
          <a:xfrm>
            <a:off x="7420970" y="1475232"/>
            <a:ext cx="4767812" cy="2180402"/>
          </a:xfrm>
          <a:prstGeom prst="rect">
            <a:avLst/>
          </a:prstGeom>
        </p:spPr>
      </p:pic>
      <p:sp>
        <p:nvSpPr>
          <p:cNvPr id="7" name="TextBox 6">
            <a:extLst>
              <a:ext uri="{FF2B5EF4-FFF2-40B4-BE49-F238E27FC236}">
                <a16:creationId xmlns:a16="http://schemas.microsoft.com/office/drawing/2014/main" id="{4D717461-4851-92B3-0F3F-8D64121ADCF9}"/>
              </a:ext>
            </a:extLst>
          </p:cNvPr>
          <p:cNvSpPr txBox="1"/>
          <p:nvPr/>
        </p:nvSpPr>
        <p:spPr>
          <a:xfrm>
            <a:off x="48768" y="1383076"/>
            <a:ext cx="7924800" cy="2754600"/>
          </a:xfrm>
          <a:prstGeom prst="rect">
            <a:avLst/>
          </a:prstGeom>
          <a:noFill/>
        </p:spPr>
        <p:txBody>
          <a:bodyPr wrap="square" rtlCol="0">
            <a:spAutoFit/>
          </a:bodyPr>
          <a:lstStyle/>
          <a:p>
            <a:pPr marL="285750" indent="-285750">
              <a:buFont typeface="Wingdings" pitchFamily="2" charset="2"/>
              <a:buChar char="à"/>
            </a:pPr>
            <a:r>
              <a:rPr lang="en-US" dirty="0">
                <a:sym typeface="Wingdings" pitchFamily="2" charset="2"/>
              </a:rPr>
              <a:t>T</a:t>
            </a:r>
            <a:r>
              <a:rPr lang="en-JP" dirty="0">
                <a:sym typeface="Wingdings" pitchFamily="2" charset="2"/>
              </a:rPr>
              <a:t>his variation is a defining feature of life</a:t>
            </a:r>
          </a:p>
          <a:p>
            <a:pPr marL="285750" indent="-285750">
              <a:buFont typeface="Wingdings" pitchFamily="2" charset="2"/>
              <a:buChar char="à"/>
            </a:pPr>
            <a:r>
              <a:rPr lang="en-JP" b="1" dirty="0">
                <a:sym typeface="Wingdings" pitchFamily="2" charset="2"/>
              </a:rPr>
              <a:t>Interspecific variation</a:t>
            </a:r>
            <a:r>
              <a:rPr lang="en-JP" dirty="0">
                <a:sym typeface="Wingdings" pitchFamily="2" charset="2"/>
              </a:rPr>
              <a:t>: variation across different species </a:t>
            </a:r>
          </a:p>
          <a:p>
            <a:pPr marL="285750" indent="-285750">
              <a:buFont typeface="Wingdings" pitchFamily="2" charset="2"/>
              <a:buChar char="à"/>
            </a:pPr>
            <a:r>
              <a:rPr lang="en-JP" b="1" dirty="0">
                <a:sym typeface="Wingdings" pitchFamily="2" charset="2"/>
              </a:rPr>
              <a:t>Intraspecific variation</a:t>
            </a:r>
            <a:r>
              <a:rPr lang="en-JP" dirty="0">
                <a:sym typeface="Wingdings" pitchFamily="2" charset="2"/>
              </a:rPr>
              <a:t>: variation across individuals of the same species </a:t>
            </a:r>
          </a:p>
          <a:p>
            <a:pPr marL="285750" indent="-285750">
              <a:buFont typeface="Wingdings" pitchFamily="2" charset="2"/>
              <a:buChar char="v"/>
            </a:pPr>
            <a:r>
              <a:rPr lang="en-JP" dirty="0">
                <a:sym typeface="Wingdings" pitchFamily="2" charset="2"/>
              </a:rPr>
              <a:t>Intraspecific variation will be less than interspecific variation</a:t>
            </a:r>
          </a:p>
          <a:p>
            <a:pPr marL="285750" indent="-285750">
              <a:buFont typeface="Wingdings" pitchFamily="2" charset="2"/>
              <a:buChar char="v"/>
            </a:pPr>
            <a:r>
              <a:rPr lang="en-US" dirty="0">
                <a:sym typeface="Wingdings" pitchFamily="2" charset="2"/>
              </a:rPr>
              <a:t>Complex patterns: caused by both genes and interaction with environment</a:t>
            </a:r>
            <a:endParaRPr lang="en-JP" dirty="0">
              <a:sym typeface="Wingdings" pitchFamily="2" charset="2"/>
            </a:endParaRPr>
          </a:p>
          <a:p>
            <a:pPr marL="285750" indent="-285750">
              <a:buFont typeface="Wingdings" pitchFamily="2" charset="2"/>
              <a:buChar char="à"/>
            </a:pPr>
            <a:r>
              <a:rPr lang="en-US" dirty="0">
                <a:sym typeface="Wingdings" pitchFamily="2" charset="2"/>
              </a:rPr>
              <a:t>P</a:t>
            </a:r>
            <a:r>
              <a:rPr lang="en-JP" dirty="0">
                <a:sym typeface="Wingdings" pitchFamily="2" charset="2"/>
              </a:rPr>
              <a:t>atterns of variation form the basis of naming and classifying organisms</a:t>
            </a:r>
          </a:p>
          <a:p>
            <a:pPr marL="285750" indent="-285750">
              <a:buFont typeface="Wingdings" pitchFamily="2" charset="2"/>
              <a:buChar char="à"/>
            </a:pPr>
            <a:r>
              <a:rPr lang="en-JP" dirty="0">
                <a:sym typeface="Wingdings" pitchFamily="2" charset="2"/>
              </a:rPr>
              <a:t>More similarity between organisms implies closer evolutionary relationship (more recent common ancestor) and relatedness</a:t>
            </a:r>
          </a:p>
          <a:p>
            <a:pPr marL="285750" indent="-285750">
              <a:buFont typeface="Wingdings" pitchFamily="2" charset="2"/>
              <a:buChar char="à"/>
            </a:pPr>
            <a:endParaRPr lang="en-JP" sz="1100" dirty="0">
              <a:sym typeface="Wingdings" pitchFamily="2" charset="2"/>
            </a:endParaRPr>
          </a:p>
          <a:p>
            <a:r>
              <a:rPr lang="en-JP" dirty="0">
                <a:sym typeface="Wingdings" pitchFamily="2" charset="2"/>
              </a:rPr>
              <a:t>Different types of variation:</a:t>
            </a:r>
          </a:p>
        </p:txBody>
      </p:sp>
      <p:pic>
        <p:nvPicPr>
          <p:cNvPr id="8" name="Picture 7">
            <a:extLst>
              <a:ext uri="{FF2B5EF4-FFF2-40B4-BE49-F238E27FC236}">
                <a16:creationId xmlns:a16="http://schemas.microsoft.com/office/drawing/2014/main" id="{1B6FA333-E6A9-343B-DE3A-E412EC57C2E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098792" y="4484844"/>
            <a:ext cx="4063228" cy="2028928"/>
          </a:xfrm>
          <a:prstGeom prst="rect">
            <a:avLst/>
          </a:prstGeom>
        </p:spPr>
      </p:pic>
      <p:pic>
        <p:nvPicPr>
          <p:cNvPr id="9" name="Picture 8">
            <a:extLst>
              <a:ext uri="{FF2B5EF4-FFF2-40B4-BE49-F238E27FC236}">
                <a16:creationId xmlns:a16="http://schemas.microsoft.com/office/drawing/2014/main" id="{4A2D1D64-002B-1EB3-E498-58114314E51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029980" y="4484844"/>
            <a:ext cx="4371076" cy="2028928"/>
          </a:xfrm>
          <a:prstGeom prst="rect">
            <a:avLst/>
          </a:prstGeom>
        </p:spPr>
      </p:pic>
      <p:sp>
        <p:nvSpPr>
          <p:cNvPr id="10" name="TextBox 9">
            <a:extLst>
              <a:ext uri="{FF2B5EF4-FFF2-40B4-BE49-F238E27FC236}">
                <a16:creationId xmlns:a16="http://schemas.microsoft.com/office/drawing/2014/main" id="{BEE44784-4224-AE8E-3EBC-71B73371A6A3}"/>
              </a:ext>
            </a:extLst>
          </p:cNvPr>
          <p:cNvSpPr txBox="1"/>
          <p:nvPr/>
        </p:nvSpPr>
        <p:spPr>
          <a:xfrm>
            <a:off x="2578611" y="4152088"/>
            <a:ext cx="2139694" cy="369332"/>
          </a:xfrm>
          <a:prstGeom prst="rect">
            <a:avLst/>
          </a:prstGeom>
          <a:noFill/>
        </p:spPr>
        <p:txBody>
          <a:bodyPr wrap="square" rtlCol="0">
            <a:spAutoFit/>
          </a:bodyPr>
          <a:lstStyle/>
          <a:p>
            <a:r>
              <a:rPr lang="en-JP" dirty="0"/>
              <a:t>Continuous variation</a:t>
            </a:r>
          </a:p>
        </p:txBody>
      </p:sp>
      <p:sp>
        <p:nvSpPr>
          <p:cNvPr id="11" name="TextBox 10">
            <a:extLst>
              <a:ext uri="{FF2B5EF4-FFF2-40B4-BE49-F238E27FC236}">
                <a16:creationId xmlns:a16="http://schemas.microsoft.com/office/drawing/2014/main" id="{C6277ED9-6ACE-769C-BEAF-EAEF2F8EDA02}"/>
              </a:ext>
            </a:extLst>
          </p:cNvPr>
          <p:cNvSpPr txBox="1"/>
          <p:nvPr/>
        </p:nvSpPr>
        <p:spPr>
          <a:xfrm>
            <a:off x="7752589" y="4162468"/>
            <a:ext cx="3340605" cy="369332"/>
          </a:xfrm>
          <a:prstGeom prst="rect">
            <a:avLst/>
          </a:prstGeom>
          <a:noFill/>
        </p:spPr>
        <p:txBody>
          <a:bodyPr wrap="square" rtlCol="0">
            <a:spAutoFit/>
          </a:bodyPr>
          <a:lstStyle/>
          <a:p>
            <a:r>
              <a:rPr lang="en-JP" dirty="0"/>
              <a:t>Discontinuous/discrete variation</a:t>
            </a:r>
          </a:p>
        </p:txBody>
      </p:sp>
      <p:sp>
        <p:nvSpPr>
          <p:cNvPr id="12" name="TextBox 11">
            <a:extLst>
              <a:ext uri="{FF2B5EF4-FFF2-40B4-BE49-F238E27FC236}">
                <a16:creationId xmlns:a16="http://schemas.microsoft.com/office/drawing/2014/main" id="{6F078CE1-9CDA-422F-57CA-7E0AF0682A15}"/>
              </a:ext>
            </a:extLst>
          </p:cNvPr>
          <p:cNvSpPr txBox="1"/>
          <p:nvPr/>
        </p:nvSpPr>
        <p:spPr>
          <a:xfrm>
            <a:off x="2020827" y="6515293"/>
            <a:ext cx="3108957" cy="369332"/>
          </a:xfrm>
          <a:prstGeom prst="rect">
            <a:avLst/>
          </a:prstGeom>
          <a:noFill/>
        </p:spPr>
        <p:txBody>
          <a:bodyPr wrap="square" rtlCol="0">
            <a:spAutoFit/>
          </a:bodyPr>
          <a:lstStyle/>
          <a:p>
            <a:r>
              <a:rPr lang="en-US" dirty="0"/>
              <a:t>E</a:t>
            </a:r>
            <a:r>
              <a:rPr lang="en-JP" dirty="0"/>
              <a:t>x: height, weight, surface area</a:t>
            </a:r>
          </a:p>
        </p:txBody>
      </p:sp>
      <p:sp>
        <p:nvSpPr>
          <p:cNvPr id="13" name="TextBox 12">
            <a:extLst>
              <a:ext uri="{FF2B5EF4-FFF2-40B4-BE49-F238E27FC236}">
                <a16:creationId xmlns:a16="http://schemas.microsoft.com/office/drawing/2014/main" id="{DAC66BF4-92FC-B8B1-5784-6230787302EB}"/>
              </a:ext>
            </a:extLst>
          </p:cNvPr>
          <p:cNvSpPr txBox="1"/>
          <p:nvPr/>
        </p:nvSpPr>
        <p:spPr>
          <a:xfrm>
            <a:off x="8616694" y="6513052"/>
            <a:ext cx="3108957" cy="369332"/>
          </a:xfrm>
          <a:prstGeom prst="rect">
            <a:avLst/>
          </a:prstGeom>
          <a:noFill/>
        </p:spPr>
        <p:txBody>
          <a:bodyPr wrap="square" rtlCol="0">
            <a:spAutoFit/>
          </a:bodyPr>
          <a:lstStyle/>
          <a:p>
            <a:r>
              <a:rPr lang="en-US" dirty="0"/>
              <a:t>E</a:t>
            </a:r>
            <a:r>
              <a:rPr lang="en-JP" dirty="0"/>
              <a:t>x: blood groups</a:t>
            </a:r>
          </a:p>
        </p:txBody>
      </p:sp>
    </p:spTree>
    <p:extLst>
      <p:ext uri="{BB962C8B-B14F-4D97-AF65-F5344CB8AC3E}">
        <p14:creationId xmlns:p14="http://schemas.microsoft.com/office/powerpoint/2010/main" val="1978193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08194-66B0-9A56-3CF8-A99C8F6FFF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1DB1C45-E6F7-BEFA-6271-4F235943582D}"/>
              </a:ext>
            </a:extLst>
          </p:cNvPr>
          <p:cNvPicPr>
            <a:picLocks noChangeAspect="1"/>
          </p:cNvPicPr>
          <p:nvPr/>
        </p:nvPicPr>
        <p:blipFill>
          <a:blip r:embed="rId3"/>
          <a:stretch>
            <a:fillRect/>
          </a:stretch>
        </p:blipFill>
        <p:spPr>
          <a:xfrm>
            <a:off x="2799588" y="0"/>
            <a:ext cx="6592824" cy="619967"/>
          </a:xfrm>
          <a:prstGeom prst="rect">
            <a:avLst/>
          </a:prstGeom>
        </p:spPr>
      </p:pic>
      <p:sp>
        <p:nvSpPr>
          <p:cNvPr id="3" name="TextBox 2">
            <a:extLst>
              <a:ext uri="{FF2B5EF4-FFF2-40B4-BE49-F238E27FC236}">
                <a16:creationId xmlns:a16="http://schemas.microsoft.com/office/drawing/2014/main" id="{8F7B3A11-0929-60F0-68A9-FB800258A929}"/>
              </a:ext>
            </a:extLst>
          </p:cNvPr>
          <p:cNvSpPr txBox="1"/>
          <p:nvPr/>
        </p:nvSpPr>
        <p:spPr>
          <a:xfrm>
            <a:off x="134112" y="951170"/>
            <a:ext cx="9509760" cy="2308324"/>
          </a:xfrm>
          <a:prstGeom prst="rect">
            <a:avLst/>
          </a:prstGeom>
          <a:noFill/>
        </p:spPr>
        <p:txBody>
          <a:bodyPr wrap="square" rtlCol="0">
            <a:spAutoFit/>
          </a:bodyPr>
          <a:lstStyle/>
          <a:p>
            <a:pPr marL="285750" indent="-285750">
              <a:buFont typeface="Wingdings" pitchFamily="2" charset="2"/>
              <a:buChar char="à"/>
            </a:pPr>
            <a:r>
              <a:rPr lang="en-JP" b="1" dirty="0">
                <a:sym typeface="Wingdings" pitchFamily="2" charset="2"/>
              </a:rPr>
              <a:t>Morphological species concept </a:t>
            </a:r>
            <a:r>
              <a:rPr lang="en-JP" dirty="0">
                <a:sym typeface="Wingdings" pitchFamily="2" charset="2"/>
              </a:rPr>
              <a:t>defines “species” </a:t>
            </a:r>
            <a:r>
              <a:rPr lang="en-JP" dirty="0"/>
              <a:t>as </a:t>
            </a:r>
            <a:r>
              <a:rPr lang="en-JP" i="1" dirty="0"/>
              <a:t>a group of organisms with shared traits</a:t>
            </a:r>
          </a:p>
          <a:p>
            <a:pPr marL="285750" indent="-285750">
              <a:buFont typeface="Wingdings" pitchFamily="2" charset="2"/>
              <a:buChar char="v"/>
            </a:pPr>
            <a:r>
              <a:rPr lang="en-JP" b="1" dirty="0"/>
              <a:t>Morphology</a:t>
            </a:r>
            <a:r>
              <a:rPr lang="en-JP" dirty="0"/>
              <a:t>: </a:t>
            </a:r>
            <a:r>
              <a:rPr lang="en-US" dirty="0"/>
              <a:t>the form and structure of an organism or any of its parts</a:t>
            </a:r>
          </a:p>
          <a:p>
            <a:pPr marL="285750" indent="-285750">
              <a:buFont typeface="Wingdings" pitchFamily="2" charset="2"/>
              <a:buChar char="v"/>
            </a:pPr>
            <a:endParaRPr lang="en-JP" i="1" dirty="0"/>
          </a:p>
          <a:p>
            <a:pPr marL="285750" indent="-285750">
              <a:buFont typeface="Wingdings" pitchFamily="2" charset="2"/>
              <a:buChar char="à"/>
            </a:pPr>
            <a:r>
              <a:rPr lang="en-JP" dirty="0"/>
              <a:t>Carl Linnaeus originally classified organisms into </a:t>
            </a:r>
            <a:r>
              <a:rPr lang="en-JP" b="1" dirty="0"/>
              <a:t>species</a:t>
            </a:r>
            <a:r>
              <a:rPr lang="en-JP" dirty="0"/>
              <a:t> based on morphological characteristics</a:t>
            </a:r>
          </a:p>
          <a:p>
            <a:endParaRPr lang="en-US" dirty="0"/>
          </a:p>
          <a:p>
            <a:pPr marL="285750" indent="-285750">
              <a:buFont typeface="Wingdings" pitchFamily="2" charset="2"/>
              <a:buChar char="à"/>
            </a:pPr>
            <a:r>
              <a:rPr lang="en-US" dirty="0"/>
              <a:t>The Linnaean system of classification (taxonomy) consists of a hierarchy of groupings (taxa), where each taxon shares common characteristics. As you move from Domain to Species, taxa contain fewer organisms and share more characteristics in common with each other</a:t>
            </a:r>
            <a:endParaRPr lang="en-JP" b="1" i="1" dirty="0"/>
          </a:p>
        </p:txBody>
      </p:sp>
      <p:pic>
        <p:nvPicPr>
          <p:cNvPr id="2050" name="Picture 2" descr="Carolus Linnaeus | Biography, Education, Classification System, &amp; Facts |  Britannica">
            <a:extLst>
              <a:ext uri="{FF2B5EF4-FFF2-40B4-BE49-F238E27FC236}">
                <a16:creationId xmlns:a16="http://schemas.microsoft.com/office/drawing/2014/main" id="{93ABCB6F-2D97-A148-53E7-0B9490530FB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36324" y="11289"/>
            <a:ext cx="1697087" cy="2069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E2A4B0-9A2A-5CAB-7E2F-B90AE3CCBB2F}"/>
              </a:ext>
            </a:extLst>
          </p:cNvPr>
          <p:cNvSpPr txBox="1"/>
          <p:nvPr/>
        </p:nvSpPr>
        <p:spPr>
          <a:xfrm>
            <a:off x="0" y="5657671"/>
            <a:ext cx="12057887" cy="1200329"/>
          </a:xfrm>
          <a:prstGeom prst="rect">
            <a:avLst/>
          </a:prstGeom>
          <a:noFill/>
        </p:spPr>
        <p:txBody>
          <a:bodyPr wrap="square" rtlCol="0">
            <a:spAutoFit/>
          </a:bodyPr>
          <a:lstStyle/>
          <a:p>
            <a:r>
              <a:rPr lang="en-US" dirty="0">
                <a:sym typeface="Wingdings" pitchFamily="2" charset="2"/>
              </a:rPr>
              <a:t>Grouping organisms on morphology alone has limitations:</a:t>
            </a:r>
          </a:p>
          <a:p>
            <a:endParaRPr lang="en-US" dirty="0">
              <a:sym typeface="Wingdings" pitchFamily="2" charset="2"/>
            </a:endParaRPr>
          </a:p>
          <a:p>
            <a:pPr marL="285750" indent="-285750">
              <a:buFont typeface="System Font Regular"/>
              <a:buChar char="❌"/>
            </a:pPr>
            <a:r>
              <a:rPr lang="en-US" dirty="0">
                <a:sym typeface="Wingdings" pitchFamily="2" charset="2"/>
              </a:rPr>
              <a:t>Genetically diverging populations may be hard to distinguish as separate species</a:t>
            </a:r>
          </a:p>
          <a:p>
            <a:pPr marL="285750" indent="-285750">
              <a:buFont typeface="System Font Regular"/>
              <a:buChar char="❌"/>
            </a:pPr>
            <a:r>
              <a:rPr lang="en-US" dirty="0">
                <a:sym typeface="Wingdings" pitchFamily="2" charset="2"/>
              </a:rPr>
              <a:t>Morphologically similar groups may be the result of convergent evolution and not closely related/same grouping</a:t>
            </a:r>
            <a:endParaRPr lang="en-JP" dirty="0"/>
          </a:p>
        </p:txBody>
      </p:sp>
      <p:pic>
        <p:nvPicPr>
          <p:cNvPr id="5" name="Picture 4">
            <a:extLst>
              <a:ext uri="{FF2B5EF4-FFF2-40B4-BE49-F238E27FC236}">
                <a16:creationId xmlns:a16="http://schemas.microsoft.com/office/drawing/2014/main" id="{F717BB0A-C71A-E4AE-1D1F-B281F06BAA3B}"/>
              </a:ext>
            </a:extLst>
          </p:cNvPr>
          <p:cNvPicPr>
            <a:picLocks noChangeAspect="1"/>
          </p:cNvPicPr>
          <p:nvPr/>
        </p:nvPicPr>
        <p:blipFill>
          <a:blip r:embed="rId5"/>
          <a:stretch>
            <a:fillRect/>
          </a:stretch>
        </p:blipFill>
        <p:spPr>
          <a:xfrm>
            <a:off x="416132" y="3342525"/>
            <a:ext cx="11308936" cy="2328712"/>
          </a:xfrm>
          <a:prstGeom prst="rect">
            <a:avLst/>
          </a:prstGeom>
        </p:spPr>
      </p:pic>
      <p:pic>
        <p:nvPicPr>
          <p:cNvPr id="7" name="Picture 6">
            <a:extLst>
              <a:ext uri="{FF2B5EF4-FFF2-40B4-BE49-F238E27FC236}">
                <a16:creationId xmlns:a16="http://schemas.microsoft.com/office/drawing/2014/main" id="{25688577-7559-8485-9734-1A73E5F1199D}"/>
              </a:ext>
            </a:extLst>
          </p:cNvPr>
          <p:cNvPicPr>
            <a:picLocks noChangeAspect="1"/>
          </p:cNvPicPr>
          <p:nvPr/>
        </p:nvPicPr>
        <p:blipFill>
          <a:blip r:embed="rId6"/>
          <a:stretch>
            <a:fillRect/>
          </a:stretch>
        </p:blipFill>
        <p:spPr>
          <a:xfrm>
            <a:off x="9973056" y="2042253"/>
            <a:ext cx="2084831" cy="1187426"/>
          </a:xfrm>
          <a:prstGeom prst="rect">
            <a:avLst/>
          </a:prstGeom>
        </p:spPr>
      </p:pic>
    </p:spTree>
    <p:extLst>
      <p:ext uri="{BB962C8B-B14F-4D97-AF65-F5344CB8AC3E}">
        <p14:creationId xmlns:p14="http://schemas.microsoft.com/office/powerpoint/2010/main" val="1006315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77606-FE26-CEBF-AF6A-A2E3B2BB8E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AF87313-F25A-13B8-D927-99FD52E66AEF}"/>
              </a:ext>
            </a:extLst>
          </p:cNvPr>
          <p:cNvPicPr>
            <a:picLocks noChangeAspect="1"/>
          </p:cNvPicPr>
          <p:nvPr/>
        </p:nvPicPr>
        <p:blipFill>
          <a:blip r:embed="rId3">
            <a:extLst>
              <a:ext uri="{28A0092B-C50C-407E-A947-70E740481C1C}">
                <a14:useLocalDpi xmlns:a14="http://schemas.microsoft.com/office/drawing/2010/main"/>
              </a:ext>
            </a:extLst>
          </a:blip>
          <a:srcRect b="35474"/>
          <a:stretch/>
        </p:blipFill>
        <p:spPr>
          <a:xfrm>
            <a:off x="2787396" y="0"/>
            <a:ext cx="6441948" cy="392763"/>
          </a:xfrm>
          <a:prstGeom prst="rect">
            <a:avLst/>
          </a:prstGeom>
        </p:spPr>
      </p:pic>
      <p:pic>
        <p:nvPicPr>
          <p:cNvPr id="5" name="Picture 4">
            <a:extLst>
              <a:ext uri="{FF2B5EF4-FFF2-40B4-BE49-F238E27FC236}">
                <a16:creationId xmlns:a16="http://schemas.microsoft.com/office/drawing/2014/main" id="{F7FF6A63-F566-2108-A5F2-19968F3DA861}"/>
              </a:ext>
            </a:extLst>
          </p:cNvPr>
          <p:cNvPicPr>
            <a:picLocks noChangeAspect="1"/>
          </p:cNvPicPr>
          <p:nvPr/>
        </p:nvPicPr>
        <p:blipFill>
          <a:blip r:embed="rId4"/>
          <a:stretch>
            <a:fillRect/>
          </a:stretch>
        </p:blipFill>
        <p:spPr>
          <a:xfrm>
            <a:off x="2775204" y="316514"/>
            <a:ext cx="6441948" cy="715772"/>
          </a:xfrm>
          <a:prstGeom prst="rect">
            <a:avLst/>
          </a:prstGeom>
        </p:spPr>
      </p:pic>
      <p:sp>
        <p:nvSpPr>
          <p:cNvPr id="4" name="TextBox 3">
            <a:extLst>
              <a:ext uri="{FF2B5EF4-FFF2-40B4-BE49-F238E27FC236}">
                <a16:creationId xmlns:a16="http://schemas.microsoft.com/office/drawing/2014/main" id="{63A4AC57-A16C-9908-6500-5F70A7C2143C}"/>
              </a:ext>
            </a:extLst>
          </p:cNvPr>
          <p:cNvSpPr txBox="1"/>
          <p:nvPr/>
        </p:nvSpPr>
        <p:spPr>
          <a:xfrm>
            <a:off x="0" y="1348800"/>
            <a:ext cx="9229344" cy="3000821"/>
          </a:xfrm>
          <a:prstGeom prst="rect">
            <a:avLst/>
          </a:prstGeom>
          <a:noFill/>
        </p:spPr>
        <p:txBody>
          <a:bodyPr wrap="square">
            <a:spAutoFit/>
          </a:bodyPr>
          <a:lstStyle/>
          <a:p>
            <a:pPr algn="l">
              <a:lnSpc>
                <a:spcPts val="1800"/>
              </a:lnSpc>
            </a:pPr>
            <a:r>
              <a:rPr lang="en-US" b="1" dirty="0">
                <a:solidFill>
                  <a:srgbClr val="000000"/>
                </a:solidFill>
                <a:latin typeface="Calibri" panose="020F0502020204030204" pitchFamily="34" charset="0"/>
                <a:cs typeface="Calibri" panose="020F0502020204030204" pitchFamily="34" charset="0"/>
              </a:rPr>
              <a:t>B</a:t>
            </a:r>
            <a:r>
              <a:rPr lang="en-US" b="1" i="0" dirty="0">
                <a:solidFill>
                  <a:srgbClr val="000000"/>
                </a:solidFill>
                <a:effectLst/>
                <a:latin typeface="Calibri" panose="020F0502020204030204" pitchFamily="34" charset="0"/>
                <a:cs typeface="Calibri" panose="020F0502020204030204" pitchFamily="34" charset="0"/>
              </a:rPr>
              <a:t>inomial system of nomenclature </a:t>
            </a:r>
            <a:r>
              <a:rPr lang="en-US" b="0" i="0" dirty="0">
                <a:solidFill>
                  <a:srgbClr val="000000"/>
                </a:solidFill>
                <a:effectLst/>
                <a:latin typeface="Calibri" panose="020F0502020204030204" pitchFamily="34" charset="0"/>
                <a:cs typeface="Calibri" panose="020F0502020204030204" pitchFamily="34" charset="0"/>
              </a:rPr>
              <a:t>is the formal system by which all living species are classified</a:t>
            </a:r>
          </a:p>
          <a:p>
            <a:pPr algn="l"/>
            <a:r>
              <a:rPr lang="en-US" b="0" i="0" dirty="0">
                <a:solidFill>
                  <a:srgbClr val="000000"/>
                </a:solidFill>
                <a:effectLst/>
                <a:latin typeface="Calibri" panose="020F0502020204030204" pitchFamily="34" charset="0"/>
                <a:cs typeface="Calibri" panose="020F0502020204030204" pitchFamily="34" charset="0"/>
                <a:sym typeface="Wingdings" pitchFamily="2" charset="2"/>
              </a:rPr>
              <a:t> </a:t>
            </a:r>
            <a:r>
              <a:rPr lang="en-US" dirty="0">
                <a:solidFill>
                  <a:srgbClr val="000000"/>
                </a:solidFill>
                <a:latin typeface="Calibri" panose="020F0502020204030204" pitchFamily="34" charset="0"/>
                <a:cs typeface="Calibri" panose="020F0502020204030204" pitchFamily="34" charset="0"/>
                <a:sym typeface="Wingdings" pitchFamily="2" charset="2"/>
              </a:rPr>
              <a:t>D</a:t>
            </a:r>
            <a:r>
              <a:rPr lang="en-US" b="0" i="0" dirty="0">
                <a:solidFill>
                  <a:srgbClr val="000000"/>
                </a:solidFill>
                <a:effectLst/>
                <a:latin typeface="Calibri" panose="020F0502020204030204" pitchFamily="34" charset="0"/>
                <a:cs typeface="Calibri" panose="020F0502020204030204" pitchFamily="34" charset="0"/>
              </a:rPr>
              <a:t>eveloped by Linnaeus in 1700s and is updated periodically at a series of international congresses.</a:t>
            </a:r>
            <a:br>
              <a:rPr lang="en-US" b="0" i="0" dirty="0">
                <a:solidFill>
                  <a:srgbClr val="000000"/>
                </a:solidFill>
                <a:effectLst/>
                <a:latin typeface="Calibri" panose="020F0502020204030204" pitchFamily="34" charset="0"/>
                <a:cs typeface="Calibri" panose="020F0502020204030204" pitchFamily="34" charset="0"/>
              </a:rPr>
            </a:br>
            <a:endParaRPr lang="en-US" b="0" i="0" dirty="0">
              <a:solidFill>
                <a:srgbClr val="000000"/>
              </a:solidFill>
              <a:effectLst/>
              <a:latin typeface="Calibri" panose="020F0502020204030204" pitchFamily="34" charset="0"/>
              <a:cs typeface="Calibri" panose="020F0502020204030204" pitchFamily="34" charset="0"/>
            </a:endParaRPr>
          </a:p>
          <a:p>
            <a:pPr algn="l">
              <a:lnSpc>
                <a:spcPts val="1800"/>
              </a:lnSpc>
            </a:pPr>
            <a:r>
              <a:rPr lang="en-US" b="0" i="0" dirty="0">
                <a:solidFill>
                  <a:srgbClr val="000000"/>
                </a:solidFill>
                <a:effectLst/>
                <a:latin typeface="Calibri" panose="020F0502020204030204" pitchFamily="34" charset="0"/>
                <a:cs typeface="Calibri" panose="020F0502020204030204" pitchFamily="34" charset="0"/>
                <a:sym typeface="Wingdings" pitchFamily="2" charset="2"/>
              </a:rPr>
              <a:t> </a:t>
            </a:r>
            <a:r>
              <a:rPr lang="en-US" b="0" i="0" dirty="0">
                <a:solidFill>
                  <a:srgbClr val="000000"/>
                </a:solidFill>
                <a:effectLst/>
                <a:latin typeface="Calibri" panose="020F0502020204030204" pitchFamily="34" charset="0"/>
                <a:cs typeface="Calibri" panose="020F0502020204030204" pitchFamily="34" charset="0"/>
              </a:rPr>
              <a:t>every species is designated a scientific name with </a:t>
            </a:r>
            <a:r>
              <a:rPr lang="en-US" b="0" i="0" u="sng" dirty="0">
                <a:solidFill>
                  <a:srgbClr val="000000"/>
                </a:solidFill>
                <a:effectLst/>
                <a:latin typeface="Calibri" panose="020F0502020204030204" pitchFamily="34" charset="0"/>
                <a:cs typeface="Calibri" panose="020F0502020204030204" pitchFamily="34" charset="0"/>
              </a:rPr>
              <a:t>two parts</a:t>
            </a:r>
            <a:r>
              <a:rPr lang="en-US" b="0" i="0" dirty="0">
                <a:solidFill>
                  <a:srgbClr val="000000"/>
                </a:solidFill>
                <a:effectLst/>
                <a:latin typeface="Calibri" panose="020F0502020204030204" pitchFamily="34" charset="0"/>
                <a:cs typeface="Calibri" panose="020F0502020204030204" pitchFamily="34" charset="0"/>
              </a:rPr>
              <a:t>:</a:t>
            </a:r>
            <a:br>
              <a:rPr lang="en-US" b="0" i="0" dirty="0">
                <a:solidFill>
                  <a:srgbClr val="000000"/>
                </a:solidFill>
                <a:effectLst/>
                <a:latin typeface="Calibri" panose="020F0502020204030204" pitchFamily="34" charset="0"/>
                <a:cs typeface="Calibri" panose="020F0502020204030204" pitchFamily="34" charset="0"/>
              </a:rPr>
            </a:br>
            <a:endParaRPr lang="en-US" b="0" i="0" dirty="0">
              <a:solidFill>
                <a:srgbClr val="000000"/>
              </a:solidFill>
              <a:effectLst/>
              <a:latin typeface="Calibri" panose="020F0502020204030204" pitchFamily="34" charset="0"/>
              <a:cs typeface="Calibri" panose="020F0502020204030204" pitchFamily="34" charset="0"/>
            </a:endParaRPr>
          </a:p>
          <a:p>
            <a:pPr algn="l"/>
            <a:r>
              <a:rPr lang="en-US" b="0" i="1" dirty="0">
                <a:solidFill>
                  <a:srgbClr val="000000"/>
                </a:solidFill>
                <a:effectLst/>
                <a:latin typeface="Calibri" panose="020F0502020204030204" pitchFamily="34" charset="0"/>
                <a:cs typeface="Calibri" panose="020F0502020204030204" pitchFamily="34" charset="0"/>
                <a:sym typeface="Wingdings" pitchFamily="2" charset="2"/>
              </a:rPr>
              <a:t> </a:t>
            </a:r>
            <a:r>
              <a:rPr lang="en-US" b="0" i="1" dirty="0">
                <a:solidFill>
                  <a:srgbClr val="000000"/>
                </a:solidFill>
                <a:effectLst/>
                <a:latin typeface="Calibri" panose="020F0502020204030204" pitchFamily="34" charset="0"/>
                <a:cs typeface="Calibri" panose="020F0502020204030204" pitchFamily="34" charset="0"/>
              </a:rPr>
              <a:t>Genus</a:t>
            </a:r>
            <a:r>
              <a:rPr lang="en-US" b="0" i="0" dirty="0">
                <a:solidFill>
                  <a:srgbClr val="000000"/>
                </a:solidFill>
                <a:effectLst/>
                <a:latin typeface="Calibri" panose="020F0502020204030204" pitchFamily="34" charset="0"/>
                <a:cs typeface="Calibri" panose="020F0502020204030204" pitchFamily="34" charset="0"/>
              </a:rPr>
              <a:t> is written first and is </a:t>
            </a:r>
            <a:r>
              <a:rPr lang="en-US" dirty="0">
                <a:solidFill>
                  <a:srgbClr val="000000"/>
                </a:solidFill>
                <a:latin typeface="Calibri" panose="020F0502020204030204" pitchFamily="34" charset="0"/>
                <a:cs typeface="Calibri" panose="020F0502020204030204" pitchFamily="34" charset="0"/>
              </a:rPr>
              <a:t>Capitalized</a:t>
            </a:r>
            <a:r>
              <a:rPr lang="en-US" b="0" i="0" dirty="0">
                <a:solidFill>
                  <a:srgbClr val="000000"/>
                </a:solidFill>
                <a:effectLst/>
                <a:latin typeface="Calibri" panose="020F0502020204030204" pitchFamily="34" charset="0"/>
                <a:cs typeface="Calibri" panose="020F0502020204030204" pitchFamily="34" charset="0"/>
              </a:rPr>
              <a:t>, followed by </a:t>
            </a:r>
            <a:r>
              <a:rPr lang="en-US" b="0" i="1" dirty="0">
                <a:solidFill>
                  <a:srgbClr val="000000"/>
                </a:solidFill>
                <a:effectLst/>
                <a:latin typeface="Calibri" panose="020F0502020204030204" pitchFamily="34" charset="0"/>
                <a:cs typeface="Calibri" panose="020F0502020204030204" pitchFamily="34" charset="0"/>
              </a:rPr>
              <a:t>species</a:t>
            </a:r>
            <a:r>
              <a:rPr lang="en-US" b="0" i="0" dirty="0">
                <a:solidFill>
                  <a:srgbClr val="000000"/>
                </a:solidFill>
                <a:effectLst/>
                <a:latin typeface="Calibri" panose="020F0502020204030204" pitchFamily="34" charset="0"/>
                <a:cs typeface="Calibri" panose="020F0502020204030204" pitchFamily="34" charset="0"/>
              </a:rPr>
              <a:t> in lower case</a:t>
            </a:r>
            <a:endParaRPr lang="en-US" dirty="0">
              <a:solidFill>
                <a:srgbClr val="000000"/>
              </a:solidFill>
              <a:latin typeface="Calibri" panose="020F0502020204030204" pitchFamily="34" charset="0"/>
              <a:cs typeface="Calibri" panose="020F0502020204030204" pitchFamily="34" charset="0"/>
            </a:endParaRPr>
          </a:p>
          <a:p>
            <a:pPr marL="285750" indent="-285750" algn="l">
              <a:buFont typeface="Wingdings" pitchFamily="2" charset="2"/>
              <a:buChar char="v"/>
            </a:pPr>
            <a:endParaRPr lang="en-US" b="0" i="0" dirty="0">
              <a:solidFill>
                <a:srgbClr val="000000"/>
              </a:solidFill>
              <a:effectLst/>
              <a:latin typeface="Calibri" panose="020F0502020204030204" pitchFamily="34" charset="0"/>
              <a:cs typeface="Calibri" panose="020F0502020204030204" pitchFamily="34" charset="0"/>
            </a:endParaRPr>
          </a:p>
          <a:p>
            <a:pPr marL="285750" indent="-285750" algn="l">
              <a:buFont typeface="Wingdings" pitchFamily="2" charset="2"/>
              <a:buChar char="v"/>
            </a:pPr>
            <a:r>
              <a:rPr lang="en-US" b="0" i="0" dirty="0">
                <a:solidFill>
                  <a:srgbClr val="000000"/>
                </a:solidFill>
                <a:effectLst/>
                <a:latin typeface="Calibri" panose="020F0502020204030204" pitchFamily="34" charset="0"/>
                <a:cs typeface="Calibri" panose="020F0502020204030204" pitchFamily="34" charset="0"/>
              </a:rPr>
              <a:t>When typed it is written in </a:t>
            </a:r>
            <a:r>
              <a:rPr lang="en-US" b="0" i="1" dirty="0">
                <a:solidFill>
                  <a:srgbClr val="000000"/>
                </a:solidFill>
                <a:effectLst/>
                <a:latin typeface="Calibri" panose="020F0502020204030204" pitchFamily="34" charset="0"/>
                <a:cs typeface="Calibri" panose="020F0502020204030204" pitchFamily="34" charset="0"/>
              </a:rPr>
              <a:t>italics			Homo sapiens</a:t>
            </a:r>
          </a:p>
          <a:p>
            <a:pPr marL="285750" indent="-285750" algn="l">
              <a:buFont typeface="Wingdings" pitchFamily="2" charset="2"/>
              <a:buChar char="v"/>
            </a:pPr>
            <a:r>
              <a:rPr lang="en-US" dirty="0">
                <a:solidFill>
                  <a:srgbClr val="000000"/>
                </a:solidFill>
                <a:latin typeface="Calibri" panose="020F0502020204030204" pitchFamily="34" charset="0"/>
                <a:cs typeface="Calibri" panose="020F0502020204030204" pitchFamily="34" charset="0"/>
              </a:rPr>
              <a:t>When handwritten it is </a:t>
            </a:r>
            <a:r>
              <a:rPr lang="en-US" u="sng" dirty="0">
                <a:solidFill>
                  <a:srgbClr val="000000"/>
                </a:solidFill>
                <a:latin typeface="Calibri" panose="020F0502020204030204" pitchFamily="34" charset="0"/>
                <a:cs typeface="Calibri" panose="020F0502020204030204" pitchFamily="34" charset="0"/>
              </a:rPr>
              <a:t>underlined</a:t>
            </a:r>
            <a:r>
              <a:rPr lang="en-US" dirty="0">
                <a:solidFill>
                  <a:srgbClr val="000000"/>
                </a:solidFill>
                <a:latin typeface="Calibri" panose="020F0502020204030204" pitchFamily="34" charset="0"/>
                <a:cs typeface="Calibri" panose="020F0502020204030204" pitchFamily="34" charset="0"/>
              </a:rPr>
              <a:t>		</a:t>
            </a:r>
          </a:p>
          <a:p>
            <a:pPr marL="285750" indent="-285750" algn="l">
              <a:buFont typeface="Wingdings" pitchFamily="2" charset="2"/>
              <a:buChar char="v"/>
            </a:pPr>
            <a:r>
              <a:rPr lang="en-US" dirty="0">
                <a:solidFill>
                  <a:srgbClr val="000000"/>
                </a:solidFill>
                <a:latin typeface="Calibri" panose="020F0502020204030204" pitchFamily="34" charset="0"/>
                <a:cs typeface="Calibri" panose="020F0502020204030204" pitchFamily="34" charset="0"/>
              </a:rPr>
              <a:t>If full name previously mentioned can be appreciated </a:t>
            </a:r>
            <a:r>
              <a:rPr lang="en-US" i="1" dirty="0">
                <a:solidFill>
                  <a:srgbClr val="000000"/>
                </a:solidFill>
                <a:latin typeface="Calibri" panose="020F0502020204030204" pitchFamily="34" charset="0"/>
                <a:cs typeface="Calibri" panose="020F0502020204030204" pitchFamily="34" charset="0"/>
              </a:rPr>
              <a:t>	</a:t>
            </a:r>
            <a:r>
              <a:rPr lang="en-US" i="1" u="sng" dirty="0">
                <a:solidFill>
                  <a:srgbClr val="000000"/>
                </a:solidFill>
                <a:latin typeface="Calibri" panose="020F0502020204030204" pitchFamily="34" charset="0"/>
                <a:cs typeface="Calibri" panose="020F0502020204030204" pitchFamily="34" charset="0"/>
              </a:rPr>
              <a:t>H. sapiens</a:t>
            </a:r>
            <a:endParaRPr lang="en-US" b="0" i="1" u="sng" dirty="0">
              <a:solidFill>
                <a:srgbClr val="000000"/>
              </a:solidFill>
              <a:effectLst/>
              <a:latin typeface="Calibri" panose="020F0502020204030204" pitchFamily="34" charset="0"/>
              <a:cs typeface="Calibri" panose="020F0502020204030204" pitchFamily="34" charset="0"/>
            </a:endParaRPr>
          </a:p>
        </p:txBody>
      </p:sp>
      <p:pic>
        <p:nvPicPr>
          <p:cNvPr id="2052" name="Picture 4" descr="Everything About Biotech — Binomial naming (Binomial nomenclature) The...">
            <a:extLst>
              <a:ext uri="{FF2B5EF4-FFF2-40B4-BE49-F238E27FC236}">
                <a16:creationId xmlns:a16="http://schemas.microsoft.com/office/drawing/2014/main" id="{32185CBF-2F9D-159C-2D4B-E9FA460B2D6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7290813" y="2313678"/>
            <a:ext cx="4876872" cy="2791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6750CDA-FFAF-4381-A9BF-1B125295848F}"/>
              </a:ext>
            </a:extLst>
          </p:cNvPr>
          <p:cNvPicPr>
            <a:picLocks noChangeAspect="1"/>
          </p:cNvPicPr>
          <p:nvPr/>
        </p:nvPicPr>
        <p:blipFill>
          <a:blip r:embed="rId6"/>
          <a:stretch>
            <a:fillRect/>
          </a:stretch>
        </p:blipFill>
        <p:spPr>
          <a:xfrm>
            <a:off x="5575910" y="3748478"/>
            <a:ext cx="1151339" cy="274882"/>
          </a:xfrm>
          <a:prstGeom prst="rect">
            <a:avLst/>
          </a:prstGeom>
        </p:spPr>
      </p:pic>
      <p:sp>
        <p:nvSpPr>
          <p:cNvPr id="8" name="TextBox 7">
            <a:extLst>
              <a:ext uri="{FF2B5EF4-FFF2-40B4-BE49-F238E27FC236}">
                <a16:creationId xmlns:a16="http://schemas.microsoft.com/office/drawing/2014/main" id="{6E3C122B-662D-44CD-3169-5EFAA23388ED}"/>
              </a:ext>
            </a:extLst>
          </p:cNvPr>
          <p:cNvSpPr txBox="1"/>
          <p:nvPr/>
        </p:nvSpPr>
        <p:spPr>
          <a:xfrm>
            <a:off x="121920" y="4815610"/>
            <a:ext cx="11948160" cy="1938992"/>
          </a:xfrm>
          <a:prstGeom prst="rect">
            <a:avLst/>
          </a:prstGeom>
          <a:noFill/>
        </p:spPr>
        <p:txBody>
          <a:bodyPr wrap="square">
            <a:spAutoFit/>
          </a:bodyPr>
          <a:lstStyle/>
          <a:p>
            <a:pPr algn="l">
              <a:lnSpc>
                <a:spcPts val="1800"/>
              </a:lnSpc>
            </a:pPr>
            <a:r>
              <a:rPr lang="en-US" b="0" i="0" dirty="0">
                <a:solidFill>
                  <a:srgbClr val="000000"/>
                </a:solidFill>
                <a:effectLst/>
                <a:latin typeface="Calibri" panose="020F0502020204030204" pitchFamily="34" charset="0"/>
                <a:cs typeface="Calibri" panose="020F0502020204030204" pitchFamily="34" charset="0"/>
              </a:rPr>
              <a:t>The binomial system of nomenclature is advantageous:</a:t>
            </a:r>
          </a:p>
          <a:p>
            <a:pPr algn="l">
              <a:lnSpc>
                <a:spcPts val="1800"/>
              </a:lnSpc>
            </a:pPr>
            <a:endParaRPr lang="en-US" b="0" i="0" dirty="0">
              <a:solidFill>
                <a:srgbClr val="000000"/>
              </a:solidFill>
              <a:effectLst/>
              <a:latin typeface="Calibri" panose="020F0502020204030204" pitchFamily="34" charset="0"/>
              <a:cs typeface="Calibri" panose="020F0502020204030204" pitchFamily="34" charset="0"/>
            </a:endParaRPr>
          </a:p>
          <a:p>
            <a:pPr marL="285750" indent="-285750" algn="l">
              <a:buFont typeface="System Font Regular"/>
              <a:buChar char="✓"/>
            </a:pPr>
            <a:r>
              <a:rPr lang="en-US" dirty="0">
                <a:solidFill>
                  <a:srgbClr val="000000"/>
                </a:solidFill>
                <a:latin typeface="Calibri" panose="020F0502020204030204" pitchFamily="34" charset="0"/>
                <a:cs typeface="Calibri" panose="020F0502020204030204" pitchFamily="34" charset="0"/>
              </a:rPr>
              <a:t>Every organism has a unique name – no confusion/duplicates/ambiguity</a:t>
            </a:r>
          </a:p>
          <a:p>
            <a:pPr marL="285750" indent="-285750" algn="l">
              <a:buFont typeface="System Font Regular"/>
              <a:buChar char="✓"/>
            </a:pPr>
            <a:r>
              <a:rPr lang="en-US" dirty="0">
                <a:solidFill>
                  <a:srgbClr val="000000"/>
                </a:solidFill>
                <a:latin typeface="Calibri" panose="020F0502020204030204" pitchFamily="34" charset="0"/>
                <a:cs typeface="Calibri" panose="020F0502020204030204" pitchFamily="34" charset="0"/>
              </a:rPr>
              <a:t>A</a:t>
            </a:r>
            <a:r>
              <a:rPr lang="en-US" b="0" i="0" dirty="0">
                <a:solidFill>
                  <a:srgbClr val="000000"/>
                </a:solidFill>
                <a:effectLst/>
                <a:latin typeface="Calibri" panose="020F0502020204030204" pitchFamily="34" charset="0"/>
                <a:cs typeface="Calibri" panose="020F0502020204030204" pitchFamily="34" charset="0"/>
              </a:rPr>
              <a:t>llows for the identification and comparison of organisms based on recognized characteristics</a:t>
            </a:r>
          </a:p>
          <a:p>
            <a:pPr marL="285750" indent="-285750" algn="l">
              <a:buFont typeface="System Font Regular"/>
              <a:buChar char="✓"/>
            </a:pPr>
            <a:r>
              <a:rPr lang="en-US" dirty="0">
                <a:solidFill>
                  <a:srgbClr val="000000"/>
                </a:solidFill>
                <a:latin typeface="Calibri" panose="020F0502020204030204" pitchFamily="34" charset="0"/>
                <a:cs typeface="Calibri" panose="020F0502020204030204" pitchFamily="34" charset="0"/>
              </a:rPr>
              <a:t>A</a:t>
            </a:r>
            <a:r>
              <a:rPr lang="en-US" b="0" i="0" dirty="0">
                <a:solidFill>
                  <a:srgbClr val="000000"/>
                </a:solidFill>
                <a:effectLst/>
                <a:latin typeface="Calibri" panose="020F0502020204030204" pitchFamily="34" charset="0"/>
                <a:cs typeface="Calibri" panose="020F0502020204030204" pitchFamily="34" charset="0"/>
              </a:rPr>
              <a:t>llows all organisms to be named according to a globally recognized scheme </a:t>
            </a:r>
            <a:r>
              <a:rPr lang="en-US" dirty="0">
                <a:solidFill>
                  <a:srgbClr val="000000"/>
                </a:solidFill>
                <a:latin typeface="Calibri" panose="020F0502020204030204" pitchFamily="34" charset="0"/>
                <a:cs typeface="Calibri" panose="020F0502020204030204" pitchFamily="34" charset="0"/>
                <a:sym typeface="Wingdings" pitchFamily="2" charset="2"/>
              </a:rPr>
              <a:t> </a:t>
            </a:r>
            <a:r>
              <a:rPr lang="en-US" b="0" i="0" dirty="0">
                <a:solidFill>
                  <a:srgbClr val="000000"/>
                </a:solidFill>
                <a:effectLst/>
                <a:latin typeface="Calibri" panose="020F0502020204030204" pitchFamily="34" charset="0"/>
                <a:cs typeface="Calibri" panose="020F0502020204030204" pitchFamily="34" charset="0"/>
              </a:rPr>
              <a:t>international collaboration/cooperation</a:t>
            </a:r>
          </a:p>
          <a:p>
            <a:pPr marL="285750" indent="-285750" algn="l">
              <a:buFont typeface="System Font Regular"/>
              <a:buChar char="✓"/>
            </a:pPr>
            <a:r>
              <a:rPr lang="en-US" dirty="0">
                <a:solidFill>
                  <a:srgbClr val="000000"/>
                </a:solidFill>
                <a:latin typeface="Calibri" panose="020F0502020204030204" pitchFamily="34" charset="0"/>
                <a:cs typeface="Calibri" panose="020F0502020204030204" pitchFamily="34" charset="0"/>
              </a:rPr>
              <a:t>C</a:t>
            </a:r>
            <a:r>
              <a:rPr lang="en-US" b="0" i="0" dirty="0">
                <a:solidFill>
                  <a:srgbClr val="000000"/>
                </a:solidFill>
                <a:effectLst/>
                <a:latin typeface="Calibri" panose="020F0502020204030204" pitchFamily="34" charset="0"/>
                <a:cs typeface="Calibri" panose="020F0502020204030204" pitchFamily="34" charset="0"/>
              </a:rPr>
              <a:t>an show how closely related organisms are, allowing for the prediction of evolutionary links</a:t>
            </a:r>
          </a:p>
          <a:p>
            <a:pPr marL="285750" indent="-285750" algn="l">
              <a:buFont typeface="System Font Regular"/>
              <a:buChar char="✓"/>
            </a:pPr>
            <a:r>
              <a:rPr lang="en-US" b="0" i="0" dirty="0">
                <a:solidFill>
                  <a:srgbClr val="000000"/>
                </a:solidFill>
                <a:effectLst/>
                <a:latin typeface="Calibri" panose="020F0502020204030204" pitchFamily="34" charset="0"/>
                <a:cs typeface="Calibri" panose="020F0502020204030204" pitchFamily="34" charset="0"/>
              </a:rPr>
              <a:t>Facilitates collection, sorting and grouping information about organisms</a:t>
            </a:r>
          </a:p>
        </p:txBody>
      </p:sp>
      <p:sp>
        <p:nvSpPr>
          <p:cNvPr id="9" name="Bent Arrow 8">
            <a:extLst>
              <a:ext uri="{FF2B5EF4-FFF2-40B4-BE49-F238E27FC236}">
                <a16:creationId xmlns:a16="http://schemas.microsoft.com/office/drawing/2014/main" id="{CDA1B4BA-5193-FEA6-A338-6D303300AC14}"/>
              </a:ext>
            </a:extLst>
          </p:cNvPr>
          <p:cNvSpPr/>
          <p:nvPr/>
        </p:nvSpPr>
        <p:spPr>
          <a:xfrm>
            <a:off x="268224" y="512896"/>
            <a:ext cx="487680" cy="715772"/>
          </a:xfrm>
          <a:prstGeom prst="ben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JP">
              <a:solidFill>
                <a:schemeClr val="tx1"/>
              </a:solidFill>
            </a:endParaRPr>
          </a:p>
        </p:txBody>
      </p:sp>
      <p:sp>
        <p:nvSpPr>
          <p:cNvPr id="10" name="TextBox 9">
            <a:extLst>
              <a:ext uri="{FF2B5EF4-FFF2-40B4-BE49-F238E27FC236}">
                <a16:creationId xmlns:a16="http://schemas.microsoft.com/office/drawing/2014/main" id="{1FE3180C-5647-BFD6-4154-92D108B6CE8D}"/>
              </a:ext>
            </a:extLst>
          </p:cNvPr>
          <p:cNvSpPr txBox="1"/>
          <p:nvPr/>
        </p:nvSpPr>
        <p:spPr>
          <a:xfrm>
            <a:off x="755904" y="511214"/>
            <a:ext cx="1389888" cy="326371"/>
          </a:xfrm>
          <a:prstGeom prst="rect">
            <a:avLst/>
          </a:prstGeom>
          <a:noFill/>
        </p:spPr>
        <p:txBody>
          <a:bodyPr wrap="square">
            <a:spAutoFit/>
          </a:bodyPr>
          <a:lstStyle/>
          <a:p>
            <a:pPr algn="l">
              <a:lnSpc>
                <a:spcPts val="1800"/>
              </a:lnSpc>
            </a:pPr>
            <a:r>
              <a:rPr lang="en-US" dirty="0">
                <a:solidFill>
                  <a:srgbClr val="000000"/>
                </a:solidFill>
                <a:latin typeface="Calibri" panose="020F0502020204030204" pitchFamily="34" charset="0"/>
                <a:cs typeface="Calibri" panose="020F0502020204030204" pitchFamily="34" charset="0"/>
              </a:rPr>
              <a:t>“two name”</a:t>
            </a:r>
            <a:endParaRPr lang="en-US" i="1" u="sng" dirty="0">
              <a:solidFill>
                <a:srgbClr val="000000"/>
              </a:solidFill>
              <a:effectLst/>
              <a:latin typeface="Calibri" panose="020F0502020204030204" pitchFamily="34" charset="0"/>
              <a:cs typeface="Calibri" panose="020F0502020204030204" pitchFamily="34" charset="0"/>
            </a:endParaRPr>
          </a:p>
        </p:txBody>
      </p:sp>
      <p:pic>
        <p:nvPicPr>
          <p:cNvPr id="2054" name="Picture 6" descr="Carolus Linnaeus | Biography, Education, Classification System, &amp; Facts |  Britannica">
            <a:extLst>
              <a:ext uri="{FF2B5EF4-FFF2-40B4-BE49-F238E27FC236}">
                <a16:creationId xmlns:a16="http://schemas.microsoft.com/office/drawing/2014/main" id="{6C359955-4491-E15E-AFFD-77FEE2F1CC7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43195" y="83520"/>
            <a:ext cx="1310639" cy="19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87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243A7-1D7A-64CC-0C3B-4BDA7F3D16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D9DD19-7D1D-40C6-BA44-D595B27C0B5B}"/>
              </a:ext>
            </a:extLst>
          </p:cNvPr>
          <p:cNvPicPr>
            <a:picLocks noChangeAspect="1"/>
          </p:cNvPicPr>
          <p:nvPr/>
        </p:nvPicPr>
        <p:blipFill>
          <a:blip r:embed="rId3"/>
          <a:stretch>
            <a:fillRect/>
          </a:stretch>
        </p:blipFill>
        <p:spPr>
          <a:xfrm>
            <a:off x="485486" y="155344"/>
            <a:ext cx="5380312" cy="828692"/>
          </a:xfrm>
          <a:prstGeom prst="rect">
            <a:avLst/>
          </a:prstGeom>
        </p:spPr>
      </p:pic>
      <p:sp>
        <p:nvSpPr>
          <p:cNvPr id="3" name="TextBox 2">
            <a:extLst>
              <a:ext uri="{FF2B5EF4-FFF2-40B4-BE49-F238E27FC236}">
                <a16:creationId xmlns:a16="http://schemas.microsoft.com/office/drawing/2014/main" id="{0CA2FCF9-9B81-7229-87B7-2DB94C6BEDAF}"/>
              </a:ext>
            </a:extLst>
          </p:cNvPr>
          <p:cNvSpPr txBox="1"/>
          <p:nvPr/>
        </p:nvSpPr>
        <p:spPr>
          <a:xfrm>
            <a:off x="0" y="1117308"/>
            <a:ext cx="11850624" cy="1585049"/>
          </a:xfrm>
          <a:prstGeom prst="rect">
            <a:avLst/>
          </a:prstGeom>
          <a:noFill/>
        </p:spPr>
        <p:txBody>
          <a:bodyPr wrap="square">
            <a:spAutoFit/>
          </a:bodyPr>
          <a:lstStyle/>
          <a:p>
            <a:r>
              <a:rPr lang="en-JP" sz="1700" b="1" dirty="0">
                <a:sym typeface="Wingdings" pitchFamily="2" charset="2"/>
              </a:rPr>
              <a:t>Biological species concept </a:t>
            </a:r>
            <a:r>
              <a:rPr lang="en-JP" sz="1700" dirty="0">
                <a:sym typeface="Wingdings" pitchFamily="2" charset="2"/>
              </a:rPr>
              <a:t>defines “species” </a:t>
            </a:r>
            <a:r>
              <a:rPr lang="en-JP" sz="1700" dirty="0"/>
              <a:t>as </a:t>
            </a:r>
            <a:r>
              <a:rPr lang="en-JP" sz="1700" i="1" dirty="0"/>
              <a:t>a group of organisms that can interbreed and produce fertile offspring</a:t>
            </a:r>
          </a:p>
          <a:p>
            <a:pPr marL="285750" indent="-285750">
              <a:buFont typeface="Wingdings" pitchFamily="2" charset="2"/>
              <a:buChar char="v"/>
            </a:pPr>
            <a:r>
              <a:rPr lang="en-JP" sz="1700" b="1" dirty="0"/>
              <a:t>fertile</a:t>
            </a:r>
            <a:r>
              <a:rPr lang="en-JP" sz="1700" dirty="0"/>
              <a:t>: </a:t>
            </a:r>
            <a:r>
              <a:rPr lang="en-US" sz="1700" dirty="0"/>
              <a:t>able to conceive young/produce seed</a:t>
            </a:r>
          </a:p>
          <a:p>
            <a:r>
              <a:rPr lang="en-US" sz="1700" dirty="0">
                <a:sym typeface="Wingdings" pitchFamily="2" charset="2"/>
              </a:rPr>
              <a:t> if organism A can breed with organism B and produce fertile offspring  A and B same species</a:t>
            </a:r>
          </a:p>
          <a:p>
            <a:r>
              <a:rPr lang="en-US" sz="1700" dirty="0">
                <a:sym typeface="Wingdings" pitchFamily="2" charset="2"/>
              </a:rPr>
              <a:t> if organism A cannot breed with organism B / cannot produce fertile offspring  A and B different species</a:t>
            </a:r>
            <a:endParaRPr lang="en-US" sz="1700" dirty="0"/>
          </a:p>
          <a:p>
            <a:endParaRPr lang="en-US" sz="1200" dirty="0"/>
          </a:p>
          <a:p>
            <a:r>
              <a:rPr lang="en-US" sz="1700" dirty="0"/>
              <a:t>There are challenges with this definition:</a:t>
            </a:r>
          </a:p>
        </p:txBody>
      </p:sp>
      <p:sp>
        <p:nvSpPr>
          <p:cNvPr id="7" name="TextBox 6">
            <a:extLst>
              <a:ext uri="{FF2B5EF4-FFF2-40B4-BE49-F238E27FC236}">
                <a16:creationId xmlns:a16="http://schemas.microsoft.com/office/drawing/2014/main" id="{9E7B736F-60C7-1F2A-546A-221DED29E417}"/>
              </a:ext>
            </a:extLst>
          </p:cNvPr>
          <p:cNvSpPr txBox="1"/>
          <p:nvPr/>
        </p:nvSpPr>
        <p:spPr>
          <a:xfrm>
            <a:off x="1" y="2634139"/>
            <a:ext cx="10165814" cy="4278094"/>
          </a:xfrm>
          <a:prstGeom prst="rect">
            <a:avLst/>
          </a:prstGeom>
          <a:noFill/>
        </p:spPr>
        <p:txBody>
          <a:bodyPr wrap="square">
            <a:spAutoFit/>
          </a:bodyPr>
          <a:lstStyle/>
          <a:p>
            <a:pPr marL="285750" indent="-285750">
              <a:buClr>
                <a:schemeClr val="tx1"/>
              </a:buClr>
              <a:buFont typeface="System Font Regular"/>
              <a:buChar char="✖"/>
            </a:pPr>
            <a:r>
              <a:rPr lang="en-US" sz="1700" b="1" dirty="0">
                <a:latin typeface="Calibri" panose="020F0502020204030204" pitchFamily="34" charset="0"/>
                <a:cs typeface="Calibri" panose="020F0502020204030204" pitchFamily="34" charset="0"/>
              </a:rPr>
              <a:t>Asexual reproduction - </a:t>
            </a:r>
            <a:r>
              <a:rPr lang="en-US" sz="1700" dirty="0">
                <a:latin typeface="Calibri" panose="020F0502020204030204" pitchFamily="34" charset="0"/>
                <a:cs typeface="Calibri" panose="020F0502020204030204" pitchFamily="34" charset="0"/>
              </a:rPr>
              <a:t>asexual reproducing organisms cannot be classified using this method</a:t>
            </a:r>
          </a:p>
          <a:p>
            <a:pPr marL="285750" indent="-285750">
              <a:buClr>
                <a:schemeClr val="tx1"/>
              </a:buClr>
              <a:buFont typeface="System Font Regular"/>
              <a:buChar char="✖"/>
            </a:pPr>
            <a:r>
              <a:rPr lang="en-US" sz="1700" b="1" dirty="0">
                <a:latin typeface="Calibri" panose="020F0502020204030204" pitchFamily="34" charset="0"/>
                <a:cs typeface="Calibri" panose="020F0502020204030204" pitchFamily="34" charset="0"/>
              </a:rPr>
              <a:t>Fertile hybrids - </a:t>
            </a:r>
            <a:r>
              <a:rPr lang="en-US" sz="1700" dirty="0">
                <a:latin typeface="Calibri" panose="020F0502020204030204" pitchFamily="34" charset="0"/>
                <a:cs typeface="Calibri" panose="020F0502020204030204" pitchFamily="34" charset="0"/>
              </a:rPr>
              <a:t>On rare occasions, animals of different species breed together and produce fertile offspring – should these be considered different or the same species? </a:t>
            </a:r>
          </a:p>
          <a:p>
            <a:pPr marL="285750" indent="-285750">
              <a:buFont typeface="System Font Regular"/>
              <a:buChar char="✖"/>
            </a:pPr>
            <a:r>
              <a:rPr lang="en-US" sz="1700" b="1" dirty="0">
                <a:latin typeface="Calibri" panose="020F0502020204030204" pitchFamily="34" charset="0"/>
                <a:cs typeface="Calibri" panose="020F0502020204030204" pitchFamily="34" charset="0"/>
              </a:rPr>
              <a:t>Extinct organisms - </a:t>
            </a:r>
            <a:r>
              <a:rPr lang="en-US" sz="1700" dirty="0">
                <a:latin typeface="Calibri" panose="020F0502020204030204" pitchFamily="34" charset="0"/>
                <a:cs typeface="Calibri" panose="020F0502020204030204" pitchFamily="34" charset="0"/>
              </a:rPr>
              <a:t>Some species are extinct, so it is not possible to breed them together with members of an existing species to determine the fertility of their offspring and determine if separate species</a:t>
            </a:r>
          </a:p>
          <a:p>
            <a:pPr marL="285750" indent="-285750">
              <a:buFont typeface="System Font Regular"/>
              <a:buChar char="✖"/>
            </a:pPr>
            <a:r>
              <a:rPr lang="en-US" sz="1700" b="1" dirty="0" err="1">
                <a:latin typeface="Calibri" panose="020F0502020204030204" pitchFamily="34" charset="0"/>
                <a:cs typeface="Calibri" panose="020F0502020204030204" pitchFamily="34" charset="0"/>
              </a:rPr>
              <a:t>Chronospecies</a:t>
            </a:r>
            <a:r>
              <a:rPr lang="en-US" sz="1700" dirty="0">
                <a:latin typeface="Calibri" panose="020F0502020204030204" pitchFamily="34" charset="0"/>
                <a:cs typeface="Calibri" panose="020F0502020204030204" pitchFamily="34" charset="0"/>
              </a:rPr>
              <a:t> - a single lineage whose morphology changes with time. </a:t>
            </a:r>
          </a:p>
          <a:p>
            <a:r>
              <a:rPr lang="en-US" sz="1700" dirty="0">
                <a:latin typeface="Calibri" panose="020F0502020204030204" pitchFamily="34" charset="0"/>
                <a:cs typeface="Calibri" panose="020F0502020204030204" pitchFamily="34" charset="0"/>
              </a:rPr>
              <a:t>      Decision on where to divide lineage into separate species can arbitrary </a:t>
            </a:r>
          </a:p>
          <a:p>
            <a:r>
              <a:rPr lang="en-US" sz="1700" dirty="0">
                <a:latin typeface="Calibri" panose="020F0502020204030204" pitchFamily="34" charset="0"/>
                <a:cs typeface="Calibri" panose="020F0502020204030204" pitchFamily="34" charset="0"/>
              </a:rPr>
              <a:t>      as definition </a:t>
            </a:r>
            <a:r>
              <a:rPr lang="en-US" sz="1700" b="0" i="0" dirty="0">
                <a:solidFill>
                  <a:srgbClr val="000000"/>
                </a:solidFill>
                <a:effectLst/>
                <a:latin typeface="Calibri" panose="020F0502020204030204" pitchFamily="34" charset="0"/>
                <a:cs typeface="Calibri" panose="020F0502020204030204" pitchFamily="34" charset="0"/>
              </a:rPr>
              <a:t>considers species at only a single point in time </a:t>
            </a:r>
          </a:p>
          <a:p>
            <a:r>
              <a:rPr lang="en-US" sz="1700" dirty="0">
                <a:solidFill>
                  <a:srgbClr val="000000"/>
                </a:solidFill>
                <a:latin typeface="Calibri" panose="020F0502020204030204" pitchFamily="34" charset="0"/>
                <a:cs typeface="Calibri" panose="020F0502020204030204" pitchFamily="34" charset="0"/>
              </a:rPr>
              <a:t>     </a:t>
            </a:r>
            <a:r>
              <a:rPr lang="en-US" sz="1700" b="0" i="0" dirty="0">
                <a:solidFill>
                  <a:srgbClr val="000000"/>
                </a:solidFill>
                <a:effectLst/>
                <a:latin typeface="Calibri" panose="020F0502020204030204" pitchFamily="34" charset="0"/>
                <a:cs typeface="Calibri" panose="020F0502020204030204" pitchFamily="34" charset="0"/>
              </a:rPr>
              <a:t>(the present) and ignores the evolutionary and ecological </a:t>
            </a:r>
          </a:p>
          <a:p>
            <a:r>
              <a:rPr lang="en-US" sz="1700" dirty="0">
                <a:solidFill>
                  <a:srgbClr val="000000"/>
                </a:solidFill>
                <a:latin typeface="Calibri" panose="020F0502020204030204" pitchFamily="34" charset="0"/>
                <a:cs typeface="Calibri" panose="020F0502020204030204" pitchFamily="34" charset="0"/>
              </a:rPr>
              <a:t>      </a:t>
            </a:r>
            <a:r>
              <a:rPr lang="en-US" sz="1700" b="0" i="0" dirty="0">
                <a:solidFill>
                  <a:srgbClr val="000000"/>
                </a:solidFill>
                <a:effectLst/>
                <a:latin typeface="Calibri" panose="020F0502020204030204" pitchFamily="34" charset="0"/>
                <a:cs typeface="Calibri" panose="020F0502020204030204" pitchFamily="34" charset="0"/>
              </a:rPr>
              <a:t>processes that shaped reproductive isolation between groups</a:t>
            </a:r>
          </a:p>
          <a:p>
            <a:pPr marL="285750" indent="-285750">
              <a:buFont typeface="System Font Regular"/>
              <a:buChar char="✖"/>
            </a:pPr>
            <a:r>
              <a:rPr lang="en-US" sz="1700" b="1" dirty="0">
                <a:latin typeface="Calibri" panose="020F0502020204030204" pitchFamily="34" charset="0"/>
                <a:cs typeface="Calibri" panose="020F0502020204030204" pitchFamily="34" charset="0"/>
              </a:rPr>
              <a:t>Ring species - </a:t>
            </a:r>
            <a:r>
              <a:rPr lang="en-US" sz="1700" dirty="0">
                <a:latin typeface="Calibri" panose="020F0502020204030204" pitchFamily="34" charset="0"/>
                <a:cs typeface="Calibri" panose="020F0502020204030204" pitchFamily="34" charset="0"/>
              </a:rPr>
              <a:t>species with multiple populations in a geographic distribution that </a:t>
            </a:r>
          </a:p>
          <a:p>
            <a:r>
              <a:rPr lang="en-US" sz="1700" dirty="0">
                <a:latin typeface="Calibri" panose="020F0502020204030204" pitchFamily="34" charset="0"/>
                <a:cs typeface="Calibri" panose="020F0502020204030204" pitchFamily="34" charset="0"/>
              </a:rPr>
              <a:t>     forms a ring  and overlaps at the ends </a:t>
            </a:r>
            <a:r>
              <a:rPr lang="en-US" sz="1700"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rPr>
              <a:t>where do we mark the point of speciation?</a:t>
            </a:r>
          </a:p>
          <a:p>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**speciation involves the splitting of one species into 2 or more. On cladograms they may</a:t>
            </a:r>
          </a:p>
          <a:p>
            <a:r>
              <a:rPr lang="en-US" sz="1700" dirty="0">
                <a:latin typeface="Calibri" panose="020F0502020204030204" pitchFamily="34" charset="0"/>
                <a:cs typeface="Calibri" panose="020F0502020204030204" pitchFamily="34" charset="0"/>
              </a:rPr>
              <a:t>appear sudden but they are typically gradual events, where reproductively isolated populations</a:t>
            </a:r>
          </a:p>
          <a:p>
            <a:r>
              <a:rPr lang="en-US" sz="1700" dirty="0">
                <a:latin typeface="Calibri" panose="020F0502020204030204" pitchFamily="34" charset="0"/>
                <a:cs typeface="Calibri" panose="020F0502020204030204" pitchFamily="34" charset="0"/>
              </a:rPr>
              <a:t>become more and more dissimilar </a:t>
            </a:r>
            <a:r>
              <a:rPr lang="en-US" sz="1700" dirty="0">
                <a:latin typeface="Calibri" panose="020F0502020204030204" pitchFamily="34" charset="0"/>
                <a:cs typeface="Calibri" panose="020F0502020204030204" pitchFamily="34" charset="0"/>
                <a:sym typeface="Wingdings" pitchFamily="2" charset="2"/>
              </a:rPr>
              <a:t> difficult to determine when they are separate “species”</a:t>
            </a:r>
            <a:endParaRPr lang="en-US" sz="1700" dirty="0">
              <a:latin typeface="Calibri" panose="020F0502020204030204" pitchFamily="34" charset="0"/>
              <a:cs typeface="Calibri" panose="020F0502020204030204" pitchFamily="34" charset="0"/>
            </a:endParaRPr>
          </a:p>
        </p:txBody>
      </p:sp>
      <p:pic>
        <p:nvPicPr>
          <p:cNvPr id="3074" name="Picture 2" descr="undefined">
            <a:extLst>
              <a:ext uri="{FF2B5EF4-FFF2-40B4-BE49-F238E27FC236}">
                <a16:creationId xmlns:a16="http://schemas.microsoft.com/office/drawing/2014/main" id="{71833921-275A-B02B-57F4-25A2FB0E46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09700" y="4659369"/>
            <a:ext cx="3307757" cy="22154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F5415C0-FCE9-D5E8-A639-DFC70929DB56}"/>
              </a:ext>
            </a:extLst>
          </p:cNvPr>
          <p:cNvPicPr>
            <a:picLocks noChangeAspect="1"/>
          </p:cNvPicPr>
          <p:nvPr/>
        </p:nvPicPr>
        <p:blipFill>
          <a:blip r:embed="rId5"/>
          <a:stretch>
            <a:fillRect/>
          </a:stretch>
        </p:blipFill>
        <p:spPr>
          <a:xfrm>
            <a:off x="6207922" y="18107"/>
            <a:ext cx="5401056" cy="1164447"/>
          </a:xfrm>
          <a:prstGeom prst="rect">
            <a:avLst/>
          </a:prstGeom>
        </p:spPr>
      </p:pic>
      <p:pic>
        <p:nvPicPr>
          <p:cNvPr id="4" name="Picture 3">
            <a:extLst>
              <a:ext uri="{FF2B5EF4-FFF2-40B4-BE49-F238E27FC236}">
                <a16:creationId xmlns:a16="http://schemas.microsoft.com/office/drawing/2014/main" id="{944C2413-84A2-D389-2FF7-9BC95468CC45}"/>
              </a:ext>
            </a:extLst>
          </p:cNvPr>
          <p:cNvPicPr>
            <a:picLocks noChangeAspect="1"/>
          </p:cNvPicPr>
          <p:nvPr/>
        </p:nvPicPr>
        <p:blipFill>
          <a:blip r:embed="rId6"/>
          <a:stretch>
            <a:fillRect/>
          </a:stretch>
        </p:blipFill>
        <p:spPr>
          <a:xfrm>
            <a:off x="10475696" y="1200387"/>
            <a:ext cx="1285579" cy="1952533"/>
          </a:xfrm>
          <a:prstGeom prst="rect">
            <a:avLst/>
          </a:prstGeom>
        </p:spPr>
      </p:pic>
      <p:pic>
        <p:nvPicPr>
          <p:cNvPr id="5" name="Picture 4" descr="A single lineage of trilobite showing forms of the lineage at different points in time.  Over time, the lineage gained more spines.">
            <a:extLst>
              <a:ext uri="{FF2B5EF4-FFF2-40B4-BE49-F238E27FC236}">
                <a16:creationId xmlns:a16="http://schemas.microsoft.com/office/drawing/2014/main" id="{29480559-CA82-A383-1221-B9B4027620E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165815" y="3092448"/>
            <a:ext cx="1621056" cy="149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756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0C686-92A7-1069-E067-39208BDA20E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06B7DEF-A32D-A2D1-5BA9-3333DB654292}"/>
              </a:ext>
            </a:extLst>
          </p:cNvPr>
          <p:cNvPicPr>
            <a:picLocks noChangeAspect="1"/>
          </p:cNvPicPr>
          <p:nvPr/>
        </p:nvPicPr>
        <p:blipFill>
          <a:blip r:embed="rId3"/>
          <a:stretch>
            <a:fillRect/>
          </a:stretch>
        </p:blipFill>
        <p:spPr>
          <a:xfrm>
            <a:off x="3565570" y="164174"/>
            <a:ext cx="5380312" cy="828692"/>
          </a:xfrm>
          <a:prstGeom prst="rect">
            <a:avLst/>
          </a:prstGeom>
        </p:spPr>
      </p:pic>
      <p:sp>
        <p:nvSpPr>
          <p:cNvPr id="3" name="TextBox 2">
            <a:extLst>
              <a:ext uri="{FF2B5EF4-FFF2-40B4-BE49-F238E27FC236}">
                <a16:creationId xmlns:a16="http://schemas.microsoft.com/office/drawing/2014/main" id="{F9F121BD-E6D0-5215-23D6-BD68E8750782}"/>
              </a:ext>
            </a:extLst>
          </p:cNvPr>
          <p:cNvSpPr txBox="1"/>
          <p:nvPr/>
        </p:nvSpPr>
        <p:spPr>
          <a:xfrm>
            <a:off x="49806" y="1210070"/>
            <a:ext cx="9184475" cy="6063198"/>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Alternative definitions for “species” other than biological species concept:</a:t>
            </a:r>
          </a:p>
          <a:p>
            <a:endParaRPr lang="en-US" sz="1700" dirty="0">
              <a:latin typeface="Calibri" panose="020F0502020204030204" pitchFamily="34" charset="0"/>
              <a:cs typeface="Calibri" panose="020F0502020204030204" pitchFamily="34" charset="0"/>
              <a:sym typeface="Wingdings" pitchFamily="2" charset="2"/>
            </a:endParaRPr>
          </a:p>
          <a:p>
            <a:r>
              <a:rPr lang="en-US" sz="1700"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hlinkClick r:id="rId4"/>
              </a:rPr>
              <a:t>useful video</a:t>
            </a:r>
            <a:r>
              <a:rPr lang="en-US" sz="1700" dirty="0">
                <a:latin typeface="Calibri" panose="020F0502020204030204" pitchFamily="34" charset="0"/>
                <a:cs typeface="Calibri" panose="020F0502020204030204" pitchFamily="34" charset="0"/>
                <a:sym typeface="Wingdings" pitchFamily="2" charset="2"/>
              </a:rPr>
              <a:t>	 useful articles: 	</a:t>
            </a:r>
            <a:r>
              <a:rPr lang="en-US" sz="1700" dirty="0">
                <a:latin typeface="Calibri" panose="020F0502020204030204" pitchFamily="34" charset="0"/>
                <a:cs typeface="Calibri" panose="020F0502020204030204" pitchFamily="34" charset="0"/>
                <a:sym typeface="Wingdings" pitchFamily="2" charset="2"/>
                <a:hlinkClick r:id="rId5"/>
              </a:rPr>
              <a:t>Article A - part 1 </a:t>
            </a:r>
            <a:r>
              <a:rPr lang="en-US" sz="1700"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hlinkClick r:id="rId6"/>
              </a:rPr>
              <a:t>Article A - part 2</a:t>
            </a:r>
            <a:r>
              <a:rPr lang="en-US" sz="1700"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hlinkClick r:id="rId7"/>
              </a:rPr>
              <a:t>Article B</a:t>
            </a:r>
            <a:r>
              <a:rPr lang="en-US" sz="1700"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hlinkClick r:id="rId8"/>
              </a:rPr>
              <a:t>article C</a:t>
            </a:r>
            <a:endParaRPr lang="en-US" sz="1700" dirty="0">
              <a:latin typeface="Calibri" panose="020F0502020204030204" pitchFamily="34" charset="0"/>
              <a:cs typeface="Calibri" panose="020F0502020204030204" pitchFamily="34" charset="0"/>
              <a:sym typeface="Wingdings" pitchFamily="2" charset="2"/>
            </a:endParaRP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Ecological species concept - </a:t>
            </a:r>
            <a:r>
              <a:rPr lang="en-US" sz="1600" b="0" i="0" dirty="0">
                <a:solidFill>
                  <a:srgbClr val="333333"/>
                </a:solidFill>
                <a:effectLst/>
                <a:latin typeface="Calibri" panose="020F0502020204030204" pitchFamily="34" charset="0"/>
                <a:cs typeface="Calibri" panose="020F0502020204030204" pitchFamily="34" charset="0"/>
              </a:rPr>
              <a:t>An ecological species is a set of organisms belonging to a single or closely related lineages that basically occupy the same niche in an ecosystem</a:t>
            </a:r>
            <a:endParaRPr lang="en-US" sz="1700" b="1"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600" b="1" i="0" dirty="0">
                <a:solidFill>
                  <a:srgbClr val="333333"/>
                </a:solidFill>
                <a:effectLst/>
                <a:latin typeface="Source Sans Pro" panose="020B0503030403020204" pitchFamily="34" charset="0"/>
              </a:rPr>
              <a:t>Recognition species concept:</a:t>
            </a:r>
            <a:r>
              <a:rPr lang="en-US" sz="1600" b="0" i="0" dirty="0">
                <a:solidFill>
                  <a:srgbClr val="333333"/>
                </a:solidFill>
                <a:effectLst/>
                <a:latin typeface="Source Sans Pro" panose="020B0503030403020204" pitchFamily="34" charset="0"/>
              </a:rPr>
              <a:t> a species is a set of organisms that can recognize each other as potential mates. </a:t>
            </a:r>
            <a:endParaRPr lang="en-US" sz="1700" b="1"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Phenetic species concept - </a:t>
            </a:r>
            <a:r>
              <a:rPr lang="en-US" sz="1600" b="0" i="0" dirty="0">
                <a:solidFill>
                  <a:srgbClr val="333333"/>
                </a:solidFill>
                <a:effectLst/>
                <a:latin typeface="Source Sans Pro" panose="020B0503030403020204" pitchFamily="34" charset="0"/>
              </a:rPr>
              <a:t>a species is a set of organisms that are phenotypically similar and that look different from other sets of organisms</a:t>
            </a:r>
            <a:endParaRPr lang="en-US" sz="1700" b="1"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Cladistic/Phylogenetic species concept - </a:t>
            </a:r>
            <a:r>
              <a:rPr lang="en-US" sz="1600" b="0" i="0" dirty="0">
                <a:solidFill>
                  <a:srgbClr val="333333"/>
                </a:solidFill>
                <a:effectLst/>
                <a:latin typeface="Source Sans Pro" panose="020B0503030403020204" pitchFamily="34" charset="0"/>
              </a:rPr>
              <a:t>a species is a “tip” on a phylogeny, that is, the smallest set of organisms that share an ancestor and can be distinguished from other such sets</a:t>
            </a:r>
            <a:endParaRPr lang="en-US" sz="1700" b="1"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Evolutionary species concept - </a:t>
            </a:r>
            <a:r>
              <a:rPr lang="en-US" sz="1700" dirty="0">
                <a:latin typeface="Calibri" panose="020F0502020204030204" pitchFamily="34" charset="0"/>
                <a:cs typeface="Calibri" panose="020F0502020204030204" pitchFamily="34" charset="0"/>
                <a:sym typeface="Wingdings" pitchFamily="2" charset="2"/>
              </a:rPr>
              <a:t>a set of organisms from a single lineage that has its own evolutionary tendencies and historical fate. The evolutionary species does not necessarily become extinct when another lineage split from it, so being able to be paraphyletic, i.e., if a population is divided in two, the one that continues to have the same general features and the same evolutionary path is considered the same species as the ancestral one.</a:t>
            </a:r>
          </a:p>
          <a:p>
            <a:pPr marL="285750" indent="-285750">
              <a:buFont typeface="Wingdings" pitchFamily="2" charset="2"/>
              <a:buChar char="Ø"/>
            </a:pPr>
            <a:endParaRPr lang="en-US" sz="1200" dirty="0">
              <a:latin typeface="Calibri" panose="020F0502020204030204" pitchFamily="34" charset="0"/>
              <a:cs typeface="Calibri" panose="020F0502020204030204" pitchFamily="34" charset="0"/>
              <a:sym typeface="Wingdings" pitchFamily="2" charset="2"/>
            </a:endParaRPr>
          </a:p>
          <a:p>
            <a:r>
              <a:rPr lang="en-US" sz="1700" b="1" dirty="0">
                <a:latin typeface="Calibri" panose="020F0502020204030204" pitchFamily="34" charset="0"/>
                <a:cs typeface="Calibri" panose="020F0502020204030204" pitchFamily="34" charset="0"/>
                <a:sym typeface="Wingdings" pitchFamily="2" charset="2"/>
              </a:rPr>
              <a:t>And many many more…</a:t>
            </a:r>
          </a:p>
          <a:p>
            <a:pPr marL="285750" indent="-285750">
              <a:buFont typeface="Wingdings" pitchFamily="2" charset="2"/>
              <a:buChar char="Ø"/>
            </a:pPr>
            <a:endParaRPr lang="en-US" sz="1700" b="1"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v"/>
            </a:pPr>
            <a:r>
              <a:rPr lang="en-US" sz="1800" dirty="0">
                <a:latin typeface="Calibri" panose="020F0502020204030204" pitchFamily="34" charset="0"/>
                <a:cs typeface="Calibri" panose="020F0502020204030204" pitchFamily="34" charset="0"/>
                <a:sym typeface="Wingdings" pitchFamily="2" charset="2"/>
              </a:rPr>
              <a:t>These lines of evidence are not mutually exclusive and so multiple species concepts may be used together to define species boundaries. </a:t>
            </a:r>
            <a:endParaRPr lang="en-US" sz="1700" dirty="0">
              <a:latin typeface="Calibri" panose="020F0502020204030204" pitchFamily="34" charset="0"/>
              <a:cs typeface="Calibri" panose="020F0502020204030204" pitchFamily="34" charset="0"/>
              <a:sym typeface="Wingdings" pitchFamily="2" charset="2"/>
            </a:endParaRPr>
          </a:p>
          <a:p>
            <a:endParaRPr lang="en-US" sz="1700" b="1" dirty="0">
              <a:latin typeface="Calibri" panose="020F0502020204030204" pitchFamily="34" charset="0"/>
              <a:cs typeface="Calibri" panose="020F0502020204030204" pitchFamily="34" charset="0"/>
              <a:sym typeface="Wingdings" pitchFamily="2" charset="2"/>
            </a:endParaRPr>
          </a:p>
        </p:txBody>
      </p:sp>
      <p:pic>
        <p:nvPicPr>
          <p:cNvPr id="4100" name="Picture 4">
            <a:extLst>
              <a:ext uri="{FF2B5EF4-FFF2-40B4-BE49-F238E27FC236}">
                <a16:creationId xmlns:a16="http://schemas.microsoft.com/office/drawing/2014/main" id="{CC968A7B-43C6-E620-5DFB-667AB8F6D4A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234281" y="2639659"/>
            <a:ext cx="2928952" cy="18883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izzlies, Grolars – Why Hybrid Grizzly Polar Bears Aren't The Answer | Polar  Bears International">
            <a:extLst>
              <a:ext uri="{FF2B5EF4-FFF2-40B4-BE49-F238E27FC236}">
                <a16:creationId xmlns:a16="http://schemas.microsoft.com/office/drawing/2014/main" id="{CE193320-4BA3-220E-8F78-CA6E58DF03F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354228" y="708210"/>
            <a:ext cx="2689058" cy="179270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18E52D3-7317-2EE2-93AD-CF57FD5B90B0}"/>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263048" y="4807463"/>
            <a:ext cx="2780238" cy="188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63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F241-3C1C-FA42-4AF3-5C1396F745E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2C9FB44-BEAC-DCAE-B7A6-994C3FFD3EB9}"/>
              </a:ext>
            </a:extLst>
          </p:cNvPr>
          <p:cNvPicPr>
            <a:picLocks noChangeAspect="1"/>
          </p:cNvPicPr>
          <p:nvPr/>
        </p:nvPicPr>
        <p:blipFill>
          <a:blip r:embed="rId3"/>
          <a:stretch>
            <a:fillRect/>
          </a:stretch>
        </p:blipFill>
        <p:spPr>
          <a:xfrm>
            <a:off x="57919" y="81643"/>
            <a:ext cx="5669153" cy="889660"/>
          </a:xfrm>
          <a:prstGeom prst="rect">
            <a:avLst/>
          </a:prstGeom>
        </p:spPr>
      </p:pic>
      <p:sp>
        <p:nvSpPr>
          <p:cNvPr id="3" name="TextBox 2">
            <a:extLst>
              <a:ext uri="{FF2B5EF4-FFF2-40B4-BE49-F238E27FC236}">
                <a16:creationId xmlns:a16="http://schemas.microsoft.com/office/drawing/2014/main" id="{2ACAE1D7-62D6-163B-9A79-1A48911E40F6}"/>
              </a:ext>
            </a:extLst>
          </p:cNvPr>
          <p:cNvSpPr txBox="1"/>
          <p:nvPr/>
        </p:nvSpPr>
        <p:spPr>
          <a:xfrm>
            <a:off x="0" y="1135596"/>
            <a:ext cx="7359014" cy="2446824"/>
          </a:xfrm>
          <a:prstGeom prst="rect">
            <a:avLst/>
          </a:prstGeom>
          <a:noFill/>
        </p:spPr>
        <p:txBody>
          <a:bodyPr wrap="square">
            <a:spAutoFit/>
          </a:bodyPr>
          <a:lstStyle/>
          <a:p>
            <a:r>
              <a:rPr lang="en-US" sz="1700" dirty="0">
                <a:sym typeface="Wingdings" pitchFamily="2" charset="2"/>
              </a:rPr>
              <a:t>There is significant diversity in the number of chromosomes in animal and plant species  </a:t>
            </a:r>
            <a:r>
              <a:rPr lang="en-US" sz="1700" dirty="0">
                <a:sym typeface="Wingdings" pitchFamily="2" charset="2"/>
                <a:hlinkClick r:id="rId4"/>
              </a:rPr>
              <a:t>good list</a:t>
            </a:r>
            <a:endParaRPr lang="en-US" sz="1700" dirty="0">
              <a:sym typeface="Wingdings" pitchFamily="2" charset="2"/>
            </a:endParaRPr>
          </a:p>
          <a:p>
            <a:pPr marL="285750" indent="-285750">
              <a:buFont typeface="Wingdings" pitchFamily="2" charset="2"/>
              <a:buChar char="Ø"/>
            </a:pPr>
            <a:r>
              <a:rPr lang="en-US" sz="1700" dirty="0">
                <a:sym typeface="Wingdings" pitchFamily="2" charset="2"/>
              </a:rPr>
              <a:t>The number of chromosomes is a characteristic feature of a members of a species as in order to interbreed, there must be comparable genetic profiles (genetic information of each parent must be organized onto the same number of chromosomes, with comparable sizes and gene loci positions). </a:t>
            </a:r>
          </a:p>
          <a:p>
            <a:pPr marL="285750" indent="-285750">
              <a:buFont typeface="Wingdings" pitchFamily="2" charset="2"/>
              <a:buChar char="Ø"/>
            </a:pPr>
            <a:r>
              <a:rPr lang="en-US" sz="1700" dirty="0">
                <a:sym typeface="Wingdings" pitchFamily="2" charset="2"/>
              </a:rPr>
              <a:t>Therefore, organisms with different diploid numbers are unlikely to be able to interbreed as the chromosomes cannot form homologous pairs</a:t>
            </a:r>
          </a:p>
          <a:p>
            <a:endParaRPr lang="en-US" sz="1700" dirty="0">
              <a:sym typeface="Wingdings" pitchFamily="2" charset="2"/>
            </a:endParaRPr>
          </a:p>
        </p:txBody>
      </p:sp>
      <p:pic>
        <p:nvPicPr>
          <p:cNvPr id="1026" name="Picture 2" descr="Chromosome Number | BioNinja">
            <a:extLst>
              <a:ext uri="{FF2B5EF4-FFF2-40B4-BE49-F238E27FC236}">
                <a16:creationId xmlns:a16="http://schemas.microsoft.com/office/drawing/2014/main" id="{5D7B531A-3A75-002E-4E4C-70F3A8B286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31695" y="955158"/>
            <a:ext cx="4156386" cy="16907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6869DE-6838-613D-65B9-8292AA107414}"/>
              </a:ext>
            </a:extLst>
          </p:cNvPr>
          <p:cNvSpPr txBox="1"/>
          <p:nvPr/>
        </p:nvSpPr>
        <p:spPr>
          <a:xfrm>
            <a:off x="0" y="3729167"/>
            <a:ext cx="12192000" cy="615553"/>
          </a:xfrm>
          <a:prstGeom prst="rect">
            <a:avLst/>
          </a:prstGeom>
          <a:noFill/>
        </p:spPr>
        <p:txBody>
          <a:bodyPr wrap="square">
            <a:spAutoFit/>
          </a:bodyPr>
          <a:lstStyle/>
          <a:p>
            <a:pPr marL="285750" indent="-285750">
              <a:buFont typeface="Wingdings" pitchFamily="2" charset="2"/>
              <a:buChar char="Ø"/>
            </a:pPr>
            <a:r>
              <a:rPr lang="en-US" sz="1700" dirty="0">
                <a:sym typeface="Wingdings" pitchFamily="2" charset="2"/>
              </a:rPr>
              <a:t>The chromosome number that is given for each species is the number of chromosomes in a somatic (body cell)</a:t>
            </a:r>
          </a:p>
          <a:p>
            <a:pPr marL="285750" indent="-285750">
              <a:buFont typeface="Wingdings" pitchFamily="2" charset="2"/>
              <a:buChar char="Ø"/>
            </a:pPr>
            <a:r>
              <a:rPr lang="en-US" sz="1700" dirty="0">
                <a:sym typeface="Wingdings" pitchFamily="2" charset="2"/>
              </a:rPr>
              <a:t>If diploid (2n), then the number will be even (</a:t>
            </a:r>
            <a:r>
              <a:rPr lang="en-US" sz="1700" dirty="0" err="1">
                <a:sym typeface="Wingdings" pitchFamily="2" charset="2"/>
              </a:rPr>
              <a:t>n+n</a:t>
            </a:r>
            <a:r>
              <a:rPr lang="en-US" sz="1700" dirty="0">
                <a:sym typeface="Wingdings" pitchFamily="2" charset="2"/>
              </a:rPr>
              <a:t> = 2n)</a:t>
            </a:r>
          </a:p>
        </p:txBody>
      </p:sp>
      <p:pic>
        <p:nvPicPr>
          <p:cNvPr id="6" name="Picture 6" descr="Diploid versus Haploid | BioNinja">
            <a:extLst>
              <a:ext uri="{FF2B5EF4-FFF2-40B4-BE49-F238E27FC236}">
                <a16:creationId xmlns:a16="http://schemas.microsoft.com/office/drawing/2014/main" id="{D7ADFA09-8341-A40C-C897-BBD38A7DA05F}"/>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10076688" y="4300383"/>
            <a:ext cx="2115312" cy="2436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iploid versus Haploid | BioNinja">
            <a:extLst>
              <a:ext uri="{FF2B5EF4-FFF2-40B4-BE49-F238E27FC236}">
                <a16:creationId xmlns:a16="http://schemas.microsoft.com/office/drawing/2014/main" id="{7CFF055E-24D3-72EC-AE6A-19AF4B8E24E4}"/>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149336" y="4321617"/>
            <a:ext cx="1893190" cy="244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69F789D-55C7-75B0-DD88-BE667442DA10}"/>
              </a:ext>
            </a:extLst>
          </p:cNvPr>
          <p:cNvPicPr>
            <a:picLocks noChangeAspect="1"/>
          </p:cNvPicPr>
          <p:nvPr/>
        </p:nvPicPr>
        <p:blipFill>
          <a:blip r:embed="rId8"/>
          <a:stretch>
            <a:fillRect/>
          </a:stretch>
        </p:blipFill>
        <p:spPr>
          <a:xfrm>
            <a:off x="156465" y="4379953"/>
            <a:ext cx="7435826" cy="2298901"/>
          </a:xfrm>
          <a:prstGeom prst="rect">
            <a:avLst/>
          </a:prstGeom>
        </p:spPr>
      </p:pic>
      <p:pic>
        <p:nvPicPr>
          <p:cNvPr id="9" name="Picture 8">
            <a:extLst>
              <a:ext uri="{FF2B5EF4-FFF2-40B4-BE49-F238E27FC236}">
                <a16:creationId xmlns:a16="http://schemas.microsoft.com/office/drawing/2014/main" id="{DF0AD7CE-2CA7-05DA-AEFF-41C628F7414A}"/>
              </a:ext>
            </a:extLst>
          </p:cNvPr>
          <p:cNvPicPr>
            <a:picLocks noChangeAspect="1"/>
          </p:cNvPicPr>
          <p:nvPr/>
        </p:nvPicPr>
        <p:blipFill>
          <a:blip r:embed="rId9"/>
          <a:stretch>
            <a:fillRect/>
          </a:stretch>
        </p:blipFill>
        <p:spPr>
          <a:xfrm>
            <a:off x="6366384" y="140401"/>
            <a:ext cx="5767697" cy="697705"/>
          </a:xfrm>
          <a:prstGeom prst="rect">
            <a:avLst/>
          </a:prstGeom>
        </p:spPr>
      </p:pic>
      <p:pic>
        <p:nvPicPr>
          <p:cNvPr id="2050" name="Picture 2" descr="Nondisjunction in Meiosis | Definition, Results &amp; Examples - Lesson |  Study.com">
            <a:extLst>
              <a:ext uri="{FF2B5EF4-FFF2-40B4-BE49-F238E27FC236}">
                <a16:creationId xmlns:a16="http://schemas.microsoft.com/office/drawing/2014/main" id="{171016B0-22F9-B57C-49CC-8D4F5A858F08}"/>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b="29753"/>
          <a:stretch/>
        </p:blipFill>
        <p:spPr bwMode="auto">
          <a:xfrm>
            <a:off x="8468972" y="2662043"/>
            <a:ext cx="2845481" cy="1006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34EC135-73BB-1E1D-811A-65C4CF4E34AA}"/>
              </a:ext>
            </a:extLst>
          </p:cNvPr>
          <p:cNvPicPr>
            <a:picLocks noChangeAspect="1"/>
          </p:cNvPicPr>
          <p:nvPr/>
        </p:nvPicPr>
        <p:blipFill>
          <a:blip r:embed="rId11">
            <a:extLst>
              <a:ext uri="{28A0092B-C50C-407E-A947-70E740481C1C}">
                <a14:useLocalDpi xmlns:a14="http://schemas.microsoft.com/office/drawing/2010/main"/>
              </a:ext>
            </a:extLst>
          </a:blip>
          <a:srcRect l="-1"/>
          <a:stretch/>
        </p:blipFill>
        <p:spPr>
          <a:xfrm rot="5400000">
            <a:off x="5812688" y="154775"/>
            <a:ext cx="444937" cy="616169"/>
          </a:xfrm>
          <a:prstGeom prst="rect">
            <a:avLst/>
          </a:prstGeom>
        </p:spPr>
      </p:pic>
    </p:spTree>
    <p:extLst>
      <p:ext uri="{BB962C8B-B14F-4D97-AF65-F5344CB8AC3E}">
        <p14:creationId xmlns:p14="http://schemas.microsoft.com/office/powerpoint/2010/main" val="342194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8824-9A98-DDF4-0CFD-92C4E088A0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C63F98-818E-9295-2C6F-03FD683B959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73908" y="3049"/>
            <a:ext cx="6044184" cy="326136"/>
          </a:xfrm>
          <a:prstGeom prst="rect">
            <a:avLst/>
          </a:prstGeom>
        </p:spPr>
      </p:pic>
      <p:sp>
        <p:nvSpPr>
          <p:cNvPr id="2" name="TextBox 1">
            <a:extLst>
              <a:ext uri="{FF2B5EF4-FFF2-40B4-BE49-F238E27FC236}">
                <a16:creationId xmlns:a16="http://schemas.microsoft.com/office/drawing/2014/main" id="{9C2D76ED-039E-AC3E-5F9D-8CED8F8B752B}"/>
              </a:ext>
            </a:extLst>
          </p:cNvPr>
          <p:cNvSpPr txBox="1"/>
          <p:nvPr/>
        </p:nvSpPr>
        <p:spPr>
          <a:xfrm>
            <a:off x="-22225" y="499556"/>
            <a:ext cx="12192000" cy="2446824"/>
          </a:xfrm>
          <a:prstGeom prst="rect">
            <a:avLst/>
          </a:prstGeom>
          <a:noFill/>
        </p:spPr>
        <p:txBody>
          <a:bodyPr wrap="square">
            <a:spAutoFit/>
          </a:bodyPr>
          <a:lstStyle/>
          <a:p>
            <a:r>
              <a:rPr lang="en-US" sz="1700" b="1" dirty="0">
                <a:sym typeface="Wingdings" pitchFamily="2" charset="2"/>
              </a:rPr>
              <a:t>Karyotype</a:t>
            </a:r>
            <a:r>
              <a:rPr lang="en-US" sz="1700" dirty="0">
                <a:sym typeface="Wingdings" pitchFamily="2" charset="2"/>
              </a:rPr>
              <a:t>: number and type of chromosome present in a cell or organism</a:t>
            </a:r>
          </a:p>
          <a:p>
            <a:r>
              <a:rPr lang="en-US" sz="1700" dirty="0">
                <a:sym typeface="Wingdings" pitchFamily="2" charset="2"/>
              </a:rPr>
              <a:t> </a:t>
            </a:r>
            <a:r>
              <a:rPr lang="en-US" sz="1700" b="1" dirty="0">
                <a:sym typeface="Wingdings" pitchFamily="2" charset="2"/>
              </a:rPr>
              <a:t>Karyotyping: </a:t>
            </a:r>
            <a:r>
              <a:rPr lang="en-US" sz="1700" dirty="0">
                <a:sym typeface="Wingdings" pitchFamily="2" charset="2"/>
              </a:rPr>
              <a:t>process of pairing and ordering the complete set of chromosomes within a cell to provide a snapshot of an organism’s genetic profile. The chromosomes can then be photographed to generate a visual representation called a </a:t>
            </a:r>
            <a:r>
              <a:rPr lang="en-US" sz="1700" b="1" dirty="0" err="1">
                <a:sym typeface="Wingdings" pitchFamily="2" charset="2"/>
              </a:rPr>
              <a:t>karyogram</a:t>
            </a:r>
            <a:endParaRPr lang="en-US" sz="1700" b="1" dirty="0">
              <a:sym typeface="Wingdings" pitchFamily="2" charset="2"/>
            </a:endParaRPr>
          </a:p>
          <a:p>
            <a:endParaRPr lang="en-US" sz="1700" dirty="0">
              <a:sym typeface="Wingdings" pitchFamily="2" charset="2"/>
            </a:endParaRPr>
          </a:p>
          <a:p>
            <a:r>
              <a:rPr lang="en-US" sz="1700" b="1" dirty="0" err="1">
                <a:sym typeface="Wingdings" pitchFamily="2" charset="2"/>
              </a:rPr>
              <a:t>Karyogram</a:t>
            </a:r>
            <a:r>
              <a:rPr lang="en-US" sz="1700" dirty="0">
                <a:sym typeface="Wingdings" pitchFamily="2" charset="2"/>
              </a:rPr>
              <a:t>: photographs/diagrams in which the chromosomes of an organism are shown in in homologous pairs of decreasing length</a:t>
            </a:r>
          </a:p>
          <a:p>
            <a:endParaRPr lang="en-US" sz="1700" dirty="0">
              <a:sym typeface="Wingdings" pitchFamily="2" charset="2"/>
            </a:endParaRPr>
          </a:p>
          <a:p>
            <a:pPr marL="285750" indent="-285750">
              <a:buFont typeface="Arial" panose="020B0604020202020204" pitchFamily="34" charset="0"/>
              <a:buChar char="•"/>
            </a:pPr>
            <a:r>
              <a:rPr lang="en-US" sz="1700" i="1" dirty="0">
                <a:sym typeface="Wingdings" pitchFamily="2" charset="2"/>
              </a:rPr>
              <a:t>Preparation</a:t>
            </a:r>
            <a:r>
              <a:rPr lang="en-US" sz="1700" dirty="0">
                <a:sym typeface="Wingdings" pitchFamily="2" charset="2"/>
              </a:rPr>
              <a:t>: 	(1) cells are cultured + allowed to divide. (2) Chemicals used to arrest cells in metaphase (organized and condensed) 		(3) stained (4) observed/photographed using a microscope (5) organized in decreasing size</a:t>
            </a:r>
          </a:p>
          <a:p>
            <a:endParaRPr lang="en-US" sz="1700" dirty="0">
              <a:sym typeface="Wingdings" pitchFamily="2" charset="2"/>
            </a:endParaRPr>
          </a:p>
        </p:txBody>
      </p:sp>
      <p:pic>
        <p:nvPicPr>
          <p:cNvPr id="2054" name="Picture 6" descr="How do Scientists Read Chromosomes?">
            <a:extLst>
              <a:ext uri="{FF2B5EF4-FFF2-40B4-BE49-F238E27FC236}">
                <a16:creationId xmlns:a16="http://schemas.microsoft.com/office/drawing/2014/main" id="{EC02C1F5-354E-3012-6D21-E96005A8EC2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04727" y="2730899"/>
            <a:ext cx="3387662" cy="41271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C14BD4-5E82-CDA6-9F4E-D508FC222564}"/>
              </a:ext>
            </a:extLst>
          </p:cNvPr>
          <p:cNvPicPr>
            <a:picLocks noChangeAspect="1"/>
          </p:cNvPicPr>
          <p:nvPr/>
        </p:nvPicPr>
        <p:blipFill>
          <a:blip r:embed="rId5"/>
          <a:stretch>
            <a:fillRect/>
          </a:stretch>
        </p:blipFill>
        <p:spPr>
          <a:xfrm>
            <a:off x="857826" y="2949429"/>
            <a:ext cx="5704650" cy="3797424"/>
          </a:xfrm>
          <a:prstGeom prst="rect">
            <a:avLst/>
          </a:prstGeom>
        </p:spPr>
      </p:pic>
      <p:pic>
        <p:nvPicPr>
          <p:cNvPr id="5" name="Picture 4">
            <a:extLst>
              <a:ext uri="{FF2B5EF4-FFF2-40B4-BE49-F238E27FC236}">
                <a16:creationId xmlns:a16="http://schemas.microsoft.com/office/drawing/2014/main" id="{C64DACBD-E9D2-C1FB-E637-16DB71DB9C08}"/>
              </a:ext>
            </a:extLst>
          </p:cNvPr>
          <p:cNvPicPr>
            <a:picLocks noChangeAspect="1"/>
          </p:cNvPicPr>
          <p:nvPr/>
        </p:nvPicPr>
        <p:blipFill>
          <a:blip r:embed="rId6"/>
          <a:stretch>
            <a:fillRect/>
          </a:stretch>
        </p:blipFill>
        <p:spPr>
          <a:xfrm>
            <a:off x="8947995" y="5299668"/>
            <a:ext cx="3076291" cy="1558332"/>
          </a:xfrm>
          <a:prstGeom prst="rect">
            <a:avLst/>
          </a:prstGeom>
        </p:spPr>
      </p:pic>
    </p:spTree>
    <p:extLst>
      <p:ext uri="{BB962C8B-B14F-4D97-AF65-F5344CB8AC3E}">
        <p14:creationId xmlns:p14="http://schemas.microsoft.com/office/powerpoint/2010/main" val="2898450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6137</TotalTime>
  <Words>2553</Words>
  <Application>Microsoft Macintosh PowerPoint</Application>
  <PresentationFormat>Widescreen</PresentationFormat>
  <Paragraphs>232</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Graphik</vt:lpstr>
      <vt:lpstr>System Font Regular</vt:lpstr>
      <vt:lpstr>Arial</vt:lpstr>
      <vt:lpstr>Calibri</vt:lpstr>
      <vt:lpstr>Calibri Light</vt:lpstr>
      <vt:lpstr>Courier New</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Marier</dc:creator>
  <cp:lastModifiedBy>Peter Marier</cp:lastModifiedBy>
  <cp:revision>223</cp:revision>
  <dcterms:created xsi:type="dcterms:W3CDTF">2024-11-05T10:32:26Z</dcterms:created>
  <dcterms:modified xsi:type="dcterms:W3CDTF">2026-02-01T08:22:58Z</dcterms:modified>
</cp:coreProperties>
</file>