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notesMasterIdLst>
    <p:notesMasterId r:id="rId19"/>
  </p:notesMasterIdLst>
  <p:sldIdLst>
    <p:sldId id="300" r:id="rId2"/>
    <p:sldId id="257" r:id="rId3"/>
    <p:sldId id="266" r:id="rId4"/>
    <p:sldId id="272" r:id="rId5"/>
    <p:sldId id="273" r:id="rId6"/>
    <p:sldId id="267" r:id="rId7"/>
    <p:sldId id="274" r:id="rId8"/>
    <p:sldId id="275" r:id="rId9"/>
    <p:sldId id="277" r:id="rId10"/>
    <p:sldId id="279" r:id="rId11"/>
    <p:sldId id="278" r:id="rId12"/>
    <p:sldId id="280" r:id="rId13"/>
    <p:sldId id="276" r:id="rId14"/>
    <p:sldId id="269" r:id="rId15"/>
    <p:sldId id="270" r:id="rId16"/>
    <p:sldId id="271" r:id="rId17"/>
    <p:sldId id="268" r:id="rId18"/>
  </p:sldIdLst>
  <p:sldSz cx="12192000" cy="6858000"/>
  <p:notesSz cx="6858000" cy="9144000"/>
  <p:defaultText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5FF"/>
    <a:srgbClr val="76B6E7"/>
    <a:srgbClr val="FF7E79"/>
    <a:srgbClr val="00FDFF"/>
    <a:srgbClr val="CBF0FB"/>
    <a:srgbClr val="0096FF"/>
    <a:srgbClr val="9ACBEE"/>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06"/>
    <p:restoredTop sz="82789"/>
  </p:normalViewPr>
  <p:slideViewPr>
    <p:cSldViewPr snapToGrid="0">
      <p:cViewPr varScale="1">
        <p:scale>
          <a:sx n="105" d="100"/>
          <a:sy n="105" d="100"/>
        </p:scale>
        <p:origin x="17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JP"/>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26F0D7-A35F-0A44-B46D-40E667ABF602}" type="datetimeFigureOut">
              <a:rPr lang="en-JP" smtClean="0"/>
              <a:t>2025/05/01</a:t>
            </a:fld>
            <a:endParaRPr lang="en-JP"/>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JP"/>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JP"/>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402A77-0CA5-214D-A0A1-313B8E5549BF}" type="slidenum">
              <a:rPr lang="en-JP" smtClean="0"/>
              <a:t>‹#›</a:t>
            </a:fld>
            <a:endParaRPr lang="en-JP"/>
          </a:p>
        </p:txBody>
      </p:sp>
    </p:spTree>
    <p:extLst>
      <p:ext uri="{BB962C8B-B14F-4D97-AF65-F5344CB8AC3E}">
        <p14:creationId xmlns:p14="http://schemas.microsoft.com/office/powerpoint/2010/main" val="3071838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t>
            </a:r>
            <a:r>
              <a:rPr lang="en-JP" dirty="0"/>
              <a:t>abitat  etymology =  “it lives”</a:t>
            </a:r>
          </a:p>
        </p:txBody>
      </p:sp>
      <p:sp>
        <p:nvSpPr>
          <p:cNvPr id="4" name="Slide Number Placeholder 3"/>
          <p:cNvSpPr>
            <a:spLocks noGrp="1"/>
          </p:cNvSpPr>
          <p:nvPr>
            <p:ph type="sldNum" sz="quarter" idx="5"/>
          </p:nvPr>
        </p:nvSpPr>
        <p:spPr/>
        <p:txBody>
          <a:bodyPr/>
          <a:lstStyle/>
          <a:p>
            <a:fld id="{A9402A77-0CA5-214D-A0A1-313B8E5549BF}" type="slidenum">
              <a:rPr lang="en-JP" smtClean="0"/>
              <a:t>2</a:t>
            </a:fld>
            <a:endParaRPr lang="en-JP"/>
          </a:p>
        </p:txBody>
      </p:sp>
    </p:spTree>
    <p:extLst>
      <p:ext uri="{BB962C8B-B14F-4D97-AF65-F5344CB8AC3E}">
        <p14:creationId xmlns:p14="http://schemas.microsoft.com/office/powerpoint/2010/main" val="1069600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EC61FA-7AB2-FA9F-5B7D-A2B2D78B1B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48FFE2D-ECEB-DEA6-2135-9F7950E75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F6A011-CAD9-354E-9D33-7F3ECDC9E95D}"/>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9EDD5657-0752-0F6E-2B89-5B6BF3A35B6F}"/>
              </a:ext>
            </a:extLst>
          </p:cNvPr>
          <p:cNvSpPr>
            <a:spLocks noGrp="1"/>
          </p:cNvSpPr>
          <p:nvPr>
            <p:ph type="sldNum" sz="quarter" idx="5"/>
          </p:nvPr>
        </p:nvSpPr>
        <p:spPr/>
        <p:txBody>
          <a:bodyPr/>
          <a:lstStyle/>
          <a:p>
            <a:fld id="{A9402A77-0CA5-214D-A0A1-313B8E5549BF}" type="slidenum">
              <a:rPr lang="en-JP" smtClean="0"/>
              <a:t>12</a:t>
            </a:fld>
            <a:endParaRPr lang="en-JP"/>
          </a:p>
        </p:txBody>
      </p:sp>
    </p:spTree>
    <p:extLst>
      <p:ext uri="{BB962C8B-B14F-4D97-AF65-F5344CB8AC3E}">
        <p14:creationId xmlns:p14="http://schemas.microsoft.com/office/powerpoint/2010/main" val="1695009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23C0C4-3FF0-2603-98CF-40B9909E18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5A8097-D8B0-A4CA-9F78-4A2BA60020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C912C4-FE4A-3E70-DC7E-41722FCF02B1}"/>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63392DD6-8EF9-92FB-358C-8F727F9741E9}"/>
              </a:ext>
            </a:extLst>
          </p:cNvPr>
          <p:cNvSpPr>
            <a:spLocks noGrp="1"/>
          </p:cNvSpPr>
          <p:nvPr>
            <p:ph type="sldNum" sz="quarter" idx="5"/>
          </p:nvPr>
        </p:nvSpPr>
        <p:spPr/>
        <p:txBody>
          <a:bodyPr/>
          <a:lstStyle/>
          <a:p>
            <a:fld id="{A9402A77-0CA5-214D-A0A1-313B8E5549BF}" type="slidenum">
              <a:rPr lang="en-JP" smtClean="0"/>
              <a:t>13</a:t>
            </a:fld>
            <a:endParaRPr lang="en-JP"/>
          </a:p>
        </p:txBody>
      </p:sp>
    </p:spTree>
    <p:extLst>
      <p:ext uri="{BB962C8B-B14F-4D97-AF65-F5344CB8AC3E}">
        <p14:creationId xmlns:p14="http://schemas.microsoft.com/office/powerpoint/2010/main" val="1374603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01684-E19F-5B96-1A99-8184F794E4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69C1D8-33A8-D304-F25C-80682B307D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AA53E7-42EC-FEA3-8C62-1619AB79E421}"/>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77FF8331-4771-AB18-C29F-60834D9E9636}"/>
              </a:ext>
            </a:extLst>
          </p:cNvPr>
          <p:cNvSpPr>
            <a:spLocks noGrp="1"/>
          </p:cNvSpPr>
          <p:nvPr>
            <p:ph type="sldNum" sz="quarter" idx="5"/>
          </p:nvPr>
        </p:nvSpPr>
        <p:spPr/>
        <p:txBody>
          <a:bodyPr/>
          <a:lstStyle/>
          <a:p>
            <a:fld id="{A9402A77-0CA5-214D-A0A1-313B8E5549BF}" type="slidenum">
              <a:rPr lang="en-JP" smtClean="0"/>
              <a:t>14</a:t>
            </a:fld>
            <a:endParaRPr lang="en-JP"/>
          </a:p>
        </p:txBody>
      </p:sp>
    </p:spTree>
    <p:extLst>
      <p:ext uri="{BB962C8B-B14F-4D97-AF65-F5344CB8AC3E}">
        <p14:creationId xmlns:p14="http://schemas.microsoft.com/office/powerpoint/2010/main" val="380219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EA33D-9209-1374-0157-6C363D90BD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7DC45-AB04-4FA4-2B86-BB9C86062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460B49-2661-1AE4-473F-1E94BFE84656}"/>
              </a:ext>
            </a:extLst>
          </p:cNvPr>
          <p:cNvSpPr>
            <a:spLocks noGrp="1"/>
          </p:cNvSpPr>
          <p:nvPr>
            <p:ph type="body" idx="1"/>
          </p:nvPr>
        </p:nvSpPr>
        <p:spPr/>
        <p:txBody>
          <a:bodyPr/>
          <a:lstStyle/>
          <a:p>
            <a:r>
              <a:rPr lang="en-JP" dirty="0"/>
              <a:t>NPP = </a:t>
            </a:r>
            <a:r>
              <a:rPr lang="en-US" dirty="0"/>
              <a:t>N</a:t>
            </a:r>
            <a:r>
              <a:rPr lang="en-JP" dirty="0"/>
              <a:t>et primary productivity</a:t>
            </a:r>
          </a:p>
          <a:p>
            <a:r>
              <a:rPr lang="en-US" dirty="0"/>
              <a:t>C</a:t>
            </a:r>
            <a:r>
              <a:rPr lang="en-JP" dirty="0"/>
              <a:t>overed in C4.2</a:t>
            </a:r>
          </a:p>
        </p:txBody>
      </p:sp>
      <p:sp>
        <p:nvSpPr>
          <p:cNvPr id="4" name="Slide Number Placeholder 3">
            <a:extLst>
              <a:ext uri="{FF2B5EF4-FFF2-40B4-BE49-F238E27FC236}">
                <a16:creationId xmlns:a16="http://schemas.microsoft.com/office/drawing/2014/main" id="{E80D7EE6-140A-6AB4-85BA-000EC8CCC098}"/>
              </a:ext>
            </a:extLst>
          </p:cNvPr>
          <p:cNvSpPr>
            <a:spLocks noGrp="1"/>
          </p:cNvSpPr>
          <p:nvPr>
            <p:ph type="sldNum" sz="quarter" idx="5"/>
          </p:nvPr>
        </p:nvSpPr>
        <p:spPr/>
        <p:txBody>
          <a:bodyPr/>
          <a:lstStyle/>
          <a:p>
            <a:fld id="{A9402A77-0CA5-214D-A0A1-313B8E5549BF}" type="slidenum">
              <a:rPr lang="en-JP" smtClean="0"/>
              <a:t>15</a:t>
            </a:fld>
            <a:endParaRPr lang="en-JP"/>
          </a:p>
        </p:txBody>
      </p:sp>
    </p:spTree>
    <p:extLst>
      <p:ext uri="{BB962C8B-B14F-4D97-AF65-F5344CB8AC3E}">
        <p14:creationId xmlns:p14="http://schemas.microsoft.com/office/powerpoint/2010/main" val="2314570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42591-897D-58C8-1918-F6CE144219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B8DA54-91CF-ACD0-3FEA-C27B291E2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7698C2-F4D2-D41B-EA5F-12195DC6174B}"/>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681D0A35-A2B6-37FC-0B60-29387F01E617}"/>
              </a:ext>
            </a:extLst>
          </p:cNvPr>
          <p:cNvSpPr>
            <a:spLocks noGrp="1"/>
          </p:cNvSpPr>
          <p:nvPr>
            <p:ph type="sldNum" sz="quarter" idx="5"/>
          </p:nvPr>
        </p:nvSpPr>
        <p:spPr/>
        <p:txBody>
          <a:bodyPr/>
          <a:lstStyle/>
          <a:p>
            <a:fld id="{A9402A77-0CA5-214D-A0A1-313B8E5549BF}" type="slidenum">
              <a:rPr lang="en-JP" smtClean="0"/>
              <a:t>16</a:t>
            </a:fld>
            <a:endParaRPr lang="en-JP"/>
          </a:p>
        </p:txBody>
      </p:sp>
    </p:spTree>
    <p:extLst>
      <p:ext uri="{BB962C8B-B14F-4D97-AF65-F5344CB8AC3E}">
        <p14:creationId xmlns:p14="http://schemas.microsoft.com/office/powerpoint/2010/main" val="3663502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3A4A3-296F-DB6C-BB9A-26548936BD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6C35B2-DD93-C482-58F8-48A9EB1A6D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C8C4BC-9A1A-6186-BC84-2082C6EAB89B}"/>
              </a:ext>
            </a:extLst>
          </p:cNvPr>
          <p:cNvSpPr>
            <a:spLocks noGrp="1"/>
          </p:cNvSpPr>
          <p:nvPr>
            <p:ph type="body" idx="1"/>
          </p:nvPr>
        </p:nvSpPr>
        <p:spPr/>
        <p:txBody>
          <a:bodyPr/>
          <a:lstStyle/>
          <a:p>
            <a:r>
              <a:rPr lang="en-JP" u="none" dirty="0"/>
              <a:t>C4.1 </a:t>
            </a:r>
            <a:r>
              <a:rPr lang="en-JP" u="none" dirty="0">
                <a:sym typeface="Wingdings" pitchFamily="2" charset="2"/>
              </a:rPr>
              <a:t> corals and </a:t>
            </a:r>
            <a:r>
              <a:rPr lang="en-US" sz="1200" u="none" dirty="0"/>
              <a:t>zooxanthellae</a:t>
            </a:r>
            <a:endParaRPr lang="en-JP" u="none" dirty="0"/>
          </a:p>
        </p:txBody>
      </p:sp>
      <p:sp>
        <p:nvSpPr>
          <p:cNvPr id="4" name="Slide Number Placeholder 3">
            <a:extLst>
              <a:ext uri="{FF2B5EF4-FFF2-40B4-BE49-F238E27FC236}">
                <a16:creationId xmlns:a16="http://schemas.microsoft.com/office/drawing/2014/main" id="{0B17C023-A22D-0A85-25B7-273F8114F443}"/>
              </a:ext>
            </a:extLst>
          </p:cNvPr>
          <p:cNvSpPr>
            <a:spLocks noGrp="1"/>
          </p:cNvSpPr>
          <p:nvPr>
            <p:ph type="sldNum" sz="quarter" idx="5"/>
          </p:nvPr>
        </p:nvSpPr>
        <p:spPr/>
        <p:txBody>
          <a:bodyPr/>
          <a:lstStyle/>
          <a:p>
            <a:fld id="{A9402A77-0CA5-214D-A0A1-313B8E5549BF}" type="slidenum">
              <a:rPr lang="en-JP" smtClean="0"/>
              <a:t>17</a:t>
            </a:fld>
            <a:endParaRPr lang="en-JP"/>
          </a:p>
        </p:txBody>
      </p:sp>
    </p:spTree>
    <p:extLst>
      <p:ext uri="{BB962C8B-B14F-4D97-AF65-F5344CB8AC3E}">
        <p14:creationId xmlns:p14="http://schemas.microsoft.com/office/powerpoint/2010/main" val="2262473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CFC44A-EB1B-A62C-75CB-3350D9F7AC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01C334-4F09-4699-5481-CAC919202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2BE293-1767-0309-2807-7EA09BBAD684}"/>
              </a:ext>
            </a:extLst>
          </p:cNvPr>
          <p:cNvSpPr>
            <a:spLocks noGrp="1"/>
          </p:cNvSpPr>
          <p:nvPr>
            <p:ph type="body" idx="1"/>
          </p:nvPr>
        </p:nvSpPr>
        <p:spPr/>
        <p:txBody>
          <a:bodyPr/>
          <a:lstStyle/>
          <a:p>
            <a:pPr algn="l">
              <a:buFont typeface="Arial" panose="020B0604020202020204" pitchFamily="34" charset="0"/>
              <a:buChar char="•"/>
            </a:pPr>
            <a:r>
              <a:rPr lang="en-US" b="0" i="0" dirty="0">
                <a:solidFill>
                  <a:srgbClr val="FFFFFF"/>
                </a:solidFill>
                <a:effectLst/>
                <a:latin typeface="__jakarta_b639a1"/>
              </a:rPr>
              <a:t>Species will </a:t>
            </a:r>
            <a:r>
              <a:rPr lang="en-US" b="1" i="0" dirty="0">
                <a:solidFill>
                  <a:srgbClr val="FFFFFF"/>
                </a:solidFill>
                <a:effectLst/>
                <a:latin typeface="__jakarta_b639a1"/>
              </a:rPr>
              <a:t>not be found </a:t>
            </a:r>
            <a:r>
              <a:rPr lang="en-US" b="0" i="0" dirty="0">
                <a:solidFill>
                  <a:srgbClr val="FFFFFF"/>
                </a:solidFill>
                <a:effectLst/>
                <a:latin typeface="__jakarta_b639a1"/>
              </a:rPr>
              <a:t>in areas with abiotic conditions that are </a:t>
            </a:r>
            <a:r>
              <a:rPr lang="en-US" b="1" i="0" dirty="0">
                <a:solidFill>
                  <a:srgbClr val="FFFFFF"/>
                </a:solidFill>
                <a:effectLst/>
                <a:latin typeface="__jakarta_b639a1"/>
              </a:rPr>
              <a:t>outside their range of tolerance</a:t>
            </a:r>
            <a:endParaRPr lang="en-US" b="0" i="0" dirty="0">
              <a:solidFill>
                <a:srgbClr val="FFFFFF"/>
              </a:solidFill>
              <a:effectLst/>
              <a:latin typeface="__jakarta_b639a1"/>
            </a:endParaRPr>
          </a:p>
          <a:p>
            <a:pPr algn="l">
              <a:buFont typeface="Arial" panose="020B0604020202020204" pitchFamily="34" charset="0"/>
              <a:buChar char="•"/>
            </a:pPr>
            <a:r>
              <a:rPr lang="en-US" b="0" i="0" dirty="0">
                <a:solidFill>
                  <a:srgbClr val="FFFFFF"/>
                </a:solidFill>
                <a:effectLst/>
                <a:latin typeface="__jakarta_b639a1"/>
              </a:rPr>
              <a:t>Species which are adapted to live in </a:t>
            </a:r>
            <a:r>
              <a:rPr lang="en-US" b="1" i="0" dirty="0">
                <a:solidFill>
                  <a:srgbClr val="FFFFFF"/>
                </a:solidFill>
                <a:effectLst/>
                <a:latin typeface="__jakarta_b639a1"/>
              </a:rPr>
              <a:t>extreme conditions</a:t>
            </a:r>
            <a:r>
              <a:rPr lang="en-US" b="0" i="0" dirty="0">
                <a:solidFill>
                  <a:srgbClr val="FFFFFF"/>
                </a:solidFill>
                <a:effectLst/>
                <a:latin typeface="__jakarta_b639a1"/>
              </a:rPr>
              <a:t> may have an </a:t>
            </a:r>
            <a:r>
              <a:rPr lang="en-US" b="1" i="0" dirty="0">
                <a:solidFill>
                  <a:srgbClr val="FFFFFF"/>
                </a:solidFill>
                <a:effectLst/>
                <a:latin typeface="__jakarta_b639a1"/>
              </a:rPr>
              <a:t>especially wide range of tolerance</a:t>
            </a:r>
            <a:r>
              <a:rPr lang="en-US" b="0" i="0" dirty="0">
                <a:solidFill>
                  <a:srgbClr val="FFFFFF"/>
                </a:solidFill>
                <a:effectLst/>
                <a:latin typeface="__jakarta_b639a1"/>
              </a:rPr>
              <a:t>, allowing them to live in areas where other species cannot survive</a:t>
            </a:r>
          </a:p>
          <a:p>
            <a:pPr marL="742950" lvl="1" indent="-285750" algn="l">
              <a:buFont typeface="Arial" panose="020B0604020202020204" pitchFamily="34" charset="0"/>
              <a:buChar char="•"/>
            </a:pPr>
            <a:r>
              <a:rPr lang="en-US" b="0" i="0" dirty="0">
                <a:solidFill>
                  <a:srgbClr val="FFFFFF"/>
                </a:solidFill>
                <a:effectLst/>
                <a:latin typeface="__jakarta_b639a1"/>
              </a:rPr>
              <a:t>Such species will often have an </a:t>
            </a:r>
            <a:r>
              <a:rPr lang="en-US" b="1" i="0" dirty="0">
                <a:solidFill>
                  <a:srgbClr val="FFFFFF"/>
                </a:solidFill>
                <a:effectLst/>
                <a:latin typeface="__jakarta_b639a1"/>
              </a:rPr>
              <a:t>environmental optimum that is higher or lower than average</a:t>
            </a:r>
            <a:endParaRPr lang="en-US" b="0" i="0" dirty="0">
              <a:solidFill>
                <a:srgbClr val="FFFFFF"/>
              </a:solidFill>
              <a:effectLst/>
              <a:latin typeface="__jakarta_b639a1"/>
            </a:endParaRPr>
          </a:p>
          <a:p>
            <a:pPr marL="742950" lvl="1" indent="-285750" algn="l">
              <a:buFont typeface="Arial" panose="020B0604020202020204" pitchFamily="34" charset="0"/>
              <a:buChar char="•"/>
            </a:pPr>
            <a:r>
              <a:rPr lang="en-US" b="0" i="0" dirty="0">
                <a:solidFill>
                  <a:srgbClr val="FFFFFF"/>
                </a:solidFill>
                <a:effectLst/>
                <a:latin typeface="__jakarta_b639a1"/>
              </a:rPr>
              <a:t>These extreme species will do well in these extreme environments where </a:t>
            </a:r>
            <a:r>
              <a:rPr lang="en-US" b="1" i="0" dirty="0">
                <a:solidFill>
                  <a:srgbClr val="FFFFFF"/>
                </a:solidFill>
                <a:effectLst/>
                <a:latin typeface="__jakarta_b639a1"/>
              </a:rPr>
              <a:t>competition</a:t>
            </a:r>
            <a:r>
              <a:rPr lang="en-US" b="0" i="0" dirty="0">
                <a:solidFill>
                  <a:srgbClr val="FFFFFF"/>
                </a:solidFill>
                <a:effectLst/>
                <a:latin typeface="__jakarta_b639a1"/>
              </a:rPr>
              <a:t> from other species is low</a:t>
            </a:r>
          </a:p>
          <a:p>
            <a:pPr marL="742950" lvl="1" indent="-285750" algn="l">
              <a:buFont typeface="Arial" panose="020B0604020202020204" pitchFamily="34" charset="0"/>
              <a:buChar char="•"/>
            </a:pPr>
            <a:r>
              <a:rPr lang="en-US" b="0" i="0" dirty="0">
                <a:solidFill>
                  <a:srgbClr val="FFFFFF"/>
                </a:solidFill>
                <a:effectLst/>
                <a:latin typeface="__jakarta_b639a1"/>
              </a:rPr>
              <a:t>Such extreme species may do less well in more moderate environments due to competition from species with an average environmental optimum</a:t>
            </a:r>
          </a:p>
          <a:p>
            <a:pPr algn="l">
              <a:buFont typeface="Arial" panose="020B0604020202020204" pitchFamily="34" charset="0"/>
              <a:buChar char="•"/>
            </a:pPr>
            <a:r>
              <a:rPr lang="en-US" b="0" i="0" dirty="0">
                <a:solidFill>
                  <a:srgbClr val="FFFFFF"/>
                </a:solidFill>
                <a:effectLst/>
                <a:latin typeface="__jakarta_b639a1"/>
              </a:rPr>
              <a:t>Species will have a range of tolerance for </a:t>
            </a:r>
            <a:r>
              <a:rPr lang="en-US" b="1" i="0" dirty="0">
                <a:solidFill>
                  <a:srgbClr val="FFFFFF"/>
                </a:solidFill>
                <a:effectLst/>
                <a:latin typeface="__jakarta_b639a1"/>
              </a:rPr>
              <a:t>all abiotic factors</a:t>
            </a:r>
            <a:r>
              <a:rPr lang="en-US" b="0" i="0" dirty="0">
                <a:solidFill>
                  <a:srgbClr val="FFFFFF"/>
                </a:solidFill>
                <a:effectLst/>
                <a:latin typeface="__jakarta_b639a1"/>
              </a:rPr>
              <a:t>, and while some factors may have a more significant effect than others, the </a:t>
            </a:r>
            <a:r>
              <a:rPr lang="en-US" b="1" i="0" dirty="0">
                <a:solidFill>
                  <a:srgbClr val="FFFFFF"/>
                </a:solidFill>
                <a:effectLst/>
                <a:latin typeface="__jakarta_b639a1"/>
              </a:rPr>
              <a:t>abiotic factors interact to determine the distribution of a species</a:t>
            </a:r>
            <a:endParaRPr lang="en-US" b="0" i="0" dirty="0">
              <a:solidFill>
                <a:srgbClr val="FFFFFF"/>
              </a:solidFill>
              <a:effectLst/>
              <a:latin typeface="__jakarta_b639a1"/>
            </a:endParaRPr>
          </a:p>
          <a:p>
            <a:endParaRPr lang="en-JP" dirty="0"/>
          </a:p>
        </p:txBody>
      </p:sp>
      <p:sp>
        <p:nvSpPr>
          <p:cNvPr id="4" name="Slide Number Placeholder 3">
            <a:extLst>
              <a:ext uri="{FF2B5EF4-FFF2-40B4-BE49-F238E27FC236}">
                <a16:creationId xmlns:a16="http://schemas.microsoft.com/office/drawing/2014/main" id="{BA7FF316-61D4-9AFB-6640-ABC6FF2C95C7}"/>
              </a:ext>
            </a:extLst>
          </p:cNvPr>
          <p:cNvSpPr>
            <a:spLocks noGrp="1"/>
          </p:cNvSpPr>
          <p:nvPr>
            <p:ph type="sldNum" sz="quarter" idx="5"/>
          </p:nvPr>
        </p:nvSpPr>
        <p:spPr/>
        <p:txBody>
          <a:bodyPr/>
          <a:lstStyle/>
          <a:p>
            <a:fld id="{A9402A77-0CA5-214D-A0A1-313B8E5549BF}" type="slidenum">
              <a:rPr lang="en-JP" smtClean="0"/>
              <a:t>3</a:t>
            </a:fld>
            <a:endParaRPr lang="en-JP"/>
          </a:p>
        </p:txBody>
      </p:sp>
    </p:spTree>
    <p:extLst>
      <p:ext uri="{BB962C8B-B14F-4D97-AF65-F5344CB8AC3E}">
        <p14:creationId xmlns:p14="http://schemas.microsoft.com/office/powerpoint/2010/main" val="445292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92FBE-8DF6-2B08-FCA2-4D71799D8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9CD1B6-0EC7-5763-3307-8AE327B488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F775EB-37CA-704F-1C58-00B672B84DF0}"/>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C8A5B755-0563-D8DE-4580-179D5F2F4B42}"/>
              </a:ext>
            </a:extLst>
          </p:cNvPr>
          <p:cNvSpPr>
            <a:spLocks noGrp="1"/>
          </p:cNvSpPr>
          <p:nvPr>
            <p:ph type="sldNum" sz="quarter" idx="5"/>
          </p:nvPr>
        </p:nvSpPr>
        <p:spPr/>
        <p:txBody>
          <a:bodyPr/>
          <a:lstStyle/>
          <a:p>
            <a:fld id="{A9402A77-0CA5-214D-A0A1-313B8E5549BF}" type="slidenum">
              <a:rPr lang="en-JP" smtClean="0"/>
              <a:t>4</a:t>
            </a:fld>
            <a:endParaRPr lang="en-JP"/>
          </a:p>
        </p:txBody>
      </p:sp>
    </p:spTree>
    <p:extLst>
      <p:ext uri="{BB962C8B-B14F-4D97-AF65-F5344CB8AC3E}">
        <p14:creationId xmlns:p14="http://schemas.microsoft.com/office/powerpoint/2010/main" val="1631008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D1EBC8-85B5-5C4F-F008-1BF9C9BBA5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BC237D-E01F-53FC-0FA5-CE68635DEA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C49DE3-F3C8-4640-9959-020BD315A8CE}"/>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48C9F848-226F-4C15-43C8-62C6046FC94E}"/>
              </a:ext>
            </a:extLst>
          </p:cNvPr>
          <p:cNvSpPr>
            <a:spLocks noGrp="1"/>
          </p:cNvSpPr>
          <p:nvPr>
            <p:ph type="sldNum" sz="quarter" idx="5"/>
          </p:nvPr>
        </p:nvSpPr>
        <p:spPr/>
        <p:txBody>
          <a:bodyPr/>
          <a:lstStyle/>
          <a:p>
            <a:fld id="{A9402A77-0CA5-214D-A0A1-313B8E5549BF}" type="slidenum">
              <a:rPr lang="en-JP" smtClean="0"/>
              <a:t>5</a:t>
            </a:fld>
            <a:endParaRPr lang="en-JP"/>
          </a:p>
        </p:txBody>
      </p:sp>
    </p:spTree>
    <p:extLst>
      <p:ext uri="{BB962C8B-B14F-4D97-AF65-F5344CB8AC3E}">
        <p14:creationId xmlns:p14="http://schemas.microsoft.com/office/powerpoint/2010/main" val="1858162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1D199-211C-70F0-304D-32EEB30BA1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6E0321-B93C-EDD0-5A69-C207AF2BB7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E87151-24A3-C99B-43AF-4942BB331880}"/>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CBD8CC39-D7A7-D9CD-A5C6-0D09B489F06B}"/>
              </a:ext>
            </a:extLst>
          </p:cNvPr>
          <p:cNvSpPr>
            <a:spLocks noGrp="1"/>
          </p:cNvSpPr>
          <p:nvPr>
            <p:ph type="sldNum" sz="quarter" idx="5"/>
          </p:nvPr>
        </p:nvSpPr>
        <p:spPr/>
        <p:txBody>
          <a:bodyPr/>
          <a:lstStyle/>
          <a:p>
            <a:fld id="{A9402A77-0CA5-214D-A0A1-313B8E5549BF}" type="slidenum">
              <a:rPr lang="en-JP" smtClean="0"/>
              <a:t>6</a:t>
            </a:fld>
            <a:endParaRPr lang="en-JP"/>
          </a:p>
        </p:txBody>
      </p:sp>
    </p:spTree>
    <p:extLst>
      <p:ext uri="{BB962C8B-B14F-4D97-AF65-F5344CB8AC3E}">
        <p14:creationId xmlns:p14="http://schemas.microsoft.com/office/powerpoint/2010/main" val="23192103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B74F6-AFDE-1CC5-5FAA-5B0F85AEC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1E199A-631D-2FF9-FBEC-55CD607A8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0ABD4B-E05A-21C6-8FF7-17D31ACB9DCA}"/>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22357CFE-7EFE-882C-060A-BB0B30FCB0EC}"/>
              </a:ext>
            </a:extLst>
          </p:cNvPr>
          <p:cNvSpPr>
            <a:spLocks noGrp="1"/>
          </p:cNvSpPr>
          <p:nvPr>
            <p:ph type="sldNum" sz="quarter" idx="5"/>
          </p:nvPr>
        </p:nvSpPr>
        <p:spPr/>
        <p:txBody>
          <a:bodyPr/>
          <a:lstStyle/>
          <a:p>
            <a:fld id="{A9402A77-0CA5-214D-A0A1-313B8E5549BF}" type="slidenum">
              <a:rPr lang="en-JP" smtClean="0"/>
              <a:t>7</a:t>
            </a:fld>
            <a:endParaRPr lang="en-JP"/>
          </a:p>
        </p:txBody>
      </p:sp>
    </p:spTree>
    <p:extLst>
      <p:ext uri="{BB962C8B-B14F-4D97-AF65-F5344CB8AC3E}">
        <p14:creationId xmlns:p14="http://schemas.microsoft.com/office/powerpoint/2010/main" val="2684444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32B65-655A-3D59-2BBD-CA00133F7A2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00872D-4DA7-C156-41C4-CD52291141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6C5C75-C325-6CCF-1123-351F01AF23EA}"/>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4269D2C1-532B-8BE6-5CA9-28376A8E1497}"/>
              </a:ext>
            </a:extLst>
          </p:cNvPr>
          <p:cNvSpPr>
            <a:spLocks noGrp="1"/>
          </p:cNvSpPr>
          <p:nvPr>
            <p:ph type="sldNum" sz="quarter" idx="5"/>
          </p:nvPr>
        </p:nvSpPr>
        <p:spPr/>
        <p:txBody>
          <a:bodyPr/>
          <a:lstStyle/>
          <a:p>
            <a:fld id="{A9402A77-0CA5-214D-A0A1-313B8E5549BF}" type="slidenum">
              <a:rPr lang="en-JP" smtClean="0"/>
              <a:t>8</a:t>
            </a:fld>
            <a:endParaRPr lang="en-JP"/>
          </a:p>
        </p:txBody>
      </p:sp>
    </p:spTree>
    <p:extLst>
      <p:ext uri="{BB962C8B-B14F-4D97-AF65-F5344CB8AC3E}">
        <p14:creationId xmlns:p14="http://schemas.microsoft.com/office/powerpoint/2010/main" val="2783662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92A366-9D75-9A44-F38F-DDEE5FC562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157B35-CBEC-14DF-D517-78A81AEBE3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44EC2E-0934-0034-FC36-EC41CCA40652}"/>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8764B26C-3BF7-5926-F789-29DDB4BD211B}"/>
              </a:ext>
            </a:extLst>
          </p:cNvPr>
          <p:cNvSpPr>
            <a:spLocks noGrp="1"/>
          </p:cNvSpPr>
          <p:nvPr>
            <p:ph type="sldNum" sz="quarter" idx="5"/>
          </p:nvPr>
        </p:nvSpPr>
        <p:spPr/>
        <p:txBody>
          <a:bodyPr/>
          <a:lstStyle/>
          <a:p>
            <a:fld id="{A9402A77-0CA5-214D-A0A1-313B8E5549BF}" type="slidenum">
              <a:rPr lang="en-JP" smtClean="0"/>
              <a:t>9</a:t>
            </a:fld>
            <a:endParaRPr lang="en-JP"/>
          </a:p>
        </p:txBody>
      </p:sp>
    </p:spTree>
    <p:extLst>
      <p:ext uri="{BB962C8B-B14F-4D97-AF65-F5344CB8AC3E}">
        <p14:creationId xmlns:p14="http://schemas.microsoft.com/office/powerpoint/2010/main" val="411451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9313A-53B5-C971-033F-0491BFF097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9315DC-EBBC-81BF-1089-5827E46380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EE8E64-7762-72B3-6F1F-C2FB191B81FA}"/>
              </a:ext>
            </a:extLst>
          </p:cNvPr>
          <p:cNvSpPr>
            <a:spLocks noGrp="1"/>
          </p:cNvSpPr>
          <p:nvPr>
            <p:ph type="body" idx="1"/>
          </p:nvPr>
        </p:nvSpPr>
        <p:spPr/>
        <p:txBody>
          <a:bodyPr/>
          <a:lstStyle/>
          <a:p>
            <a:endParaRPr lang="en-JP" dirty="0"/>
          </a:p>
        </p:txBody>
      </p:sp>
      <p:sp>
        <p:nvSpPr>
          <p:cNvPr id="4" name="Slide Number Placeholder 3">
            <a:extLst>
              <a:ext uri="{FF2B5EF4-FFF2-40B4-BE49-F238E27FC236}">
                <a16:creationId xmlns:a16="http://schemas.microsoft.com/office/drawing/2014/main" id="{6C429BA5-A38A-274F-3395-3DF1FE7A2642}"/>
              </a:ext>
            </a:extLst>
          </p:cNvPr>
          <p:cNvSpPr>
            <a:spLocks noGrp="1"/>
          </p:cNvSpPr>
          <p:nvPr>
            <p:ph type="sldNum" sz="quarter" idx="5"/>
          </p:nvPr>
        </p:nvSpPr>
        <p:spPr/>
        <p:txBody>
          <a:bodyPr/>
          <a:lstStyle/>
          <a:p>
            <a:fld id="{A9402A77-0CA5-214D-A0A1-313B8E5549BF}" type="slidenum">
              <a:rPr lang="en-JP" smtClean="0"/>
              <a:t>10</a:t>
            </a:fld>
            <a:endParaRPr lang="en-JP"/>
          </a:p>
        </p:txBody>
      </p:sp>
    </p:spTree>
    <p:extLst>
      <p:ext uri="{BB962C8B-B14F-4D97-AF65-F5344CB8AC3E}">
        <p14:creationId xmlns:p14="http://schemas.microsoft.com/office/powerpoint/2010/main" val="362992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13CAF-8378-E8B8-0092-D6A11126AB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JP"/>
          </a:p>
        </p:txBody>
      </p:sp>
      <p:sp>
        <p:nvSpPr>
          <p:cNvPr id="3" name="Subtitle 2">
            <a:extLst>
              <a:ext uri="{FF2B5EF4-FFF2-40B4-BE49-F238E27FC236}">
                <a16:creationId xmlns:a16="http://schemas.microsoft.com/office/drawing/2014/main" id="{35A5A5D8-83D6-F49F-C870-853B5AF93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JP"/>
          </a:p>
        </p:txBody>
      </p:sp>
      <p:sp>
        <p:nvSpPr>
          <p:cNvPr id="4" name="Date Placeholder 3">
            <a:extLst>
              <a:ext uri="{FF2B5EF4-FFF2-40B4-BE49-F238E27FC236}">
                <a16:creationId xmlns:a16="http://schemas.microsoft.com/office/drawing/2014/main" id="{227A3A45-F625-013B-E166-02571FEA6709}"/>
              </a:ext>
            </a:extLst>
          </p:cNvPr>
          <p:cNvSpPr>
            <a:spLocks noGrp="1"/>
          </p:cNvSpPr>
          <p:nvPr>
            <p:ph type="dt" sz="half" idx="10"/>
          </p:nvPr>
        </p:nvSpPr>
        <p:spPr/>
        <p:txBody>
          <a:bodyPr/>
          <a:lstStyle/>
          <a:p>
            <a:fld id="{2824D345-563C-9D4A-821E-C4F435BE347B}" type="datetimeFigureOut">
              <a:rPr lang="en-JP" smtClean="0"/>
              <a:t>2025/05/01</a:t>
            </a:fld>
            <a:endParaRPr lang="en-JP"/>
          </a:p>
        </p:txBody>
      </p:sp>
      <p:sp>
        <p:nvSpPr>
          <p:cNvPr id="5" name="Footer Placeholder 4">
            <a:extLst>
              <a:ext uri="{FF2B5EF4-FFF2-40B4-BE49-F238E27FC236}">
                <a16:creationId xmlns:a16="http://schemas.microsoft.com/office/drawing/2014/main" id="{9BDE6823-6384-1AF8-B311-36C03A4B047C}"/>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F681979E-30CB-C600-FC04-6719451EFE5F}"/>
              </a:ext>
            </a:extLst>
          </p:cNvPr>
          <p:cNvSpPr>
            <a:spLocks noGrp="1"/>
          </p:cNvSpPr>
          <p:nvPr>
            <p:ph type="sldNum" sz="quarter" idx="12"/>
          </p:nvPr>
        </p:nvSpPr>
        <p:spPr/>
        <p:txBody>
          <a:bodyPr/>
          <a:lstStyle/>
          <a:p>
            <a:fld id="{33FEB45D-0284-D84C-BA87-65559835423B}" type="slidenum">
              <a:rPr lang="en-JP" smtClean="0"/>
              <a:t>‹#›</a:t>
            </a:fld>
            <a:endParaRPr lang="en-JP"/>
          </a:p>
        </p:txBody>
      </p:sp>
    </p:spTree>
    <p:extLst>
      <p:ext uri="{BB962C8B-B14F-4D97-AF65-F5344CB8AC3E}">
        <p14:creationId xmlns:p14="http://schemas.microsoft.com/office/powerpoint/2010/main" val="3007704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6899E-44CD-66BB-5AB4-7A574FCCA289}"/>
              </a:ext>
            </a:extLst>
          </p:cNvPr>
          <p:cNvSpPr>
            <a:spLocks noGrp="1"/>
          </p:cNvSpPr>
          <p:nvPr>
            <p:ph type="title"/>
          </p:nvPr>
        </p:nvSpPr>
        <p:spPr/>
        <p:txBody>
          <a:bodyPr/>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3677276B-7EF9-5349-21EA-C24AE3C5F2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A6B7684A-192E-BC9B-3879-E424BE068DF1}"/>
              </a:ext>
            </a:extLst>
          </p:cNvPr>
          <p:cNvSpPr>
            <a:spLocks noGrp="1"/>
          </p:cNvSpPr>
          <p:nvPr>
            <p:ph type="dt" sz="half" idx="10"/>
          </p:nvPr>
        </p:nvSpPr>
        <p:spPr/>
        <p:txBody>
          <a:bodyPr/>
          <a:lstStyle/>
          <a:p>
            <a:fld id="{2824D345-563C-9D4A-821E-C4F435BE347B}" type="datetimeFigureOut">
              <a:rPr lang="en-JP" smtClean="0"/>
              <a:t>2025/05/01</a:t>
            </a:fld>
            <a:endParaRPr lang="en-JP"/>
          </a:p>
        </p:txBody>
      </p:sp>
      <p:sp>
        <p:nvSpPr>
          <p:cNvPr id="5" name="Footer Placeholder 4">
            <a:extLst>
              <a:ext uri="{FF2B5EF4-FFF2-40B4-BE49-F238E27FC236}">
                <a16:creationId xmlns:a16="http://schemas.microsoft.com/office/drawing/2014/main" id="{4496212E-0A64-1608-9705-1BF534AD0EED}"/>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797D8D76-ACC4-1394-58B3-21EA8FB36493}"/>
              </a:ext>
            </a:extLst>
          </p:cNvPr>
          <p:cNvSpPr>
            <a:spLocks noGrp="1"/>
          </p:cNvSpPr>
          <p:nvPr>
            <p:ph type="sldNum" sz="quarter" idx="12"/>
          </p:nvPr>
        </p:nvSpPr>
        <p:spPr/>
        <p:txBody>
          <a:bodyPr/>
          <a:lstStyle/>
          <a:p>
            <a:fld id="{33FEB45D-0284-D84C-BA87-65559835423B}" type="slidenum">
              <a:rPr lang="en-JP" smtClean="0"/>
              <a:t>‹#›</a:t>
            </a:fld>
            <a:endParaRPr lang="en-JP"/>
          </a:p>
        </p:txBody>
      </p:sp>
    </p:spTree>
    <p:extLst>
      <p:ext uri="{BB962C8B-B14F-4D97-AF65-F5344CB8AC3E}">
        <p14:creationId xmlns:p14="http://schemas.microsoft.com/office/powerpoint/2010/main" val="855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1AFBC8-BDD5-AA9B-833F-1910D30B01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JP"/>
          </a:p>
        </p:txBody>
      </p:sp>
      <p:sp>
        <p:nvSpPr>
          <p:cNvPr id="3" name="Vertical Text Placeholder 2">
            <a:extLst>
              <a:ext uri="{FF2B5EF4-FFF2-40B4-BE49-F238E27FC236}">
                <a16:creationId xmlns:a16="http://schemas.microsoft.com/office/drawing/2014/main" id="{2124A227-546F-94EA-6E4A-4BE2778243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802D06DD-9E47-102F-5EBE-3B575A9FFFE6}"/>
              </a:ext>
            </a:extLst>
          </p:cNvPr>
          <p:cNvSpPr>
            <a:spLocks noGrp="1"/>
          </p:cNvSpPr>
          <p:nvPr>
            <p:ph type="dt" sz="half" idx="10"/>
          </p:nvPr>
        </p:nvSpPr>
        <p:spPr/>
        <p:txBody>
          <a:bodyPr/>
          <a:lstStyle/>
          <a:p>
            <a:fld id="{2824D345-563C-9D4A-821E-C4F435BE347B}" type="datetimeFigureOut">
              <a:rPr lang="en-JP" smtClean="0"/>
              <a:t>2025/05/01</a:t>
            </a:fld>
            <a:endParaRPr lang="en-JP"/>
          </a:p>
        </p:txBody>
      </p:sp>
      <p:sp>
        <p:nvSpPr>
          <p:cNvPr id="5" name="Footer Placeholder 4">
            <a:extLst>
              <a:ext uri="{FF2B5EF4-FFF2-40B4-BE49-F238E27FC236}">
                <a16:creationId xmlns:a16="http://schemas.microsoft.com/office/drawing/2014/main" id="{0E549126-2678-0354-3F17-E40297624FE4}"/>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75DFF24B-09BF-A757-20E5-A9A1568D8444}"/>
              </a:ext>
            </a:extLst>
          </p:cNvPr>
          <p:cNvSpPr>
            <a:spLocks noGrp="1"/>
          </p:cNvSpPr>
          <p:nvPr>
            <p:ph type="sldNum" sz="quarter" idx="12"/>
          </p:nvPr>
        </p:nvSpPr>
        <p:spPr/>
        <p:txBody>
          <a:bodyPr/>
          <a:lstStyle/>
          <a:p>
            <a:fld id="{33FEB45D-0284-D84C-BA87-65559835423B}" type="slidenum">
              <a:rPr lang="en-JP" smtClean="0"/>
              <a:t>‹#›</a:t>
            </a:fld>
            <a:endParaRPr lang="en-JP"/>
          </a:p>
        </p:txBody>
      </p:sp>
    </p:spTree>
    <p:extLst>
      <p:ext uri="{BB962C8B-B14F-4D97-AF65-F5344CB8AC3E}">
        <p14:creationId xmlns:p14="http://schemas.microsoft.com/office/powerpoint/2010/main" val="2705922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70957-3DFE-1E8A-B2F7-034C3A778626}"/>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C29A0D17-E332-9533-12A2-D11A6410A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731F7131-B485-8526-5468-0D978B03E541}"/>
              </a:ext>
            </a:extLst>
          </p:cNvPr>
          <p:cNvSpPr>
            <a:spLocks noGrp="1"/>
          </p:cNvSpPr>
          <p:nvPr>
            <p:ph type="dt" sz="half" idx="10"/>
          </p:nvPr>
        </p:nvSpPr>
        <p:spPr/>
        <p:txBody>
          <a:bodyPr/>
          <a:lstStyle/>
          <a:p>
            <a:fld id="{2824D345-563C-9D4A-821E-C4F435BE347B}" type="datetimeFigureOut">
              <a:rPr lang="en-JP" smtClean="0"/>
              <a:t>2025/05/01</a:t>
            </a:fld>
            <a:endParaRPr lang="en-JP"/>
          </a:p>
        </p:txBody>
      </p:sp>
      <p:sp>
        <p:nvSpPr>
          <p:cNvPr id="5" name="Footer Placeholder 4">
            <a:extLst>
              <a:ext uri="{FF2B5EF4-FFF2-40B4-BE49-F238E27FC236}">
                <a16:creationId xmlns:a16="http://schemas.microsoft.com/office/drawing/2014/main" id="{E1B226F7-089A-4C4F-B3D5-B573F6711F95}"/>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9D348874-5C28-2155-844D-D4135ED346DA}"/>
              </a:ext>
            </a:extLst>
          </p:cNvPr>
          <p:cNvSpPr>
            <a:spLocks noGrp="1"/>
          </p:cNvSpPr>
          <p:nvPr>
            <p:ph type="sldNum" sz="quarter" idx="12"/>
          </p:nvPr>
        </p:nvSpPr>
        <p:spPr/>
        <p:txBody>
          <a:bodyPr/>
          <a:lstStyle/>
          <a:p>
            <a:fld id="{33FEB45D-0284-D84C-BA87-65559835423B}" type="slidenum">
              <a:rPr lang="en-JP" smtClean="0"/>
              <a:t>‹#›</a:t>
            </a:fld>
            <a:endParaRPr lang="en-JP"/>
          </a:p>
        </p:txBody>
      </p:sp>
    </p:spTree>
    <p:extLst>
      <p:ext uri="{BB962C8B-B14F-4D97-AF65-F5344CB8AC3E}">
        <p14:creationId xmlns:p14="http://schemas.microsoft.com/office/powerpoint/2010/main" val="665446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38559-A3AB-15D6-CE55-22D26DE33E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JP"/>
          </a:p>
        </p:txBody>
      </p:sp>
      <p:sp>
        <p:nvSpPr>
          <p:cNvPr id="3" name="Text Placeholder 2">
            <a:extLst>
              <a:ext uri="{FF2B5EF4-FFF2-40B4-BE49-F238E27FC236}">
                <a16:creationId xmlns:a16="http://schemas.microsoft.com/office/drawing/2014/main" id="{DF3BE72F-706F-1B05-3B18-1BF315F7BE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DD4CA-82CB-E361-4316-C6FEA29ED92A}"/>
              </a:ext>
            </a:extLst>
          </p:cNvPr>
          <p:cNvSpPr>
            <a:spLocks noGrp="1"/>
          </p:cNvSpPr>
          <p:nvPr>
            <p:ph type="dt" sz="half" idx="10"/>
          </p:nvPr>
        </p:nvSpPr>
        <p:spPr/>
        <p:txBody>
          <a:bodyPr/>
          <a:lstStyle/>
          <a:p>
            <a:fld id="{2824D345-563C-9D4A-821E-C4F435BE347B}" type="datetimeFigureOut">
              <a:rPr lang="en-JP" smtClean="0"/>
              <a:t>2025/05/01</a:t>
            </a:fld>
            <a:endParaRPr lang="en-JP"/>
          </a:p>
        </p:txBody>
      </p:sp>
      <p:sp>
        <p:nvSpPr>
          <p:cNvPr id="5" name="Footer Placeholder 4">
            <a:extLst>
              <a:ext uri="{FF2B5EF4-FFF2-40B4-BE49-F238E27FC236}">
                <a16:creationId xmlns:a16="http://schemas.microsoft.com/office/drawing/2014/main" id="{2162CE4B-CD73-F764-DE6E-6018DE1145FC}"/>
              </a:ext>
            </a:extLst>
          </p:cNvPr>
          <p:cNvSpPr>
            <a:spLocks noGrp="1"/>
          </p:cNvSpPr>
          <p:nvPr>
            <p:ph type="ftr" sz="quarter" idx="11"/>
          </p:nvPr>
        </p:nvSpPr>
        <p:spPr/>
        <p:txBody>
          <a:bodyPr/>
          <a:lstStyle/>
          <a:p>
            <a:endParaRPr lang="en-JP"/>
          </a:p>
        </p:txBody>
      </p:sp>
      <p:sp>
        <p:nvSpPr>
          <p:cNvPr id="6" name="Slide Number Placeholder 5">
            <a:extLst>
              <a:ext uri="{FF2B5EF4-FFF2-40B4-BE49-F238E27FC236}">
                <a16:creationId xmlns:a16="http://schemas.microsoft.com/office/drawing/2014/main" id="{199D3EDD-40D3-67BF-4B73-BDC0204615B0}"/>
              </a:ext>
            </a:extLst>
          </p:cNvPr>
          <p:cNvSpPr>
            <a:spLocks noGrp="1"/>
          </p:cNvSpPr>
          <p:nvPr>
            <p:ph type="sldNum" sz="quarter" idx="12"/>
          </p:nvPr>
        </p:nvSpPr>
        <p:spPr/>
        <p:txBody>
          <a:bodyPr/>
          <a:lstStyle/>
          <a:p>
            <a:fld id="{33FEB45D-0284-D84C-BA87-65559835423B}" type="slidenum">
              <a:rPr lang="en-JP" smtClean="0"/>
              <a:t>‹#›</a:t>
            </a:fld>
            <a:endParaRPr lang="en-JP"/>
          </a:p>
        </p:txBody>
      </p:sp>
    </p:spTree>
    <p:extLst>
      <p:ext uri="{BB962C8B-B14F-4D97-AF65-F5344CB8AC3E}">
        <p14:creationId xmlns:p14="http://schemas.microsoft.com/office/powerpoint/2010/main" val="141610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8B917-41D4-3304-7D24-3C107C39368B}"/>
              </a:ext>
            </a:extLst>
          </p:cNvPr>
          <p:cNvSpPr>
            <a:spLocks noGrp="1"/>
          </p:cNvSpPr>
          <p:nvPr>
            <p:ph type="title"/>
          </p:nvPr>
        </p:nvSpPr>
        <p:spPr/>
        <p:txBody>
          <a:bodyPr/>
          <a:lstStyle/>
          <a:p>
            <a:r>
              <a:rPr lang="en-US"/>
              <a:t>Click to edit Master title style</a:t>
            </a:r>
            <a:endParaRPr lang="en-JP"/>
          </a:p>
        </p:txBody>
      </p:sp>
      <p:sp>
        <p:nvSpPr>
          <p:cNvPr id="3" name="Content Placeholder 2">
            <a:extLst>
              <a:ext uri="{FF2B5EF4-FFF2-40B4-BE49-F238E27FC236}">
                <a16:creationId xmlns:a16="http://schemas.microsoft.com/office/drawing/2014/main" id="{84FFA329-A6E7-E7B1-7797-E8614B91B7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Content Placeholder 3">
            <a:extLst>
              <a:ext uri="{FF2B5EF4-FFF2-40B4-BE49-F238E27FC236}">
                <a16:creationId xmlns:a16="http://schemas.microsoft.com/office/drawing/2014/main" id="{FE8390D2-3A65-E427-1973-0EAC339D51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Date Placeholder 4">
            <a:extLst>
              <a:ext uri="{FF2B5EF4-FFF2-40B4-BE49-F238E27FC236}">
                <a16:creationId xmlns:a16="http://schemas.microsoft.com/office/drawing/2014/main" id="{E86C312E-AD2F-5EE1-A91E-6E8700DC82BF}"/>
              </a:ext>
            </a:extLst>
          </p:cNvPr>
          <p:cNvSpPr>
            <a:spLocks noGrp="1"/>
          </p:cNvSpPr>
          <p:nvPr>
            <p:ph type="dt" sz="half" idx="10"/>
          </p:nvPr>
        </p:nvSpPr>
        <p:spPr/>
        <p:txBody>
          <a:bodyPr/>
          <a:lstStyle/>
          <a:p>
            <a:fld id="{2824D345-563C-9D4A-821E-C4F435BE347B}" type="datetimeFigureOut">
              <a:rPr lang="en-JP" smtClean="0"/>
              <a:t>2025/05/01</a:t>
            </a:fld>
            <a:endParaRPr lang="en-JP"/>
          </a:p>
        </p:txBody>
      </p:sp>
      <p:sp>
        <p:nvSpPr>
          <p:cNvPr id="6" name="Footer Placeholder 5">
            <a:extLst>
              <a:ext uri="{FF2B5EF4-FFF2-40B4-BE49-F238E27FC236}">
                <a16:creationId xmlns:a16="http://schemas.microsoft.com/office/drawing/2014/main" id="{A58DA8F8-3985-A5A3-AF6A-15A89B1D2E26}"/>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BF75E726-7D78-3B3B-415E-B3E33E6C72F2}"/>
              </a:ext>
            </a:extLst>
          </p:cNvPr>
          <p:cNvSpPr>
            <a:spLocks noGrp="1"/>
          </p:cNvSpPr>
          <p:nvPr>
            <p:ph type="sldNum" sz="quarter" idx="12"/>
          </p:nvPr>
        </p:nvSpPr>
        <p:spPr/>
        <p:txBody>
          <a:bodyPr/>
          <a:lstStyle/>
          <a:p>
            <a:fld id="{33FEB45D-0284-D84C-BA87-65559835423B}" type="slidenum">
              <a:rPr lang="en-JP" smtClean="0"/>
              <a:t>‹#›</a:t>
            </a:fld>
            <a:endParaRPr lang="en-JP"/>
          </a:p>
        </p:txBody>
      </p:sp>
    </p:spTree>
    <p:extLst>
      <p:ext uri="{BB962C8B-B14F-4D97-AF65-F5344CB8AC3E}">
        <p14:creationId xmlns:p14="http://schemas.microsoft.com/office/powerpoint/2010/main" val="1944557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D0B2-1E22-0275-5C98-1CE38A1B6FD9}"/>
              </a:ext>
            </a:extLst>
          </p:cNvPr>
          <p:cNvSpPr>
            <a:spLocks noGrp="1"/>
          </p:cNvSpPr>
          <p:nvPr>
            <p:ph type="title"/>
          </p:nvPr>
        </p:nvSpPr>
        <p:spPr>
          <a:xfrm>
            <a:off x="839788" y="365125"/>
            <a:ext cx="10515600" cy="1325563"/>
          </a:xfrm>
        </p:spPr>
        <p:txBody>
          <a:bodyPr/>
          <a:lstStyle/>
          <a:p>
            <a:r>
              <a:rPr lang="en-US"/>
              <a:t>Click to edit Master title style</a:t>
            </a:r>
            <a:endParaRPr lang="en-JP"/>
          </a:p>
        </p:txBody>
      </p:sp>
      <p:sp>
        <p:nvSpPr>
          <p:cNvPr id="3" name="Text Placeholder 2">
            <a:extLst>
              <a:ext uri="{FF2B5EF4-FFF2-40B4-BE49-F238E27FC236}">
                <a16:creationId xmlns:a16="http://schemas.microsoft.com/office/drawing/2014/main" id="{EDFE52A4-F345-14A2-65D9-EBE0948C15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DAA290-12FA-FEB4-70EE-05CB632E2C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5" name="Text Placeholder 4">
            <a:extLst>
              <a:ext uri="{FF2B5EF4-FFF2-40B4-BE49-F238E27FC236}">
                <a16:creationId xmlns:a16="http://schemas.microsoft.com/office/drawing/2014/main" id="{172236AF-9B73-7064-2FC7-3133A6034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4867D5-AFEC-21AF-0B8E-42EA80CE469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7" name="Date Placeholder 6">
            <a:extLst>
              <a:ext uri="{FF2B5EF4-FFF2-40B4-BE49-F238E27FC236}">
                <a16:creationId xmlns:a16="http://schemas.microsoft.com/office/drawing/2014/main" id="{C1D73E79-4DED-53DA-ABF6-ABDE851C5883}"/>
              </a:ext>
            </a:extLst>
          </p:cNvPr>
          <p:cNvSpPr>
            <a:spLocks noGrp="1"/>
          </p:cNvSpPr>
          <p:nvPr>
            <p:ph type="dt" sz="half" idx="10"/>
          </p:nvPr>
        </p:nvSpPr>
        <p:spPr/>
        <p:txBody>
          <a:bodyPr/>
          <a:lstStyle/>
          <a:p>
            <a:fld id="{2824D345-563C-9D4A-821E-C4F435BE347B}" type="datetimeFigureOut">
              <a:rPr lang="en-JP" smtClean="0"/>
              <a:t>2025/05/01</a:t>
            </a:fld>
            <a:endParaRPr lang="en-JP"/>
          </a:p>
        </p:txBody>
      </p:sp>
      <p:sp>
        <p:nvSpPr>
          <p:cNvPr id="8" name="Footer Placeholder 7">
            <a:extLst>
              <a:ext uri="{FF2B5EF4-FFF2-40B4-BE49-F238E27FC236}">
                <a16:creationId xmlns:a16="http://schemas.microsoft.com/office/drawing/2014/main" id="{F8AA895F-3CC6-BEB1-FFF0-EAEEC45DF3F0}"/>
              </a:ext>
            </a:extLst>
          </p:cNvPr>
          <p:cNvSpPr>
            <a:spLocks noGrp="1"/>
          </p:cNvSpPr>
          <p:nvPr>
            <p:ph type="ftr" sz="quarter" idx="11"/>
          </p:nvPr>
        </p:nvSpPr>
        <p:spPr/>
        <p:txBody>
          <a:bodyPr/>
          <a:lstStyle/>
          <a:p>
            <a:endParaRPr lang="en-JP"/>
          </a:p>
        </p:txBody>
      </p:sp>
      <p:sp>
        <p:nvSpPr>
          <p:cNvPr id="9" name="Slide Number Placeholder 8">
            <a:extLst>
              <a:ext uri="{FF2B5EF4-FFF2-40B4-BE49-F238E27FC236}">
                <a16:creationId xmlns:a16="http://schemas.microsoft.com/office/drawing/2014/main" id="{6EE01270-2FAC-6F98-6352-33A18D6B3DEF}"/>
              </a:ext>
            </a:extLst>
          </p:cNvPr>
          <p:cNvSpPr>
            <a:spLocks noGrp="1"/>
          </p:cNvSpPr>
          <p:nvPr>
            <p:ph type="sldNum" sz="quarter" idx="12"/>
          </p:nvPr>
        </p:nvSpPr>
        <p:spPr/>
        <p:txBody>
          <a:bodyPr/>
          <a:lstStyle/>
          <a:p>
            <a:fld id="{33FEB45D-0284-D84C-BA87-65559835423B}" type="slidenum">
              <a:rPr lang="en-JP" smtClean="0"/>
              <a:t>‹#›</a:t>
            </a:fld>
            <a:endParaRPr lang="en-JP"/>
          </a:p>
        </p:txBody>
      </p:sp>
    </p:spTree>
    <p:extLst>
      <p:ext uri="{BB962C8B-B14F-4D97-AF65-F5344CB8AC3E}">
        <p14:creationId xmlns:p14="http://schemas.microsoft.com/office/powerpoint/2010/main" val="4146886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EE7C1-086C-79A3-F43A-35AB8682F995}"/>
              </a:ext>
            </a:extLst>
          </p:cNvPr>
          <p:cNvSpPr>
            <a:spLocks noGrp="1"/>
          </p:cNvSpPr>
          <p:nvPr>
            <p:ph type="title"/>
          </p:nvPr>
        </p:nvSpPr>
        <p:spPr/>
        <p:txBody>
          <a:bodyPr/>
          <a:lstStyle/>
          <a:p>
            <a:r>
              <a:rPr lang="en-US"/>
              <a:t>Click to edit Master title style</a:t>
            </a:r>
            <a:endParaRPr lang="en-JP"/>
          </a:p>
        </p:txBody>
      </p:sp>
      <p:sp>
        <p:nvSpPr>
          <p:cNvPr id="3" name="Date Placeholder 2">
            <a:extLst>
              <a:ext uri="{FF2B5EF4-FFF2-40B4-BE49-F238E27FC236}">
                <a16:creationId xmlns:a16="http://schemas.microsoft.com/office/drawing/2014/main" id="{C243BD72-45F8-A268-D204-1301C6343A5B}"/>
              </a:ext>
            </a:extLst>
          </p:cNvPr>
          <p:cNvSpPr>
            <a:spLocks noGrp="1"/>
          </p:cNvSpPr>
          <p:nvPr>
            <p:ph type="dt" sz="half" idx="10"/>
          </p:nvPr>
        </p:nvSpPr>
        <p:spPr/>
        <p:txBody>
          <a:bodyPr/>
          <a:lstStyle/>
          <a:p>
            <a:fld id="{2824D345-563C-9D4A-821E-C4F435BE347B}" type="datetimeFigureOut">
              <a:rPr lang="en-JP" smtClean="0"/>
              <a:t>2025/05/01</a:t>
            </a:fld>
            <a:endParaRPr lang="en-JP"/>
          </a:p>
        </p:txBody>
      </p:sp>
      <p:sp>
        <p:nvSpPr>
          <p:cNvPr id="4" name="Footer Placeholder 3">
            <a:extLst>
              <a:ext uri="{FF2B5EF4-FFF2-40B4-BE49-F238E27FC236}">
                <a16:creationId xmlns:a16="http://schemas.microsoft.com/office/drawing/2014/main" id="{64E33A09-B960-2C6C-D58B-88A7642DBFCE}"/>
              </a:ext>
            </a:extLst>
          </p:cNvPr>
          <p:cNvSpPr>
            <a:spLocks noGrp="1"/>
          </p:cNvSpPr>
          <p:nvPr>
            <p:ph type="ftr" sz="quarter" idx="11"/>
          </p:nvPr>
        </p:nvSpPr>
        <p:spPr/>
        <p:txBody>
          <a:bodyPr/>
          <a:lstStyle/>
          <a:p>
            <a:endParaRPr lang="en-JP"/>
          </a:p>
        </p:txBody>
      </p:sp>
      <p:sp>
        <p:nvSpPr>
          <p:cNvPr id="5" name="Slide Number Placeholder 4">
            <a:extLst>
              <a:ext uri="{FF2B5EF4-FFF2-40B4-BE49-F238E27FC236}">
                <a16:creationId xmlns:a16="http://schemas.microsoft.com/office/drawing/2014/main" id="{40A5DA2E-F200-0956-93E7-97B915BDBD3E}"/>
              </a:ext>
            </a:extLst>
          </p:cNvPr>
          <p:cNvSpPr>
            <a:spLocks noGrp="1"/>
          </p:cNvSpPr>
          <p:nvPr>
            <p:ph type="sldNum" sz="quarter" idx="12"/>
          </p:nvPr>
        </p:nvSpPr>
        <p:spPr/>
        <p:txBody>
          <a:bodyPr/>
          <a:lstStyle/>
          <a:p>
            <a:fld id="{33FEB45D-0284-D84C-BA87-65559835423B}" type="slidenum">
              <a:rPr lang="en-JP" smtClean="0"/>
              <a:t>‹#›</a:t>
            </a:fld>
            <a:endParaRPr lang="en-JP"/>
          </a:p>
        </p:txBody>
      </p:sp>
    </p:spTree>
    <p:extLst>
      <p:ext uri="{BB962C8B-B14F-4D97-AF65-F5344CB8AC3E}">
        <p14:creationId xmlns:p14="http://schemas.microsoft.com/office/powerpoint/2010/main" val="3601072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1B4786-100C-308C-911E-226E92839AD6}"/>
              </a:ext>
            </a:extLst>
          </p:cNvPr>
          <p:cNvSpPr>
            <a:spLocks noGrp="1"/>
          </p:cNvSpPr>
          <p:nvPr>
            <p:ph type="dt" sz="half" idx="10"/>
          </p:nvPr>
        </p:nvSpPr>
        <p:spPr/>
        <p:txBody>
          <a:bodyPr/>
          <a:lstStyle/>
          <a:p>
            <a:fld id="{2824D345-563C-9D4A-821E-C4F435BE347B}" type="datetimeFigureOut">
              <a:rPr lang="en-JP" smtClean="0"/>
              <a:t>2025/05/01</a:t>
            </a:fld>
            <a:endParaRPr lang="en-JP"/>
          </a:p>
        </p:txBody>
      </p:sp>
      <p:sp>
        <p:nvSpPr>
          <p:cNvPr id="3" name="Footer Placeholder 2">
            <a:extLst>
              <a:ext uri="{FF2B5EF4-FFF2-40B4-BE49-F238E27FC236}">
                <a16:creationId xmlns:a16="http://schemas.microsoft.com/office/drawing/2014/main" id="{F0B72A04-21A1-F7DA-2AAA-0C64D53D2588}"/>
              </a:ext>
            </a:extLst>
          </p:cNvPr>
          <p:cNvSpPr>
            <a:spLocks noGrp="1"/>
          </p:cNvSpPr>
          <p:nvPr>
            <p:ph type="ftr" sz="quarter" idx="11"/>
          </p:nvPr>
        </p:nvSpPr>
        <p:spPr/>
        <p:txBody>
          <a:bodyPr/>
          <a:lstStyle/>
          <a:p>
            <a:endParaRPr lang="en-JP"/>
          </a:p>
        </p:txBody>
      </p:sp>
      <p:sp>
        <p:nvSpPr>
          <p:cNvPr id="4" name="Slide Number Placeholder 3">
            <a:extLst>
              <a:ext uri="{FF2B5EF4-FFF2-40B4-BE49-F238E27FC236}">
                <a16:creationId xmlns:a16="http://schemas.microsoft.com/office/drawing/2014/main" id="{0E5A5885-35A8-D4CF-BF22-C8F28D49A5A3}"/>
              </a:ext>
            </a:extLst>
          </p:cNvPr>
          <p:cNvSpPr>
            <a:spLocks noGrp="1"/>
          </p:cNvSpPr>
          <p:nvPr>
            <p:ph type="sldNum" sz="quarter" idx="12"/>
          </p:nvPr>
        </p:nvSpPr>
        <p:spPr/>
        <p:txBody>
          <a:bodyPr/>
          <a:lstStyle/>
          <a:p>
            <a:fld id="{33FEB45D-0284-D84C-BA87-65559835423B}" type="slidenum">
              <a:rPr lang="en-JP" smtClean="0"/>
              <a:t>‹#›</a:t>
            </a:fld>
            <a:endParaRPr lang="en-JP"/>
          </a:p>
        </p:txBody>
      </p:sp>
    </p:spTree>
    <p:extLst>
      <p:ext uri="{BB962C8B-B14F-4D97-AF65-F5344CB8AC3E}">
        <p14:creationId xmlns:p14="http://schemas.microsoft.com/office/powerpoint/2010/main" val="2942368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7A266-6431-D6F9-4B40-BA193503E7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Content Placeholder 2">
            <a:extLst>
              <a:ext uri="{FF2B5EF4-FFF2-40B4-BE49-F238E27FC236}">
                <a16:creationId xmlns:a16="http://schemas.microsoft.com/office/drawing/2014/main" id="{CC90605E-43DF-96F1-2089-C923B97FA0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Text Placeholder 3">
            <a:extLst>
              <a:ext uri="{FF2B5EF4-FFF2-40B4-BE49-F238E27FC236}">
                <a16:creationId xmlns:a16="http://schemas.microsoft.com/office/drawing/2014/main" id="{6AE17416-62D8-1741-9330-EFBCAB274A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AA3527-5D5F-AA2C-B13A-59542A080167}"/>
              </a:ext>
            </a:extLst>
          </p:cNvPr>
          <p:cNvSpPr>
            <a:spLocks noGrp="1"/>
          </p:cNvSpPr>
          <p:nvPr>
            <p:ph type="dt" sz="half" idx="10"/>
          </p:nvPr>
        </p:nvSpPr>
        <p:spPr/>
        <p:txBody>
          <a:bodyPr/>
          <a:lstStyle/>
          <a:p>
            <a:fld id="{2824D345-563C-9D4A-821E-C4F435BE347B}" type="datetimeFigureOut">
              <a:rPr lang="en-JP" smtClean="0"/>
              <a:t>2025/05/01</a:t>
            </a:fld>
            <a:endParaRPr lang="en-JP"/>
          </a:p>
        </p:txBody>
      </p:sp>
      <p:sp>
        <p:nvSpPr>
          <p:cNvPr id="6" name="Footer Placeholder 5">
            <a:extLst>
              <a:ext uri="{FF2B5EF4-FFF2-40B4-BE49-F238E27FC236}">
                <a16:creationId xmlns:a16="http://schemas.microsoft.com/office/drawing/2014/main" id="{8EFDD088-0197-506D-B0B5-3BC6CDFD7983}"/>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806AFA30-7322-F679-76A3-4B3EC64010D4}"/>
              </a:ext>
            </a:extLst>
          </p:cNvPr>
          <p:cNvSpPr>
            <a:spLocks noGrp="1"/>
          </p:cNvSpPr>
          <p:nvPr>
            <p:ph type="sldNum" sz="quarter" idx="12"/>
          </p:nvPr>
        </p:nvSpPr>
        <p:spPr/>
        <p:txBody>
          <a:bodyPr/>
          <a:lstStyle/>
          <a:p>
            <a:fld id="{33FEB45D-0284-D84C-BA87-65559835423B}" type="slidenum">
              <a:rPr lang="en-JP" smtClean="0"/>
              <a:t>‹#›</a:t>
            </a:fld>
            <a:endParaRPr lang="en-JP"/>
          </a:p>
        </p:txBody>
      </p:sp>
    </p:spTree>
    <p:extLst>
      <p:ext uri="{BB962C8B-B14F-4D97-AF65-F5344CB8AC3E}">
        <p14:creationId xmlns:p14="http://schemas.microsoft.com/office/powerpoint/2010/main" val="417985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CAF24-F479-067F-CCAF-28AFDF95A5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JP"/>
          </a:p>
        </p:txBody>
      </p:sp>
      <p:sp>
        <p:nvSpPr>
          <p:cNvPr id="3" name="Picture Placeholder 2">
            <a:extLst>
              <a:ext uri="{FF2B5EF4-FFF2-40B4-BE49-F238E27FC236}">
                <a16:creationId xmlns:a16="http://schemas.microsoft.com/office/drawing/2014/main" id="{B20A9B20-50EB-F1C8-E45A-56553C1F2F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JP"/>
          </a:p>
        </p:txBody>
      </p:sp>
      <p:sp>
        <p:nvSpPr>
          <p:cNvPr id="4" name="Text Placeholder 3">
            <a:extLst>
              <a:ext uri="{FF2B5EF4-FFF2-40B4-BE49-F238E27FC236}">
                <a16:creationId xmlns:a16="http://schemas.microsoft.com/office/drawing/2014/main" id="{7A94C28E-C742-6F59-86FA-6BC734869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A00E08-A379-C9EC-097E-F29783D40B11}"/>
              </a:ext>
            </a:extLst>
          </p:cNvPr>
          <p:cNvSpPr>
            <a:spLocks noGrp="1"/>
          </p:cNvSpPr>
          <p:nvPr>
            <p:ph type="dt" sz="half" idx="10"/>
          </p:nvPr>
        </p:nvSpPr>
        <p:spPr/>
        <p:txBody>
          <a:bodyPr/>
          <a:lstStyle/>
          <a:p>
            <a:fld id="{2824D345-563C-9D4A-821E-C4F435BE347B}" type="datetimeFigureOut">
              <a:rPr lang="en-JP" smtClean="0"/>
              <a:t>2025/05/01</a:t>
            </a:fld>
            <a:endParaRPr lang="en-JP"/>
          </a:p>
        </p:txBody>
      </p:sp>
      <p:sp>
        <p:nvSpPr>
          <p:cNvPr id="6" name="Footer Placeholder 5">
            <a:extLst>
              <a:ext uri="{FF2B5EF4-FFF2-40B4-BE49-F238E27FC236}">
                <a16:creationId xmlns:a16="http://schemas.microsoft.com/office/drawing/2014/main" id="{8A958F52-B4CE-1A3E-016C-8B0A9AD3EC9F}"/>
              </a:ext>
            </a:extLst>
          </p:cNvPr>
          <p:cNvSpPr>
            <a:spLocks noGrp="1"/>
          </p:cNvSpPr>
          <p:nvPr>
            <p:ph type="ftr" sz="quarter" idx="11"/>
          </p:nvPr>
        </p:nvSpPr>
        <p:spPr/>
        <p:txBody>
          <a:bodyPr/>
          <a:lstStyle/>
          <a:p>
            <a:endParaRPr lang="en-JP"/>
          </a:p>
        </p:txBody>
      </p:sp>
      <p:sp>
        <p:nvSpPr>
          <p:cNvPr id="7" name="Slide Number Placeholder 6">
            <a:extLst>
              <a:ext uri="{FF2B5EF4-FFF2-40B4-BE49-F238E27FC236}">
                <a16:creationId xmlns:a16="http://schemas.microsoft.com/office/drawing/2014/main" id="{36ADE69D-5CF2-ADEC-06AB-8020A440D64D}"/>
              </a:ext>
            </a:extLst>
          </p:cNvPr>
          <p:cNvSpPr>
            <a:spLocks noGrp="1"/>
          </p:cNvSpPr>
          <p:nvPr>
            <p:ph type="sldNum" sz="quarter" idx="12"/>
          </p:nvPr>
        </p:nvSpPr>
        <p:spPr/>
        <p:txBody>
          <a:bodyPr/>
          <a:lstStyle/>
          <a:p>
            <a:fld id="{33FEB45D-0284-D84C-BA87-65559835423B}" type="slidenum">
              <a:rPr lang="en-JP" smtClean="0"/>
              <a:t>‹#›</a:t>
            </a:fld>
            <a:endParaRPr lang="en-JP"/>
          </a:p>
        </p:txBody>
      </p:sp>
    </p:spTree>
    <p:extLst>
      <p:ext uri="{BB962C8B-B14F-4D97-AF65-F5344CB8AC3E}">
        <p14:creationId xmlns:p14="http://schemas.microsoft.com/office/powerpoint/2010/main" val="2643004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C6F36D-38DF-7FCC-6F5C-3575AB8491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JP"/>
          </a:p>
        </p:txBody>
      </p:sp>
      <p:sp>
        <p:nvSpPr>
          <p:cNvPr id="3" name="Text Placeholder 2">
            <a:extLst>
              <a:ext uri="{FF2B5EF4-FFF2-40B4-BE49-F238E27FC236}">
                <a16:creationId xmlns:a16="http://schemas.microsoft.com/office/drawing/2014/main" id="{C0C7C262-B4B4-9569-AB21-EA48B6BE11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P"/>
          </a:p>
        </p:txBody>
      </p:sp>
      <p:sp>
        <p:nvSpPr>
          <p:cNvPr id="4" name="Date Placeholder 3">
            <a:extLst>
              <a:ext uri="{FF2B5EF4-FFF2-40B4-BE49-F238E27FC236}">
                <a16:creationId xmlns:a16="http://schemas.microsoft.com/office/drawing/2014/main" id="{41B62AC1-0B27-A66E-D3DF-1863CDDFED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24D345-563C-9D4A-821E-C4F435BE347B}" type="datetimeFigureOut">
              <a:rPr lang="en-JP" smtClean="0"/>
              <a:t>2025/05/01</a:t>
            </a:fld>
            <a:endParaRPr lang="en-JP"/>
          </a:p>
        </p:txBody>
      </p:sp>
      <p:sp>
        <p:nvSpPr>
          <p:cNvPr id="5" name="Footer Placeholder 4">
            <a:extLst>
              <a:ext uri="{FF2B5EF4-FFF2-40B4-BE49-F238E27FC236}">
                <a16:creationId xmlns:a16="http://schemas.microsoft.com/office/drawing/2014/main" id="{17908011-FDB0-6E8E-4E2E-19FFEAA25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JP"/>
          </a:p>
        </p:txBody>
      </p:sp>
      <p:sp>
        <p:nvSpPr>
          <p:cNvPr id="6" name="Slide Number Placeholder 5">
            <a:extLst>
              <a:ext uri="{FF2B5EF4-FFF2-40B4-BE49-F238E27FC236}">
                <a16:creationId xmlns:a16="http://schemas.microsoft.com/office/drawing/2014/main" id="{996C09EB-1A7E-0C85-E135-03FB144114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FEB45D-0284-D84C-BA87-65559835423B}" type="slidenum">
              <a:rPr lang="en-JP" smtClean="0"/>
              <a:t>‹#›</a:t>
            </a:fld>
            <a:endParaRPr lang="en-JP"/>
          </a:p>
        </p:txBody>
      </p:sp>
    </p:spTree>
    <p:extLst>
      <p:ext uri="{BB962C8B-B14F-4D97-AF65-F5344CB8AC3E}">
        <p14:creationId xmlns:p14="http://schemas.microsoft.com/office/powerpoint/2010/main" val="254108024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3" Type="http://schemas.openxmlformats.org/officeDocument/2006/relationships/image" Target="../media/image20.pn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51B4902-BF11-C306-8C8E-4B18A7251877}"/>
              </a:ext>
            </a:extLst>
          </p:cNvPr>
          <p:cNvSpPr txBox="1"/>
          <p:nvPr/>
        </p:nvSpPr>
        <p:spPr>
          <a:xfrm>
            <a:off x="403827" y="60960"/>
            <a:ext cx="11384348" cy="369332"/>
          </a:xfrm>
          <a:prstGeom prst="rect">
            <a:avLst/>
          </a:prstGeom>
          <a:noFill/>
          <a:ln>
            <a:solidFill>
              <a:schemeClr val="tx1"/>
            </a:solidFill>
          </a:ln>
        </p:spPr>
        <p:txBody>
          <a:bodyPr wrap="square" rtlCol="0">
            <a:spAutoFit/>
          </a:bodyPr>
          <a:lstStyle/>
          <a:p>
            <a:pPr algn="ctr"/>
            <a:r>
              <a:rPr lang="en-JP" dirty="0"/>
              <a:t>SL Learning Outcomes</a:t>
            </a:r>
          </a:p>
        </p:txBody>
      </p:sp>
      <p:pic>
        <p:nvPicPr>
          <p:cNvPr id="3" name="Picture 2">
            <a:extLst>
              <a:ext uri="{FF2B5EF4-FFF2-40B4-BE49-F238E27FC236}">
                <a16:creationId xmlns:a16="http://schemas.microsoft.com/office/drawing/2014/main" id="{F87FEEE6-72E7-E593-D9AC-D53E2F5197DE}"/>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403826" y="1399032"/>
            <a:ext cx="11384348" cy="4059936"/>
          </a:xfrm>
          <a:prstGeom prst="rect">
            <a:avLst/>
          </a:prstGeom>
        </p:spPr>
      </p:pic>
      <p:sp>
        <p:nvSpPr>
          <p:cNvPr id="2" name="Folded Corner 1">
            <a:extLst>
              <a:ext uri="{FF2B5EF4-FFF2-40B4-BE49-F238E27FC236}">
                <a16:creationId xmlns:a16="http://schemas.microsoft.com/office/drawing/2014/main" id="{16B8A5F2-1D9D-B65F-3762-1098CBD6FE83}"/>
              </a:ext>
            </a:extLst>
          </p:cNvPr>
          <p:cNvSpPr/>
          <p:nvPr/>
        </p:nvSpPr>
        <p:spPr>
          <a:xfrm rot="21333577">
            <a:off x="24030" y="149095"/>
            <a:ext cx="2304288" cy="710084"/>
          </a:xfrm>
          <a:prstGeom prst="foldedCorner">
            <a:avLst>
              <a:gd name="adj" fmla="val 25252"/>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a:t>
            </a:r>
            <a:r>
              <a:rPr lang="en-JP" sz="1800" dirty="0"/>
              <a:t>pad notes will replace these at a later date</a:t>
            </a:r>
          </a:p>
        </p:txBody>
      </p:sp>
    </p:spTree>
    <p:extLst>
      <p:ext uri="{BB962C8B-B14F-4D97-AF65-F5344CB8AC3E}">
        <p14:creationId xmlns:p14="http://schemas.microsoft.com/office/powerpoint/2010/main" val="118025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D62E69-A2EF-ED54-A403-7624AD55A3A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DAEA2C4-683A-0B46-2567-FDE4A89E1D69}"/>
              </a:ext>
            </a:extLst>
          </p:cNvPr>
          <p:cNvPicPr>
            <a:picLocks noChangeAspect="1"/>
          </p:cNvPicPr>
          <p:nvPr/>
        </p:nvPicPr>
        <p:blipFill>
          <a:blip r:embed="rId3"/>
          <a:stretch>
            <a:fillRect/>
          </a:stretch>
        </p:blipFill>
        <p:spPr>
          <a:xfrm>
            <a:off x="2209800" y="628900"/>
            <a:ext cx="7772400" cy="5600200"/>
          </a:xfrm>
          <a:prstGeom prst="rect">
            <a:avLst/>
          </a:prstGeom>
        </p:spPr>
      </p:pic>
      <p:sp>
        <p:nvSpPr>
          <p:cNvPr id="4" name="TextBox 3">
            <a:extLst>
              <a:ext uri="{FF2B5EF4-FFF2-40B4-BE49-F238E27FC236}">
                <a16:creationId xmlns:a16="http://schemas.microsoft.com/office/drawing/2014/main" id="{C6DE7005-54C5-C8EB-7137-B680B98DAB9B}"/>
              </a:ext>
            </a:extLst>
          </p:cNvPr>
          <p:cNvSpPr txBox="1"/>
          <p:nvPr/>
        </p:nvSpPr>
        <p:spPr>
          <a:xfrm>
            <a:off x="491066" y="274957"/>
            <a:ext cx="6308124" cy="353943"/>
          </a:xfrm>
          <a:prstGeom prst="rect">
            <a:avLst/>
          </a:prstGeom>
          <a:noFill/>
        </p:spPr>
        <p:txBody>
          <a:bodyPr wrap="square" rtlCol="0">
            <a:spAutoFit/>
          </a:bodyPr>
          <a:lstStyle/>
          <a:p>
            <a:r>
              <a:rPr lang="en-US" sz="1700" dirty="0">
                <a:solidFill>
                  <a:srgbClr val="FF0000"/>
                </a:solidFill>
                <a:latin typeface="Calibri" panose="020F0502020204030204" pitchFamily="34" charset="0"/>
                <a:cs typeface="Calibri" panose="020F0502020204030204" pitchFamily="34" charset="0"/>
              </a:rPr>
              <a:t>Answers</a:t>
            </a:r>
            <a:endParaRPr lang="en-US" sz="1700" b="1" i="0" u="sng" dirty="0">
              <a:solidFill>
                <a:srgbClr val="FF000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06807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F4CFA1-DB98-DBDC-7CEF-6F39A2C7B591}"/>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a:off x="6215975" y="0"/>
            <a:ext cx="5282478" cy="6832201"/>
          </a:xfrm>
          <a:prstGeom prst="rect">
            <a:avLst/>
          </a:prstGeom>
        </p:spPr>
      </p:pic>
      <p:pic>
        <p:nvPicPr>
          <p:cNvPr id="5" name="Picture 4">
            <a:extLst>
              <a:ext uri="{FF2B5EF4-FFF2-40B4-BE49-F238E27FC236}">
                <a16:creationId xmlns:a16="http://schemas.microsoft.com/office/drawing/2014/main" id="{D5036A17-DA58-00F4-42D0-1AE287DEF3B2}"/>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586544" y="5022446"/>
            <a:ext cx="5165745" cy="1809755"/>
          </a:xfrm>
          <a:prstGeom prst="rect">
            <a:avLst/>
          </a:prstGeom>
        </p:spPr>
      </p:pic>
      <p:pic>
        <p:nvPicPr>
          <p:cNvPr id="6" name="Picture 5">
            <a:extLst>
              <a:ext uri="{FF2B5EF4-FFF2-40B4-BE49-F238E27FC236}">
                <a16:creationId xmlns:a16="http://schemas.microsoft.com/office/drawing/2014/main" id="{1247C025-A83D-0B08-BE06-086FDA9A983D}"/>
              </a:ext>
            </a:extLst>
          </p:cNvPr>
          <p:cNvPicPr>
            <a:picLocks noChangeAspect="1"/>
          </p:cNvPicPr>
          <p:nvPr/>
        </p:nvPicPr>
        <p:blipFill>
          <a:blip r:embed="rId4"/>
          <a:stretch>
            <a:fillRect/>
          </a:stretch>
        </p:blipFill>
        <p:spPr>
          <a:xfrm>
            <a:off x="2483616" y="615274"/>
            <a:ext cx="1371600" cy="3429000"/>
          </a:xfrm>
          <a:prstGeom prst="rect">
            <a:avLst/>
          </a:prstGeom>
        </p:spPr>
      </p:pic>
    </p:spTree>
    <p:extLst>
      <p:ext uri="{BB962C8B-B14F-4D97-AF65-F5344CB8AC3E}">
        <p14:creationId xmlns:p14="http://schemas.microsoft.com/office/powerpoint/2010/main" val="1000572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7CD76-FDE1-F1A3-F1E5-550A8DD597B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5789E64-F498-FF26-EA8F-00B6BCB31045}"/>
              </a:ext>
            </a:extLst>
          </p:cNvPr>
          <p:cNvSpPr txBox="1"/>
          <p:nvPr/>
        </p:nvSpPr>
        <p:spPr>
          <a:xfrm>
            <a:off x="491066" y="274957"/>
            <a:ext cx="6308124" cy="353943"/>
          </a:xfrm>
          <a:prstGeom prst="rect">
            <a:avLst/>
          </a:prstGeom>
          <a:noFill/>
        </p:spPr>
        <p:txBody>
          <a:bodyPr wrap="square" rtlCol="0">
            <a:spAutoFit/>
          </a:bodyPr>
          <a:lstStyle/>
          <a:p>
            <a:r>
              <a:rPr lang="en-US" sz="1700" dirty="0">
                <a:solidFill>
                  <a:srgbClr val="FF0000"/>
                </a:solidFill>
                <a:latin typeface="Calibri" panose="020F0502020204030204" pitchFamily="34" charset="0"/>
                <a:cs typeface="Calibri" panose="020F0502020204030204" pitchFamily="34" charset="0"/>
              </a:rPr>
              <a:t>Answers</a:t>
            </a:r>
            <a:endParaRPr lang="en-US" sz="1700" b="1" i="0" u="sng" dirty="0">
              <a:solidFill>
                <a:srgbClr val="FF0000"/>
              </a:solidFill>
              <a:effectLst/>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F65F2D1-EE74-3C6A-E783-183AC14741E1}"/>
              </a:ext>
            </a:extLst>
          </p:cNvPr>
          <p:cNvPicPr>
            <a:picLocks noChangeAspect="1"/>
          </p:cNvPicPr>
          <p:nvPr/>
        </p:nvPicPr>
        <p:blipFill>
          <a:blip r:embed="rId3"/>
          <a:stretch>
            <a:fillRect/>
          </a:stretch>
        </p:blipFill>
        <p:spPr>
          <a:xfrm>
            <a:off x="1359364" y="1511281"/>
            <a:ext cx="8649874" cy="1408881"/>
          </a:xfrm>
          <a:prstGeom prst="rect">
            <a:avLst/>
          </a:prstGeom>
        </p:spPr>
      </p:pic>
    </p:spTree>
    <p:extLst>
      <p:ext uri="{BB962C8B-B14F-4D97-AF65-F5344CB8AC3E}">
        <p14:creationId xmlns:p14="http://schemas.microsoft.com/office/powerpoint/2010/main" val="2536074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F4805-163D-BC66-989A-237F5ACA034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E784B800-55F8-8F6C-A81E-03174FC2A3B3}"/>
              </a:ext>
            </a:extLst>
          </p:cNvPr>
          <p:cNvSpPr txBox="1"/>
          <p:nvPr/>
        </p:nvSpPr>
        <p:spPr>
          <a:xfrm>
            <a:off x="0" y="1443841"/>
            <a:ext cx="5143250" cy="3970318"/>
          </a:xfrm>
          <a:prstGeom prst="rect">
            <a:avLst/>
          </a:prstGeom>
          <a:noFill/>
        </p:spPr>
        <p:txBody>
          <a:bodyPr wrap="square" rtlCol="0">
            <a:spAutoFit/>
          </a:bodyPr>
          <a:lstStyle/>
          <a:p>
            <a:r>
              <a:rPr lang="en-JP" b="1" dirty="0"/>
              <a:t>Biome: </a:t>
            </a:r>
            <a:r>
              <a:rPr lang="en-US" dirty="0"/>
              <a:t> groups of ecosystems with similar communities due to similar abiotic conditions and convergent evolution</a:t>
            </a:r>
          </a:p>
          <a:p>
            <a:endParaRPr lang="en-US" dirty="0"/>
          </a:p>
          <a:p>
            <a:pPr marL="285750" indent="-285750">
              <a:buFont typeface="Wingdings" pitchFamily="2" charset="2"/>
              <a:buChar char="à"/>
            </a:pPr>
            <a:r>
              <a:rPr lang="en-US" dirty="0">
                <a:sym typeface="Wingdings" pitchFamily="2" charset="2"/>
              </a:rPr>
              <a:t>With any combination of abiotic factors, one particular type of biome is likely to develop</a:t>
            </a:r>
          </a:p>
          <a:p>
            <a:pPr marL="285750" indent="-285750">
              <a:buFont typeface="Wingdings" pitchFamily="2" charset="2"/>
              <a:buChar char="à"/>
            </a:pPr>
            <a:r>
              <a:rPr lang="en-US" dirty="0">
                <a:sym typeface="Wingdings" pitchFamily="2" charset="2"/>
              </a:rPr>
              <a:t>Ecosystems found in equivalent biomes in different parts of the world contain similar communities, even if the species are not exactly the same due to shared abiotic factors and resultant convergent evolution due to shared selection pressures</a:t>
            </a:r>
          </a:p>
          <a:p>
            <a:pPr marL="285750" indent="-285750">
              <a:buFont typeface="Wingdings" pitchFamily="2" charset="2"/>
              <a:buChar char="à"/>
            </a:pPr>
            <a:r>
              <a:rPr lang="en-US" dirty="0">
                <a:sym typeface="Wingdings" pitchFamily="2" charset="2"/>
              </a:rPr>
              <a:t>Terrestrial biomes typically named after the dominant vegetation type (ex: grassland)</a:t>
            </a:r>
            <a:endParaRPr lang="en-JP" dirty="0"/>
          </a:p>
        </p:txBody>
      </p:sp>
      <p:pic>
        <p:nvPicPr>
          <p:cNvPr id="3" name="Picture 2">
            <a:extLst>
              <a:ext uri="{FF2B5EF4-FFF2-40B4-BE49-F238E27FC236}">
                <a16:creationId xmlns:a16="http://schemas.microsoft.com/office/drawing/2014/main" id="{BFFD7326-9D76-93F2-6B4F-11FD1788F7D0}"/>
              </a:ext>
            </a:extLst>
          </p:cNvPr>
          <p:cNvPicPr>
            <a:picLocks noChangeAspect="1"/>
          </p:cNvPicPr>
          <p:nvPr/>
        </p:nvPicPr>
        <p:blipFill>
          <a:blip r:embed="rId3"/>
          <a:stretch>
            <a:fillRect/>
          </a:stretch>
        </p:blipFill>
        <p:spPr>
          <a:xfrm>
            <a:off x="2587752" y="1"/>
            <a:ext cx="6511238" cy="1016000"/>
          </a:xfrm>
          <a:prstGeom prst="rect">
            <a:avLst/>
          </a:prstGeom>
        </p:spPr>
      </p:pic>
      <p:pic>
        <p:nvPicPr>
          <p:cNvPr id="7170" name="Picture 2" descr="Map showing the location of different biomes">
            <a:extLst>
              <a:ext uri="{FF2B5EF4-FFF2-40B4-BE49-F238E27FC236}">
                <a16:creationId xmlns:a16="http://schemas.microsoft.com/office/drawing/2014/main" id="{9713AEF5-2D0A-4082-240C-FC34235E8BFF}"/>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b="2603"/>
          <a:stretch/>
        </p:blipFill>
        <p:spPr bwMode="auto">
          <a:xfrm>
            <a:off x="5143250" y="1016001"/>
            <a:ext cx="7048749" cy="5854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27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C204D-E693-5958-73BB-1E4EDB5F45A1}"/>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633881E-6A5B-95DC-6DBB-855603FB6B6D}"/>
              </a:ext>
            </a:extLst>
          </p:cNvPr>
          <p:cNvSpPr txBox="1"/>
          <p:nvPr/>
        </p:nvSpPr>
        <p:spPr>
          <a:xfrm>
            <a:off x="5271263" y="176688"/>
            <a:ext cx="6615937" cy="646331"/>
          </a:xfrm>
          <a:prstGeom prst="rect">
            <a:avLst/>
          </a:prstGeom>
          <a:noFill/>
        </p:spPr>
        <p:txBody>
          <a:bodyPr wrap="square" rtlCol="0">
            <a:spAutoFit/>
          </a:bodyPr>
          <a:lstStyle/>
          <a:p>
            <a:r>
              <a:rPr lang="en-US" dirty="0">
                <a:sym typeface="Wingdings" pitchFamily="2" charset="2"/>
              </a:rPr>
              <a:t>Environmental factors most influential for terrestrial biome distribution are </a:t>
            </a:r>
            <a:r>
              <a:rPr lang="en-US" b="1" dirty="0">
                <a:sym typeface="Wingdings" pitchFamily="2" charset="2"/>
              </a:rPr>
              <a:t>temperature</a:t>
            </a:r>
            <a:r>
              <a:rPr lang="en-US" dirty="0">
                <a:sym typeface="Wingdings" pitchFamily="2" charset="2"/>
              </a:rPr>
              <a:t> and </a:t>
            </a:r>
            <a:r>
              <a:rPr lang="en-US" b="1" dirty="0">
                <a:sym typeface="Wingdings" pitchFamily="2" charset="2"/>
              </a:rPr>
              <a:t>rainfall (precipitation) patterns</a:t>
            </a:r>
          </a:p>
        </p:txBody>
      </p:sp>
      <p:pic>
        <p:nvPicPr>
          <p:cNvPr id="3" name="Picture 2">
            <a:extLst>
              <a:ext uri="{FF2B5EF4-FFF2-40B4-BE49-F238E27FC236}">
                <a16:creationId xmlns:a16="http://schemas.microsoft.com/office/drawing/2014/main" id="{3291E7B6-20EA-63BB-7526-4D7C359FE1A2}"/>
              </a:ext>
            </a:extLst>
          </p:cNvPr>
          <p:cNvPicPr>
            <a:picLocks noChangeAspect="1"/>
          </p:cNvPicPr>
          <p:nvPr/>
        </p:nvPicPr>
        <p:blipFill>
          <a:blip r:embed="rId3"/>
          <a:stretch>
            <a:fillRect/>
          </a:stretch>
        </p:blipFill>
        <p:spPr>
          <a:xfrm>
            <a:off x="91440" y="135181"/>
            <a:ext cx="5179823" cy="808249"/>
          </a:xfrm>
          <a:prstGeom prst="rect">
            <a:avLst/>
          </a:prstGeom>
        </p:spPr>
      </p:pic>
      <p:pic>
        <p:nvPicPr>
          <p:cNvPr id="11266" name="Picture 2" descr="climograph">
            <a:extLst>
              <a:ext uri="{FF2B5EF4-FFF2-40B4-BE49-F238E27FC236}">
                <a16:creationId xmlns:a16="http://schemas.microsoft.com/office/drawing/2014/main" id="{A0DA51A0-0719-5D99-FDF7-2192FFE8772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31138" y="964114"/>
            <a:ext cx="8160862" cy="54065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0D4016B-F6CF-49DA-CF41-E991470B6C67}"/>
              </a:ext>
            </a:extLst>
          </p:cNvPr>
          <p:cNvSpPr txBox="1"/>
          <p:nvPr/>
        </p:nvSpPr>
        <p:spPr>
          <a:xfrm>
            <a:off x="0" y="1025437"/>
            <a:ext cx="3264346" cy="1200329"/>
          </a:xfrm>
          <a:prstGeom prst="rect">
            <a:avLst/>
          </a:prstGeom>
          <a:noFill/>
        </p:spPr>
        <p:txBody>
          <a:bodyPr wrap="square">
            <a:spAutoFit/>
          </a:bodyPr>
          <a:lstStyle/>
          <a:p>
            <a:r>
              <a:rPr lang="en-US" b="1" dirty="0" err="1"/>
              <a:t>Climograph</a:t>
            </a:r>
            <a:r>
              <a:rPr lang="en-US" b="1" dirty="0"/>
              <a:t>:</a:t>
            </a:r>
            <a:r>
              <a:rPr lang="en-US" dirty="0"/>
              <a:t> diagram which</a:t>
            </a:r>
          </a:p>
          <a:p>
            <a:r>
              <a:rPr lang="en-US" dirty="0"/>
              <a:t>shows the relative combination of temperature and precipitation in an area</a:t>
            </a:r>
          </a:p>
        </p:txBody>
      </p:sp>
      <p:pic>
        <p:nvPicPr>
          <p:cNvPr id="11268" name="Picture 4" descr="climographs">
            <a:extLst>
              <a:ext uri="{FF2B5EF4-FFF2-40B4-BE49-F238E27FC236}">
                <a16:creationId xmlns:a16="http://schemas.microsoft.com/office/drawing/2014/main" id="{AE7C1076-2427-F011-C9EF-E8C4BEA649ED}"/>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43542" y="4632235"/>
            <a:ext cx="2148413" cy="21299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limographs">
            <a:extLst>
              <a:ext uri="{FF2B5EF4-FFF2-40B4-BE49-F238E27FC236}">
                <a16:creationId xmlns:a16="http://schemas.microsoft.com/office/drawing/2014/main" id="{97CB150D-0541-93FC-B53C-C67CEE94DCBA}"/>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29027" y="2502264"/>
            <a:ext cx="2148413" cy="21299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limographs">
            <a:extLst>
              <a:ext uri="{FF2B5EF4-FFF2-40B4-BE49-F238E27FC236}">
                <a16:creationId xmlns:a16="http://schemas.microsoft.com/office/drawing/2014/main" id="{55D0D8FA-6D09-1ECB-9DEB-E9FDF03B3E2C}"/>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2148413" y="4632235"/>
            <a:ext cx="2249839" cy="2129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872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23853-3C95-599A-C125-FB4C7F6959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9F6D2F-AA09-D815-363F-DB257DE584C5}"/>
              </a:ext>
            </a:extLst>
          </p:cNvPr>
          <p:cNvPicPr>
            <a:picLocks noChangeAspect="1"/>
          </p:cNvPicPr>
          <p:nvPr/>
        </p:nvPicPr>
        <p:blipFill>
          <a:blip r:embed="rId3"/>
          <a:stretch>
            <a:fillRect/>
          </a:stretch>
        </p:blipFill>
        <p:spPr>
          <a:xfrm>
            <a:off x="2902857" y="0"/>
            <a:ext cx="6134826" cy="961178"/>
          </a:xfrm>
          <a:prstGeom prst="rect">
            <a:avLst/>
          </a:prstGeom>
        </p:spPr>
      </p:pic>
      <p:graphicFrame>
        <p:nvGraphicFramePr>
          <p:cNvPr id="4" name="Table 3">
            <a:extLst>
              <a:ext uri="{FF2B5EF4-FFF2-40B4-BE49-F238E27FC236}">
                <a16:creationId xmlns:a16="http://schemas.microsoft.com/office/drawing/2014/main" id="{FA6F9E43-C673-F5B4-C108-2F000DFB70A2}"/>
              </a:ext>
            </a:extLst>
          </p:cNvPr>
          <p:cNvGraphicFramePr>
            <a:graphicFrameLocks noGrp="1"/>
          </p:cNvGraphicFramePr>
          <p:nvPr>
            <p:extLst>
              <p:ext uri="{D42A27DB-BD31-4B8C-83A1-F6EECF244321}">
                <p14:modId xmlns:p14="http://schemas.microsoft.com/office/powerpoint/2010/main" val="422686245"/>
              </p:ext>
            </p:extLst>
          </p:nvPr>
        </p:nvGraphicFramePr>
        <p:xfrm>
          <a:off x="116113" y="1110096"/>
          <a:ext cx="11959773" cy="5515430"/>
        </p:xfrm>
        <a:graphic>
          <a:graphicData uri="http://schemas.openxmlformats.org/drawingml/2006/table">
            <a:tbl>
              <a:tblPr firstRow="1" bandRow="1">
                <a:tableStyleId>{5C22544A-7EE6-4342-B048-85BDC9FD1C3A}</a:tableStyleId>
              </a:tblPr>
              <a:tblGrid>
                <a:gridCol w="1542204">
                  <a:extLst>
                    <a:ext uri="{9D8B030D-6E8A-4147-A177-3AD203B41FA5}">
                      <a16:colId xmlns:a16="http://schemas.microsoft.com/office/drawing/2014/main" val="4190638433"/>
                    </a:ext>
                  </a:extLst>
                </a:gridCol>
                <a:gridCol w="1689315">
                  <a:extLst>
                    <a:ext uri="{9D8B030D-6E8A-4147-A177-3AD203B41FA5}">
                      <a16:colId xmlns:a16="http://schemas.microsoft.com/office/drawing/2014/main" val="3916830944"/>
                    </a:ext>
                  </a:extLst>
                </a:gridCol>
                <a:gridCol w="1894098">
                  <a:extLst>
                    <a:ext uri="{9D8B030D-6E8A-4147-A177-3AD203B41FA5}">
                      <a16:colId xmlns:a16="http://schemas.microsoft.com/office/drawing/2014/main" val="1396783708"/>
                    </a:ext>
                  </a:extLst>
                </a:gridCol>
                <a:gridCol w="1708539">
                  <a:extLst>
                    <a:ext uri="{9D8B030D-6E8A-4147-A177-3AD203B41FA5}">
                      <a16:colId xmlns:a16="http://schemas.microsoft.com/office/drawing/2014/main" val="4170354005"/>
                    </a:ext>
                  </a:extLst>
                </a:gridCol>
                <a:gridCol w="1634931">
                  <a:extLst>
                    <a:ext uri="{9D8B030D-6E8A-4147-A177-3AD203B41FA5}">
                      <a16:colId xmlns:a16="http://schemas.microsoft.com/office/drawing/2014/main" val="2310516424"/>
                    </a:ext>
                  </a:extLst>
                </a:gridCol>
                <a:gridCol w="1782147">
                  <a:extLst>
                    <a:ext uri="{9D8B030D-6E8A-4147-A177-3AD203B41FA5}">
                      <a16:colId xmlns:a16="http://schemas.microsoft.com/office/drawing/2014/main" val="2252111038"/>
                    </a:ext>
                  </a:extLst>
                </a:gridCol>
                <a:gridCol w="1708539">
                  <a:extLst>
                    <a:ext uri="{9D8B030D-6E8A-4147-A177-3AD203B41FA5}">
                      <a16:colId xmlns:a16="http://schemas.microsoft.com/office/drawing/2014/main" val="72295849"/>
                    </a:ext>
                  </a:extLst>
                </a:gridCol>
              </a:tblGrid>
              <a:tr h="828766">
                <a:tc>
                  <a:txBody>
                    <a:bodyPr/>
                    <a:lstStyle/>
                    <a:p>
                      <a:pPr algn="ctr"/>
                      <a:r>
                        <a:rPr lang="en-JP" sz="1600" dirty="0">
                          <a:solidFill>
                            <a:schemeClr val="tx1"/>
                          </a:solidFill>
                        </a:rPr>
                        <a:t>Climate Conditions</a:t>
                      </a:r>
                    </a:p>
                  </a:txBody>
                  <a:tcPr anchor="ctr">
                    <a:solidFill>
                      <a:schemeClr val="bg1"/>
                    </a:solidFill>
                  </a:tcPr>
                </a:tc>
                <a:tc>
                  <a:txBody>
                    <a:bodyPr/>
                    <a:lstStyle/>
                    <a:p>
                      <a:pPr algn="ctr"/>
                      <a:r>
                        <a:rPr lang="en-JP" sz="1600" dirty="0">
                          <a:solidFill>
                            <a:schemeClr val="tx1"/>
                          </a:solidFill>
                        </a:rPr>
                        <a:t>Tropical Forest</a:t>
                      </a:r>
                    </a:p>
                  </a:txBody>
                  <a:tcPr anchor="ctr">
                    <a:solidFill>
                      <a:srgbClr val="00B050"/>
                    </a:solidFill>
                  </a:tcPr>
                </a:tc>
                <a:tc>
                  <a:txBody>
                    <a:bodyPr/>
                    <a:lstStyle/>
                    <a:p>
                      <a:pPr algn="ctr"/>
                      <a:r>
                        <a:rPr lang="en-JP" sz="1600" dirty="0">
                          <a:solidFill>
                            <a:schemeClr val="tx1"/>
                          </a:solidFill>
                        </a:rPr>
                        <a:t>Temperate Forest</a:t>
                      </a:r>
                    </a:p>
                  </a:txBody>
                  <a:tcPr anchor="ctr">
                    <a:solidFill>
                      <a:schemeClr val="accent6">
                        <a:lumMod val="40000"/>
                        <a:lumOff val="60000"/>
                      </a:schemeClr>
                    </a:solidFill>
                  </a:tcPr>
                </a:tc>
                <a:tc>
                  <a:txBody>
                    <a:bodyPr/>
                    <a:lstStyle/>
                    <a:p>
                      <a:pPr algn="ctr"/>
                      <a:r>
                        <a:rPr lang="en-JP" sz="1600" dirty="0">
                          <a:solidFill>
                            <a:schemeClr val="tx1"/>
                          </a:solidFill>
                        </a:rPr>
                        <a:t>Taiga </a:t>
                      </a:r>
                    </a:p>
                    <a:p>
                      <a:pPr algn="ctr"/>
                      <a:r>
                        <a:rPr lang="en-JP" sz="1600" dirty="0">
                          <a:solidFill>
                            <a:schemeClr val="tx1"/>
                          </a:solidFill>
                        </a:rPr>
                        <a:t>(boreal forest)</a:t>
                      </a:r>
                    </a:p>
                  </a:txBody>
                  <a:tcPr anchor="ctr">
                    <a:solidFill>
                      <a:schemeClr val="accent1">
                        <a:lumMod val="40000"/>
                        <a:lumOff val="60000"/>
                      </a:schemeClr>
                    </a:solidFill>
                  </a:tcPr>
                </a:tc>
                <a:tc>
                  <a:txBody>
                    <a:bodyPr/>
                    <a:lstStyle/>
                    <a:p>
                      <a:pPr algn="ctr"/>
                      <a:r>
                        <a:rPr lang="en-JP" sz="1600" dirty="0">
                          <a:solidFill>
                            <a:schemeClr val="tx1"/>
                          </a:solidFill>
                        </a:rPr>
                        <a:t>Grassland</a:t>
                      </a:r>
                    </a:p>
                  </a:txBody>
                  <a:tcPr anchor="ctr">
                    <a:solidFill>
                      <a:schemeClr val="accent4">
                        <a:lumMod val="40000"/>
                        <a:lumOff val="60000"/>
                      </a:schemeClr>
                    </a:solidFill>
                  </a:tcPr>
                </a:tc>
                <a:tc>
                  <a:txBody>
                    <a:bodyPr/>
                    <a:lstStyle/>
                    <a:p>
                      <a:pPr algn="ctr"/>
                      <a:r>
                        <a:rPr lang="en-JP" sz="1600" dirty="0">
                          <a:solidFill>
                            <a:schemeClr val="tx1"/>
                          </a:solidFill>
                        </a:rPr>
                        <a:t>Tundra</a:t>
                      </a:r>
                    </a:p>
                  </a:txBody>
                  <a:tcPr anchor="ctr">
                    <a:solidFill>
                      <a:schemeClr val="bg1">
                        <a:lumMod val="95000"/>
                      </a:schemeClr>
                    </a:solidFill>
                  </a:tcPr>
                </a:tc>
                <a:tc>
                  <a:txBody>
                    <a:bodyPr/>
                    <a:lstStyle/>
                    <a:p>
                      <a:pPr algn="ctr"/>
                      <a:r>
                        <a:rPr lang="en-JP" sz="1600" dirty="0">
                          <a:solidFill>
                            <a:schemeClr val="tx1"/>
                          </a:solidFill>
                        </a:rPr>
                        <a:t>Hot Desert</a:t>
                      </a:r>
                    </a:p>
                  </a:txBody>
                  <a:tcPr anchor="ctr">
                    <a:solidFill>
                      <a:schemeClr val="accent2">
                        <a:lumMod val="75000"/>
                      </a:schemeClr>
                    </a:solidFill>
                  </a:tcPr>
                </a:tc>
                <a:extLst>
                  <a:ext uri="{0D108BD9-81ED-4DB2-BD59-A6C34878D82A}">
                    <a16:rowId xmlns:a16="http://schemas.microsoft.com/office/drawing/2014/main" val="3246665250"/>
                  </a:ext>
                </a:extLst>
              </a:tr>
              <a:tr h="828766">
                <a:tc>
                  <a:txBody>
                    <a:bodyPr/>
                    <a:lstStyle/>
                    <a:p>
                      <a:pPr algn="ctr"/>
                      <a:r>
                        <a:rPr lang="en-JP" sz="1400" dirty="0"/>
                        <a:t>Temperature</a:t>
                      </a:r>
                    </a:p>
                  </a:txBody>
                  <a:tcPr anchor="ctr">
                    <a:solidFill>
                      <a:srgbClr val="FF7E79"/>
                    </a:solidFill>
                  </a:tcPr>
                </a:tc>
                <a:tc>
                  <a:txBody>
                    <a:bodyPr/>
                    <a:lstStyle/>
                    <a:p>
                      <a:pPr algn="ctr"/>
                      <a:r>
                        <a:rPr lang="en-US" sz="1400" dirty="0"/>
                        <a:t>HIGH</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(26-28°C)</a:t>
                      </a:r>
                    </a:p>
                  </a:txBody>
                  <a:tcPr anchor="ctr">
                    <a:solidFill>
                      <a:srgbClr val="FF7E79"/>
                    </a:solidFill>
                  </a:tcPr>
                </a:tc>
                <a:tc>
                  <a:txBody>
                    <a:bodyPr/>
                    <a:lstStyle/>
                    <a:p>
                      <a:pPr algn="ctr"/>
                      <a:r>
                        <a:rPr lang="en-US" sz="1400" dirty="0"/>
                        <a:t>Moderate/variable</a:t>
                      </a:r>
                      <a:endParaRPr lang="en-JP" sz="14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(-30 to 30°C)</a:t>
                      </a:r>
                    </a:p>
                  </a:txBody>
                  <a:tcPr anchor="ctr">
                    <a:solidFill>
                      <a:srgbClr val="FF7E79"/>
                    </a:solidFill>
                  </a:tcPr>
                </a:tc>
                <a:tc>
                  <a:txBody>
                    <a:bodyPr/>
                    <a:lstStyle/>
                    <a:p>
                      <a:pPr algn="ctr"/>
                      <a:r>
                        <a:rPr lang="en-US" sz="1400" dirty="0"/>
                        <a:t>L</a:t>
                      </a:r>
                      <a:r>
                        <a:rPr lang="en-JP" sz="1400" dirty="0"/>
                        <a:t>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(-40 to 20°C)</a:t>
                      </a:r>
                    </a:p>
                  </a:txBody>
                  <a:tcPr anchor="ctr">
                    <a:solidFill>
                      <a:srgbClr val="FF7E79"/>
                    </a:solidFill>
                  </a:tcPr>
                </a:tc>
                <a:tc>
                  <a:txBody>
                    <a:bodyPr/>
                    <a:lstStyle/>
                    <a:p>
                      <a:pPr algn="ctr"/>
                      <a:r>
                        <a:rPr lang="en-US" sz="1400" dirty="0"/>
                        <a:t>H</a:t>
                      </a:r>
                      <a:r>
                        <a:rPr lang="en-JP" sz="1400" dirty="0"/>
                        <a:t>igh/medium</a:t>
                      </a:r>
                    </a:p>
                  </a:txBody>
                  <a:tcPr anchor="ctr">
                    <a:solidFill>
                      <a:srgbClr val="FF7E79"/>
                    </a:solidFill>
                  </a:tcPr>
                </a:tc>
                <a:tc>
                  <a:txBody>
                    <a:bodyPr/>
                    <a:lstStyle/>
                    <a:p>
                      <a:pPr algn="ctr"/>
                      <a:r>
                        <a:rPr lang="en-US" sz="1400" dirty="0"/>
                        <a:t>V</a:t>
                      </a:r>
                      <a:r>
                        <a:rPr lang="en-JP" sz="1400" dirty="0"/>
                        <a:t>ery low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t>(-40 to 18°C)</a:t>
                      </a:r>
                    </a:p>
                    <a:p>
                      <a:pPr algn="ctr"/>
                      <a:endParaRPr lang="en-JP" sz="1400" dirty="0"/>
                    </a:p>
                  </a:txBody>
                  <a:tcPr anchor="ctr">
                    <a:solidFill>
                      <a:srgbClr val="FF7E79"/>
                    </a:solidFill>
                  </a:tcPr>
                </a:tc>
                <a:tc>
                  <a:txBody>
                    <a:bodyPr/>
                    <a:lstStyle/>
                    <a:p>
                      <a:pPr algn="ctr"/>
                      <a:r>
                        <a:rPr lang="en-US" sz="1400" dirty="0"/>
                        <a:t>V</a:t>
                      </a:r>
                      <a:r>
                        <a:rPr lang="en-JP" sz="1400" dirty="0"/>
                        <a:t>ariable (very high in day, low at night)</a:t>
                      </a:r>
                    </a:p>
                  </a:txBody>
                  <a:tcPr anchor="ctr">
                    <a:solidFill>
                      <a:srgbClr val="FF7E79"/>
                    </a:solidFill>
                  </a:tcPr>
                </a:tc>
                <a:extLst>
                  <a:ext uri="{0D108BD9-81ED-4DB2-BD59-A6C34878D82A}">
                    <a16:rowId xmlns:a16="http://schemas.microsoft.com/office/drawing/2014/main" val="1613080559"/>
                  </a:ext>
                </a:extLst>
              </a:tr>
              <a:tr h="828766">
                <a:tc>
                  <a:txBody>
                    <a:bodyPr/>
                    <a:lstStyle/>
                    <a:p>
                      <a:pPr algn="ctr"/>
                      <a:r>
                        <a:rPr lang="en-JP" sz="1400" dirty="0"/>
                        <a:t>Precipitation</a:t>
                      </a:r>
                    </a:p>
                  </a:txBody>
                  <a:tcPr anchor="ctr">
                    <a:solidFill>
                      <a:srgbClr val="76B6E7"/>
                    </a:solidFill>
                  </a:tcPr>
                </a:tc>
                <a:tc>
                  <a:txBody>
                    <a:bodyPr/>
                    <a:lstStyle/>
                    <a:p>
                      <a:pPr algn="ctr"/>
                      <a:r>
                        <a:rPr lang="en-JP" sz="1400" dirty="0"/>
                        <a:t>HIGHEST</a:t>
                      </a:r>
                    </a:p>
                    <a:p>
                      <a:pPr algn="ctr"/>
                      <a:r>
                        <a:rPr lang="en-JP" sz="1400" dirty="0"/>
                        <a:t>&gt;2500 mm/yr</a:t>
                      </a:r>
                    </a:p>
                  </a:txBody>
                  <a:tcPr anchor="ctr">
                    <a:solidFill>
                      <a:srgbClr val="76B6E7"/>
                    </a:solidFill>
                  </a:tcPr>
                </a:tc>
                <a:tc>
                  <a:txBody>
                    <a:bodyPr/>
                    <a:lstStyle/>
                    <a:p>
                      <a:pPr algn="ctr"/>
                      <a:r>
                        <a:rPr lang="en-JP" sz="1400" dirty="0"/>
                        <a:t>high</a:t>
                      </a:r>
                    </a:p>
                    <a:p>
                      <a:pPr algn="ctr"/>
                      <a:r>
                        <a:rPr lang="en-JP" sz="1400" dirty="0"/>
                        <a:t>500-1500mm/yr</a:t>
                      </a:r>
                    </a:p>
                  </a:txBody>
                  <a:tcPr anchor="ctr">
                    <a:solidFill>
                      <a:srgbClr val="76B6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JP" sz="1400" dirty="0"/>
                        <a:t>moderate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JP" sz="1400" dirty="0"/>
                        <a:t>200-500mm/yr</a:t>
                      </a:r>
                    </a:p>
                  </a:txBody>
                  <a:tcPr anchor="ctr">
                    <a:solidFill>
                      <a:srgbClr val="76B6E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JP" sz="1400" dirty="0"/>
                        <a:t>moderate</a:t>
                      </a:r>
                    </a:p>
                    <a:p>
                      <a:pPr marL="0" marR="0" lvl="0" indent="0" algn="ctr" defTabSz="914400" rtl="0" eaLnBrk="1" fontAlgn="auto" latinLnBrk="0" hangingPunct="1">
                        <a:lnSpc>
                          <a:spcPct val="100000"/>
                        </a:lnSpc>
                        <a:spcBef>
                          <a:spcPts val="0"/>
                        </a:spcBef>
                        <a:spcAft>
                          <a:spcPts val="0"/>
                        </a:spcAft>
                        <a:buClrTx/>
                        <a:buSzTx/>
                        <a:buFontTx/>
                        <a:buNone/>
                        <a:tabLst/>
                        <a:defRPr/>
                      </a:pPr>
                      <a:r>
                        <a:rPr lang="en-JP" sz="1400" dirty="0"/>
                        <a:t>500-900mm/yr</a:t>
                      </a:r>
                    </a:p>
                  </a:txBody>
                  <a:tcPr anchor="ctr">
                    <a:solidFill>
                      <a:srgbClr val="76B6E7"/>
                    </a:solidFill>
                  </a:tcPr>
                </a:tc>
                <a:tc>
                  <a:txBody>
                    <a:bodyPr/>
                    <a:lstStyle/>
                    <a:p>
                      <a:pPr algn="ctr"/>
                      <a:r>
                        <a:rPr lang="en-JP" sz="1400" dirty="0"/>
                        <a:t>low</a:t>
                      </a:r>
                    </a:p>
                    <a:p>
                      <a:pPr algn="ctr"/>
                      <a:r>
                        <a:rPr lang="en-JP" sz="1400" dirty="0"/>
                        <a:t>150 – 250mm/yr</a:t>
                      </a:r>
                    </a:p>
                  </a:txBody>
                  <a:tcPr anchor="ctr">
                    <a:solidFill>
                      <a:srgbClr val="76B6E7"/>
                    </a:solidFill>
                  </a:tcPr>
                </a:tc>
                <a:tc>
                  <a:txBody>
                    <a:bodyPr/>
                    <a:lstStyle/>
                    <a:p>
                      <a:pPr algn="ctr"/>
                      <a:r>
                        <a:rPr lang="en-JP" sz="1400" dirty="0"/>
                        <a:t>lowest</a:t>
                      </a:r>
                    </a:p>
                    <a:p>
                      <a:pPr algn="ctr"/>
                      <a:r>
                        <a:rPr lang="en-JP" sz="1400" dirty="0"/>
                        <a:t>&lt;250mm/yr</a:t>
                      </a:r>
                    </a:p>
                  </a:txBody>
                  <a:tcPr anchor="ctr">
                    <a:solidFill>
                      <a:srgbClr val="76B6E7"/>
                    </a:solidFill>
                  </a:tcPr>
                </a:tc>
                <a:extLst>
                  <a:ext uri="{0D108BD9-81ED-4DB2-BD59-A6C34878D82A}">
                    <a16:rowId xmlns:a16="http://schemas.microsoft.com/office/drawing/2014/main" val="1960363994"/>
                  </a:ext>
                </a:extLst>
              </a:tr>
              <a:tr h="828766">
                <a:tc>
                  <a:txBody>
                    <a:bodyPr/>
                    <a:lstStyle/>
                    <a:p>
                      <a:pPr algn="ctr"/>
                      <a:r>
                        <a:rPr lang="en-JP" sz="1400" dirty="0"/>
                        <a:t>Light Intensity</a:t>
                      </a:r>
                    </a:p>
                  </a:txBody>
                  <a:tcPr anchor="ctr">
                    <a:solidFill>
                      <a:schemeClr val="accent4">
                        <a:lumMod val="60000"/>
                        <a:lumOff val="40000"/>
                      </a:schemeClr>
                    </a:solidFill>
                  </a:tcPr>
                </a:tc>
                <a:tc>
                  <a:txBody>
                    <a:bodyPr/>
                    <a:lstStyle/>
                    <a:p>
                      <a:pPr algn="ctr"/>
                      <a:r>
                        <a:rPr lang="en-JP" sz="1400" dirty="0"/>
                        <a:t>HIGH</a:t>
                      </a:r>
                    </a:p>
                  </a:txBody>
                  <a:tcPr anchor="ctr">
                    <a:solidFill>
                      <a:schemeClr val="accent4">
                        <a:lumMod val="60000"/>
                        <a:lumOff val="40000"/>
                      </a:schemeClr>
                    </a:solidFill>
                  </a:tcPr>
                </a:tc>
                <a:tc>
                  <a:txBody>
                    <a:bodyPr/>
                    <a:lstStyle/>
                    <a:p>
                      <a:pPr algn="ctr"/>
                      <a:r>
                        <a:rPr lang="en-JP" sz="1400" dirty="0"/>
                        <a:t>medium</a:t>
                      </a:r>
                    </a:p>
                  </a:txBody>
                  <a:tcPr anchor="ctr">
                    <a:solidFill>
                      <a:schemeClr val="accent4">
                        <a:lumMod val="60000"/>
                        <a:lumOff val="40000"/>
                      </a:schemeClr>
                    </a:solidFill>
                  </a:tcPr>
                </a:tc>
                <a:tc>
                  <a:txBody>
                    <a:bodyPr/>
                    <a:lstStyle/>
                    <a:p>
                      <a:pPr algn="ctr"/>
                      <a:r>
                        <a:rPr lang="en-US" sz="1400" dirty="0"/>
                        <a:t>M</a:t>
                      </a:r>
                      <a:r>
                        <a:rPr lang="en-JP" sz="1400" dirty="0"/>
                        <a:t>edium/low</a:t>
                      </a:r>
                    </a:p>
                  </a:txBody>
                  <a:tcPr anchor="ctr">
                    <a:solidFill>
                      <a:schemeClr val="accent4">
                        <a:lumMod val="60000"/>
                        <a:lumOff val="40000"/>
                      </a:schemeClr>
                    </a:solidFill>
                  </a:tcPr>
                </a:tc>
                <a:tc>
                  <a:txBody>
                    <a:bodyPr/>
                    <a:lstStyle/>
                    <a:p>
                      <a:pPr algn="ctr"/>
                      <a:r>
                        <a:rPr lang="en-US" sz="1400" dirty="0"/>
                        <a:t>H</a:t>
                      </a:r>
                      <a:r>
                        <a:rPr lang="en-JP" sz="1400" dirty="0"/>
                        <a:t>igh/medium</a:t>
                      </a:r>
                    </a:p>
                  </a:txBody>
                  <a:tcPr anchor="ctr">
                    <a:solidFill>
                      <a:schemeClr val="accent4">
                        <a:lumMod val="60000"/>
                        <a:lumOff val="40000"/>
                      </a:schemeClr>
                    </a:solidFill>
                  </a:tcPr>
                </a:tc>
                <a:tc>
                  <a:txBody>
                    <a:bodyPr/>
                    <a:lstStyle/>
                    <a:p>
                      <a:pPr algn="ctr"/>
                      <a:r>
                        <a:rPr lang="en-US" sz="1400" dirty="0"/>
                        <a:t>Low but variable</a:t>
                      </a:r>
                      <a:r>
                        <a:rPr lang="en-JP" sz="1400" dirty="0"/>
                        <a:t>. (long periods of constant night or day)</a:t>
                      </a:r>
                    </a:p>
                  </a:txBody>
                  <a:tcPr anchor="ctr">
                    <a:solidFill>
                      <a:schemeClr val="accent4">
                        <a:lumMod val="60000"/>
                        <a:lumOff val="40000"/>
                      </a:schemeClr>
                    </a:solidFill>
                  </a:tcPr>
                </a:tc>
                <a:tc>
                  <a:txBody>
                    <a:bodyPr/>
                    <a:lstStyle/>
                    <a:p>
                      <a:pPr algn="ctr"/>
                      <a:r>
                        <a:rPr lang="en-JP" sz="1400" dirty="0"/>
                        <a:t>high</a:t>
                      </a:r>
                    </a:p>
                  </a:txBody>
                  <a:tcPr anchor="ctr">
                    <a:solidFill>
                      <a:schemeClr val="accent4">
                        <a:lumMod val="60000"/>
                        <a:lumOff val="40000"/>
                      </a:schemeClr>
                    </a:solidFill>
                  </a:tcPr>
                </a:tc>
                <a:extLst>
                  <a:ext uri="{0D108BD9-81ED-4DB2-BD59-A6C34878D82A}">
                    <a16:rowId xmlns:a16="http://schemas.microsoft.com/office/drawing/2014/main" val="1073677789"/>
                  </a:ext>
                </a:extLst>
              </a:tr>
              <a:tr h="828766">
                <a:tc>
                  <a:txBody>
                    <a:bodyPr/>
                    <a:lstStyle/>
                    <a:p>
                      <a:pPr algn="ctr"/>
                      <a:r>
                        <a:rPr lang="en-JP" sz="1400" dirty="0"/>
                        <a:t>Seasonal Variation</a:t>
                      </a:r>
                    </a:p>
                  </a:txBody>
                  <a:tcPr anchor="ctr">
                    <a:solidFill>
                      <a:srgbClr val="FF85FF"/>
                    </a:solidFill>
                  </a:tcPr>
                </a:tc>
                <a:tc>
                  <a:txBody>
                    <a:bodyPr/>
                    <a:lstStyle/>
                    <a:p>
                      <a:pPr algn="ctr"/>
                      <a:r>
                        <a:rPr lang="en-US" sz="1400" dirty="0"/>
                        <a:t>No seasons</a:t>
                      </a:r>
                      <a:r>
                        <a:rPr lang="en-JP" sz="1400" dirty="0"/>
                        <a:t>. Same yearround as at equator</a:t>
                      </a:r>
                    </a:p>
                  </a:txBody>
                  <a:tcPr anchor="ctr">
                    <a:solidFill>
                      <a:srgbClr val="FF85FF"/>
                    </a:solidFill>
                  </a:tcPr>
                </a:tc>
                <a:tc>
                  <a:txBody>
                    <a:bodyPr/>
                    <a:lstStyle/>
                    <a:p>
                      <a:pPr algn="ctr"/>
                      <a:r>
                        <a:rPr lang="en-US" sz="1400" dirty="0"/>
                        <a:t>4 seasons: W</a:t>
                      </a:r>
                      <a:r>
                        <a:rPr lang="en-JP" sz="1400" dirty="0"/>
                        <a:t>arm summers</a:t>
                      </a:r>
                    </a:p>
                    <a:p>
                      <a:pPr algn="ctr"/>
                      <a:r>
                        <a:rPr lang="en-US" sz="1400" dirty="0"/>
                        <a:t>C</a:t>
                      </a:r>
                      <a:r>
                        <a:rPr lang="en-JP" sz="1400" dirty="0"/>
                        <a:t>old winters</a:t>
                      </a:r>
                    </a:p>
                  </a:txBody>
                  <a:tcPr anchor="ctr">
                    <a:solidFill>
                      <a:srgbClr val="FF85FF"/>
                    </a:solidFill>
                  </a:tcPr>
                </a:tc>
                <a:tc>
                  <a:txBody>
                    <a:bodyPr/>
                    <a:lstStyle/>
                    <a:p>
                      <a:pPr algn="ctr"/>
                      <a:r>
                        <a:rPr lang="en-US" sz="1400" dirty="0"/>
                        <a:t>S</a:t>
                      </a:r>
                      <a:r>
                        <a:rPr lang="en-JP" sz="1400" dirty="0"/>
                        <a:t>hort summers</a:t>
                      </a:r>
                    </a:p>
                    <a:p>
                      <a:pPr algn="ctr"/>
                      <a:r>
                        <a:rPr lang="en-US" sz="1400" dirty="0"/>
                        <a:t>L</a:t>
                      </a:r>
                      <a:r>
                        <a:rPr lang="en-JP" sz="1400" dirty="0"/>
                        <a:t>ong winters</a:t>
                      </a:r>
                    </a:p>
                  </a:txBody>
                  <a:tcPr anchor="ctr">
                    <a:solidFill>
                      <a:srgbClr val="FF85FF"/>
                    </a:solidFill>
                  </a:tcPr>
                </a:tc>
                <a:tc>
                  <a:txBody>
                    <a:bodyPr/>
                    <a:lstStyle/>
                    <a:p>
                      <a:pPr algn="ctr"/>
                      <a:r>
                        <a:rPr lang="en-US" sz="1400" dirty="0"/>
                        <a:t>V</a:t>
                      </a:r>
                      <a:r>
                        <a:rPr lang="en-JP" sz="1400" dirty="0"/>
                        <a:t>ariation: </a:t>
                      </a:r>
                    </a:p>
                    <a:p>
                      <a:pPr algn="ctr"/>
                      <a:r>
                        <a:rPr lang="en-JP" sz="1400" dirty="0"/>
                        <a:t>dry season or wet season</a:t>
                      </a:r>
                    </a:p>
                  </a:txBody>
                  <a:tcPr anchor="ctr">
                    <a:solidFill>
                      <a:srgbClr val="FF85FF"/>
                    </a:solidFill>
                  </a:tcPr>
                </a:tc>
                <a:tc>
                  <a:txBody>
                    <a:bodyPr/>
                    <a:lstStyle/>
                    <a:p>
                      <a:pPr algn="ctr"/>
                      <a:r>
                        <a:rPr lang="en-US" sz="1400" dirty="0"/>
                        <a:t>V</a:t>
                      </a:r>
                      <a:r>
                        <a:rPr lang="en-JP" sz="1400" dirty="0"/>
                        <a:t>ery short summer, very cold winter</a:t>
                      </a:r>
                    </a:p>
                  </a:txBody>
                  <a:tcPr anchor="ctr">
                    <a:solidFill>
                      <a:srgbClr val="FF85FF"/>
                    </a:solidFill>
                  </a:tcPr>
                </a:tc>
                <a:tc>
                  <a:txBody>
                    <a:bodyPr/>
                    <a:lstStyle/>
                    <a:p>
                      <a:pPr algn="ctr"/>
                      <a:r>
                        <a:rPr lang="en-JP" sz="1400" dirty="0"/>
                        <a:t>minimal</a:t>
                      </a:r>
                    </a:p>
                  </a:txBody>
                  <a:tcPr anchor="ctr">
                    <a:solidFill>
                      <a:srgbClr val="FF85FF"/>
                    </a:solidFill>
                  </a:tcPr>
                </a:tc>
                <a:extLst>
                  <a:ext uri="{0D108BD9-81ED-4DB2-BD59-A6C34878D82A}">
                    <a16:rowId xmlns:a16="http://schemas.microsoft.com/office/drawing/2014/main" val="2348365078"/>
                  </a:ext>
                </a:extLst>
              </a:tr>
              <a:tr h="828766">
                <a:tc>
                  <a:txBody>
                    <a:bodyPr/>
                    <a:lstStyle/>
                    <a:p>
                      <a:pPr algn="ctr"/>
                      <a:r>
                        <a:rPr lang="en-JP" sz="1400" dirty="0"/>
                        <a:t>Other features</a:t>
                      </a:r>
                    </a:p>
                  </a:txBody>
                  <a:tcPr anchor="ctr">
                    <a:solidFill>
                      <a:schemeClr val="accent6">
                        <a:lumMod val="40000"/>
                        <a:lumOff val="60000"/>
                      </a:schemeClr>
                    </a:solidFill>
                  </a:tcPr>
                </a:tc>
                <a:tc>
                  <a:txBody>
                    <a:bodyPr/>
                    <a:lstStyle/>
                    <a:p>
                      <a:pPr algn="ctr"/>
                      <a:r>
                        <a:rPr lang="en-JP" sz="1400" dirty="0"/>
                        <a:t>VERY HIGH biodiversity and NPP</a:t>
                      </a:r>
                    </a:p>
                    <a:p>
                      <a:pPr algn="ctr"/>
                      <a:r>
                        <a:rPr lang="en-US" sz="1400" dirty="0"/>
                        <a:t>N</a:t>
                      </a:r>
                      <a:r>
                        <a:rPr lang="en-JP" sz="1400" dirty="0"/>
                        <a:t>utrient poor soil</a:t>
                      </a:r>
                    </a:p>
                  </a:txBody>
                  <a:tcPr anchor="ctr">
                    <a:solidFill>
                      <a:schemeClr val="accent6">
                        <a:lumMod val="40000"/>
                        <a:lumOff val="60000"/>
                      </a:schemeClr>
                    </a:solidFill>
                  </a:tcPr>
                </a:tc>
                <a:tc>
                  <a:txBody>
                    <a:bodyPr/>
                    <a:lstStyle/>
                    <a:p>
                      <a:pPr algn="ctr"/>
                      <a:r>
                        <a:rPr lang="en-US" sz="1400" dirty="0"/>
                        <a:t>Vegetation d</a:t>
                      </a:r>
                      <a:r>
                        <a:rPr lang="en-JP" sz="1400" dirty="0"/>
                        <a:t>ominated by decidous and evergreen trees. </a:t>
                      </a:r>
                      <a:r>
                        <a:rPr lang="en-US" sz="1400" dirty="0"/>
                        <a:t>H</a:t>
                      </a:r>
                      <a:r>
                        <a:rPr lang="en-JP" sz="1400" dirty="0"/>
                        <a:t>igh biodiversity. High NPP. Nutrient-rich soil</a:t>
                      </a:r>
                    </a:p>
                  </a:txBody>
                  <a:tcPr anchor="ctr">
                    <a:solidFill>
                      <a:schemeClr val="accent6">
                        <a:lumMod val="40000"/>
                        <a:lumOff val="60000"/>
                      </a:schemeClr>
                    </a:solidFill>
                  </a:tcPr>
                </a:tc>
                <a:tc>
                  <a:txBody>
                    <a:bodyPr/>
                    <a:lstStyle/>
                    <a:p>
                      <a:pPr algn="ctr"/>
                      <a:r>
                        <a:rPr lang="en-JP" sz="1400" dirty="0"/>
                        <a:t>Largest terrestrial biome by landmass. </a:t>
                      </a:r>
                      <a:r>
                        <a:rPr lang="en-US" sz="1400" dirty="0"/>
                        <a:t>V</a:t>
                      </a:r>
                      <a:r>
                        <a:rPr lang="en-JP" sz="1400" dirty="0"/>
                        <a:t>egetation dominated by conifers. Animals adapted to cold</a:t>
                      </a:r>
                    </a:p>
                  </a:txBody>
                  <a:tcPr anchor="ctr">
                    <a:solidFill>
                      <a:schemeClr val="accent6">
                        <a:lumMod val="40000"/>
                        <a:lumOff val="60000"/>
                      </a:schemeClr>
                    </a:solidFill>
                  </a:tcPr>
                </a:tc>
                <a:tc>
                  <a:txBody>
                    <a:bodyPr/>
                    <a:lstStyle/>
                    <a:p>
                      <a:pPr algn="ctr"/>
                      <a:r>
                        <a:rPr lang="en-US" sz="1400" dirty="0"/>
                        <a:t>V</a:t>
                      </a:r>
                      <a:r>
                        <a:rPr lang="en-JP" sz="1400" dirty="0"/>
                        <a:t>egeration dominated by grass species with few trees. Animals mostly grazers</a:t>
                      </a:r>
                    </a:p>
                  </a:txBody>
                  <a:tcPr anchor="ctr">
                    <a:solidFill>
                      <a:schemeClr val="accent6">
                        <a:lumMod val="40000"/>
                        <a:lumOff val="60000"/>
                      </a:schemeClr>
                    </a:solidFill>
                  </a:tcPr>
                </a:tc>
                <a:tc>
                  <a:txBody>
                    <a:bodyPr/>
                    <a:lstStyle/>
                    <a:p>
                      <a:pPr algn="ctr"/>
                      <a:r>
                        <a:rPr lang="en-US" sz="1400" dirty="0"/>
                        <a:t>H</a:t>
                      </a:r>
                      <a:r>
                        <a:rPr lang="en-JP" sz="1400" dirty="0"/>
                        <a:t>igh winds. Permafrost. L</a:t>
                      </a:r>
                      <a:r>
                        <a:rPr lang="en-US" sz="1400" dirty="0"/>
                        <a:t>ow</a:t>
                      </a:r>
                      <a:r>
                        <a:rPr lang="en-JP" sz="1400" dirty="0"/>
                        <a:t> biodiversity. Low NPP </a:t>
                      </a:r>
                      <a:r>
                        <a:rPr lang="en-US" sz="1400" dirty="0"/>
                        <a:t>Low-growing</a:t>
                      </a:r>
                      <a:r>
                        <a:rPr lang="en-JP" sz="1400" dirty="0"/>
                        <a:t> plants. Animals adapted to cold. Poor soil</a:t>
                      </a:r>
                    </a:p>
                  </a:txBody>
                  <a:tcPr anchor="ctr">
                    <a:solidFill>
                      <a:schemeClr val="accent6">
                        <a:lumMod val="40000"/>
                        <a:lumOff val="60000"/>
                      </a:schemeClr>
                    </a:solidFill>
                  </a:tcPr>
                </a:tc>
                <a:tc>
                  <a:txBody>
                    <a:bodyPr/>
                    <a:lstStyle/>
                    <a:p>
                      <a:pPr algn="ctr"/>
                      <a:r>
                        <a:rPr lang="en-US" sz="1400" dirty="0"/>
                        <a:t>L</a:t>
                      </a:r>
                      <a:r>
                        <a:rPr lang="en-JP" sz="1400" dirty="0"/>
                        <a:t>ittle vegetation. Plants and animals adapted to hot, dry conditions. </a:t>
                      </a:r>
                      <a:r>
                        <a:rPr lang="en-US" sz="1400" dirty="0"/>
                        <a:t>V</a:t>
                      </a:r>
                      <a:r>
                        <a:rPr lang="en-JP" sz="1400" dirty="0"/>
                        <a:t>ery low NPP</a:t>
                      </a:r>
                    </a:p>
                  </a:txBody>
                  <a:tcPr anchor="ctr">
                    <a:solidFill>
                      <a:schemeClr val="accent6">
                        <a:lumMod val="40000"/>
                        <a:lumOff val="60000"/>
                      </a:schemeClr>
                    </a:solidFill>
                  </a:tcPr>
                </a:tc>
                <a:extLst>
                  <a:ext uri="{0D108BD9-81ED-4DB2-BD59-A6C34878D82A}">
                    <a16:rowId xmlns:a16="http://schemas.microsoft.com/office/drawing/2014/main" val="1968172620"/>
                  </a:ext>
                </a:extLst>
              </a:tr>
            </a:tbl>
          </a:graphicData>
        </a:graphic>
      </p:graphicFrame>
    </p:spTree>
    <p:extLst>
      <p:ext uri="{BB962C8B-B14F-4D97-AF65-F5344CB8AC3E}">
        <p14:creationId xmlns:p14="http://schemas.microsoft.com/office/powerpoint/2010/main" val="4153836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1E3C2C-DA8E-680A-7ACC-827FD902023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A179956-BA11-B6A9-887C-3BA6AF104BCB}"/>
              </a:ext>
            </a:extLst>
          </p:cNvPr>
          <p:cNvSpPr txBox="1"/>
          <p:nvPr/>
        </p:nvSpPr>
        <p:spPr>
          <a:xfrm>
            <a:off x="91440" y="762415"/>
            <a:ext cx="12009120" cy="369332"/>
          </a:xfrm>
          <a:prstGeom prst="rect">
            <a:avLst/>
          </a:prstGeom>
          <a:noFill/>
        </p:spPr>
        <p:txBody>
          <a:bodyPr wrap="square" rtlCol="0">
            <a:spAutoFit/>
          </a:bodyPr>
          <a:lstStyle/>
          <a:p>
            <a:r>
              <a:rPr lang="en-JP" dirty="0"/>
              <a:t>Living in hot deserts and tropical rainforests require specific adaptations for both animal and plant species.</a:t>
            </a:r>
          </a:p>
        </p:txBody>
      </p:sp>
      <p:pic>
        <p:nvPicPr>
          <p:cNvPr id="3" name="Picture 2">
            <a:extLst>
              <a:ext uri="{FF2B5EF4-FFF2-40B4-BE49-F238E27FC236}">
                <a16:creationId xmlns:a16="http://schemas.microsoft.com/office/drawing/2014/main" id="{E7B6A986-434E-5B42-60AD-D6004D070EA6}"/>
              </a:ext>
            </a:extLst>
          </p:cNvPr>
          <p:cNvPicPr>
            <a:picLocks noChangeAspect="1"/>
          </p:cNvPicPr>
          <p:nvPr/>
        </p:nvPicPr>
        <p:blipFill>
          <a:blip r:embed="rId3"/>
          <a:stretch>
            <a:fillRect/>
          </a:stretch>
        </p:blipFill>
        <p:spPr>
          <a:xfrm>
            <a:off x="2478024" y="0"/>
            <a:ext cx="7772400" cy="762415"/>
          </a:xfrm>
          <a:prstGeom prst="rect">
            <a:avLst/>
          </a:prstGeom>
        </p:spPr>
      </p:pic>
      <p:cxnSp>
        <p:nvCxnSpPr>
          <p:cNvPr id="5" name="Straight Connector 4">
            <a:extLst>
              <a:ext uri="{FF2B5EF4-FFF2-40B4-BE49-F238E27FC236}">
                <a16:creationId xmlns:a16="http://schemas.microsoft.com/office/drawing/2014/main" id="{69879FE4-E0CD-468E-F502-B2905649063E}"/>
              </a:ext>
            </a:extLst>
          </p:cNvPr>
          <p:cNvCxnSpPr>
            <a:stCxn id="2" idx="2"/>
          </p:cNvCxnSpPr>
          <p:nvPr/>
        </p:nvCxnSpPr>
        <p:spPr>
          <a:xfrm>
            <a:off x="6096000" y="1131747"/>
            <a:ext cx="0" cy="5619249"/>
          </a:xfrm>
          <a:prstGeom prst="line">
            <a:avLst/>
          </a:prstGeom>
          <a:ln w="12700"/>
          <a:effectLst/>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CB02F26F-DA6A-D5CC-E222-D266BE90E0F7}"/>
              </a:ext>
            </a:extLst>
          </p:cNvPr>
          <p:cNvSpPr txBox="1"/>
          <p:nvPr/>
        </p:nvSpPr>
        <p:spPr>
          <a:xfrm>
            <a:off x="91440" y="1293997"/>
            <a:ext cx="5803517" cy="1200329"/>
          </a:xfrm>
          <a:prstGeom prst="rect">
            <a:avLst/>
          </a:prstGeom>
          <a:noFill/>
        </p:spPr>
        <p:txBody>
          <a:bodyPr wrap="square" rtlCol="0">
            <a:spAutoFit/>
          </a:bodyPr>
          <a:lstStyle/>
          <a:p>
            <a:r>
              <a:rPr lang="en-JP" dirty="0">
                <a:solidFill>
                  <a:schemeClr val="accent2">
                    <a:lumMod val="75000"/>
                  </a:schemeClr>
                </a:solidFill>
              </a:rPr>
              <a:t>Hot desert conditions:</a:t>
            </a:r>
          </a:p>
          <a:p>
            <a:pPr marL="285750" indent="-285750">
              <a:buFont typeface="Courier New" panose="02070309020205020404" pitchFamily="49" charset="0"/>
              <a:buChar char="o"/>
            </a:pPr>
            <a:r>
              <a:rPr lang="en-US" dirty="0">
                <a:solidFill>
                  <a:schemeClr val="accent2">
                    <a:lumMod val="75000"/>
                  </a:schemeClr>
                </a:solidFill>
              </a:rPr>
              <a:t>V</a:t>
            </a:r>
            <a:r>
              <a:rPr lang="en-JP" dirty="0">
                <a:solidFill>
                  <a:schemeClr val="accent2">
                    <a:lumMod val="75000"/>
                  </a:schemeClr>
                </a:solidFill>
              </a:rPr>
              <a:t>ery dry (little precipitation)</a:t>
            </a:r>
          </a:p>
          <a:p>
            <a:pPr marL="285750" indent="-285750">
              <a:buFont typeface="Courier New" panose="02070309020205020404" pitchFamily="49" charset="0"/>
              <a:buChar char="o"/>
            </a:pPr>
            <a:r>
              <a:rPr lang="en-US" dirty="0">
                <a:solidFill>
                  <a:schemeClr val="accent2">
                    <a:lumMod val="75000"/>
                  </a:schemeClr>
                </a:solidFill>
              </a:rPr>
              <a:t>V</a:t>
            </a:r>
            <a:r>
              <a:rPr lang="en-JP" dirty="0">
                <a:solidFill>
                  <a:schemeClr val="accent2">
                    <a:lumMod val="75000"/>
                  </a:schemeClr>
                </a:solidFill>
              </a:rPr>
              <a:t>ariable temperatures (very hot days, very cold nights)</a:t>
            </a:r>
          </a:p>
          <a:p>
            <a:pPr marL="285750" indent="-285750">
              <a:buFont typeface="Courier New" panose="02070309020205020404" pitchFamily="49" charset="0"/>
              <a:buChar char="o"/>
            </a:pPr>
            <a:r>
              <a:rPr lang="en-JP" dirty="0">
                <a:solidFill>
                  <a:schemeClr val="accent2">
                    <a:lumMod val="75000"/>
                  </a:schemeClr>
                </a:solidFill>
              </a:rPr>
              <a:t>High insolation</a:t>
            </a:r>
          </a:p>
        </p:txBody>
      </p:sp>
      <p:sp>
        <p:nvSpPr>
          <p:cNvPr id="7" name="TextBox 6">
            <a:extLst>
              <a:ext uri="{FF2B5EF4-FFF2-40B4-BE49-F238E27FC236}">
                <a16:creationId xmlns:a16="http://schemas.microsoft.com/office/drawing/2014/main" id="{DDFB3108-A952-77C8-A9A2-4B06C1669D9C}"/>
              </a:ext>
            </a:extLst>
          </p:cNvPr>
          <p:cNvSpPr txBox="1"/>
          <p:nvPr/>
        </p:nvSpPr>
        <p:spPr>
          <a:xfrm>
            <a:off x="6196522" y="1293996"/>
            <a:ext cx="5803517" cy="1477328"/>
          </a:xfrm>
          <a:prstGeom prst="rect">
            <a:avLst/>
          </a:prstGeom>
          <a:noFill/>
        </p:spPr>
        <p:txBody>
          <a:bodyPr wrap="square" rtlCol="0">
            <a:spAutoFit/>
          </a:bodyPr>
          <a:lstStyle/>
          <a:p>
            <a:r>
              <a:rPr lang="en-JP" dirty="0">
                <a:solidFill>
                  <a:srgbClr val="00B050"/>
                </a:solidFill>
              </a:rPr>
              <a:t>Tropical rainforest conditions:</a:t>
            </a:r>
          </a:p>
          <a:p>
            <a:pPr marL="285750" indent="-285750">
              <a:buFont typeface="Courier New" panose="02070309020205020404" pitchFamily="49" charset="0"/>
              <a:buChar char="o"/>
            </a:pPr>
            <a:r>
              <a:rPr lang="en-US" dirty="0">
                <a:solidFill>
                  <a:srgbClr val="00B050"/>
                </a:solidFill>
              </a:rPr>
              <a:t>V</a:t>
            </a:r>
            <a:r>
              <a:rPr lang="en-JP" dirty="0">
                <a:solidFill>
                  <a:srgbClr val="00B050"/>
                </a:solidFill>
              </a:rPr>
              <a:t>ery wet (high precipitation)</a:t>
            </a:r>
          </a:p>
          <a:p>
            <a:pPr marL="285750" indent="-285750">
              <a:buFont typeface="Courier New" panose="02070309020205020404" pitchFamily="49" charset="0"/>
              <a:buChar char="o"/>
            </a:pPr>
            <a:r>
              <a:rPr lang="en-US" dirty="0">
                <a:solidFill>
                  <a:srgbClr val="00B050"/>
                </a:solidFill>
              </a:rPr>
              <a:t>Year-round high</a:t>
            </a:r>
            <a:r>
              <a:rPr lang="en-JP" dirty="0">
                <a:solidFill>
                  <a:srgbClr val="00B050"/>
                </a:solidFill>
              </a:rPr>
              <a:t> temperatures</a:t>
            </a:r>
          </a:p>
          <a:p>
            <a:pPr marL="285750" indent="-285750">
              <a:buFont typeface="Courier New" panose="02070309020205020404" pitchFamily="49" charset="0"/>
              <a:buChar char="o"/>
            </a:pPr>
            <a:r>
              <a:rPr lang="en-JP" dirty="0">
                <a:solidFill>
                  <a:srgbClr val="00B050"/>
                </a:solidFill>
              </a:rPr>
              <a:t>Year-round high insolation</a:t>
            </a:r>
          </a:p>
          <a:p>
            <a:pPr marL="285750" indent="-285750">
              <a:buFont typeface="Courier New" panose="02070309020205020404" pitchFamily="49" charset="0"/>
              <a:buChar char="o"/>
            </a:pPr>
            <a:r>
              <a:rPr lang="en-JP" dirty="0">
                <a:solidFill>
                  <a:srgbClr val="00B050"/>
                </a:solidFill>
              </a:rPr>
              <a:t>High levels of biodiversity and competition</a:t>
            </a:r>
          </a:p>
        </p:txBody>
      </p:sp>
      <p:sp>
        <p:nvSpPr>
          <p:cNvPr id="8" name="TextBox 7">
            <a:extLst>
              <a:ext uri="{FF2B5EF4-FFF2-40B4-BE49-F238E27FC236}">
                <a16:creationId xmlns:a16="http://schemas.microsoft.com/office/drawing/2014/main" id="{3974834D-5DE6-2347-678A-A0B26C749098}"/>
              </a:ext>
            </a:extLst>
          </p:cNvPr>
          <p:cNvSpPr txBox="1"/>
          <p:nvPr/>
        </p:nvSpPr>
        <p:spPr>
          <a:xfrm>
            <a:off x="91440" y="2949817"/>
            <a:ext cx="5803517" cy="1754326"/>
          </a:xfrm>
          <a:prstGeom prst="rect">
            <a:avLst/>
          </a:prstGeom>
          <a:noFill/>
        </p:spPr>
        <p:txBody>
          <a:bodyPr wrap="square" rtlCol="0">
            <a:spAutoFit/>
          </a:bodyPr>
          <a:lstStyle/>
          <a:p>
            <a:r>
              <a:rPr lang="en-US" dirty="0"/>
              <a:t>Animal examples:</a:t>
            </a:r>
          </a:p>
          <a:p>
            <a:pPr marL="285750" indent="-285750">
              <a:buFont typeface="Wingdings" pitchFamily="2" charset="2"/>
              <a:buChar char="Ø"/>
            </a:pPr>
            <a:r>
              <a:rPr lang="en-US" dirty="0"/>
              <a:t>Fennec fox (</a:t>
            </a:r>
            <a:r>
              <a:rPr lang="en-US" i="1" dirty="0"/>
              <a:t>Vulpes </a:t>
            </a:r>
            <a:r>
              <a:rPr lang="en-US" i="1" dirty="0" err="1"/>
              <a:t>zerda</a:t>
            </a:r>
            <a:r>
              <a:rPr lang="en-US" dirty="0"/>
              <a:t>)</a:t>
            </a:r>
          </a:p>
          <a:p>
            <a:pPr marL="285750" indent="-285750">
              <a:buFont typeface="Wingdings" pitchFamily="2" charset="2"/>
              <a:buChar char="Ø"/>
            </a:pPr>
            <a:r>
              <a:rPr lang="en-US" dirty="0"/>
              <a:t>Dromedary (</a:t>
            </a:r>
            <a:r>
              <a:rPr lang="en-US" i="1" dirty="0"/>
              <a:t>Camelus dromedarius</a:t>
            </a:r>
            <a:r>
              <a:rPr lang="en-US" dirty="0"/>
              <a:t>)</a:t>
            </a:r>
          </a:p>
          <a:p>
            <a:pPr marL="285750" indent="-285750">
              <a:buFont typeface="Wingdings" pitchFamily="2" charset="2"/>
              <a:buChar char="Ø"/>
            </a:pPr>
            <a:r>
              <a:rPr lang="en-US" dirty="0"/>
              <a:t>Granulated thick-tailed scorpion (</a:t>
            </a:r>
            <a:r>
              <a:rPr lang="en-US" i="1" dirty="0" err="1"/>
              <a:t>Parabuthus</a:t>
            </a:r>
            <a:r>
              <a:rPr lang="en-US" i="1" dirty="0"/>
              <a:t> </a:t>
            </a:r>
            <a:r>
              <a:rPr lang="en-US" i="1" dirty="0" err="1"/>
              <a:t>granulatus</a:t>
            </a:r>
            <a:r>
              <a:rPr lang="en-US" dirty="0"/>
              <a:t>)</a:t>
            </a:r>
          </a:p>
          <a:p>
            <a:pPr marL="285750" indent="-285750">
              <a:buFont typeface="Wingdings" pitchFamily="2" charset="2"/>
              <a:buChar char="Ø"/>
            </a:pPr>
            <a:r>
              <a:rPr lang="en-US" dirty="0"/>
              <a:t>Desert Kangaroo rat (</a:t>
            </a:r>
            <a:r>
              <a:rPr lang="en-US" i="1" dirty="0"/>
              <a:t>Dipodomys </a:t>
            </a:r>
            <a:r>
              <a:rPr lang="en-US" i="1" dirty="0" err="1"/>
              <a:t>deserti</a:t>
            </a:r>
            <a:r>
              <a:rPr lang="en-US" dirty="0"/>
              <a:t>) </a:t>
            </a:r>
          </a:p>
          <a:p>
            <a:pPr marL="285750" indent="-285750">
              <a:buFont typeface="Wingdings" pitchFamily="2" charset="2"/>
              <a:buChar char="Ø"/>
            </a:pPr>
            <a:endParaRPr lang="en-JP" dirty="0"/>
          </a:p>
        </p:txBody>
      </p:sp>
      <p:sp>
        <p:nvSpPr>
          <p:cNvPr id="9" name="TextBox 8">
            <a:extLst>
              <a:ext uri="{FF2B5EF4-FFF2-40B4-BE49-F238E27FC236}">
                <a16:creationId xmlns:a16="http://schemas.microsoft.com/office/drawing/2014/main" id="{DCAC15CC-57C6-79D0-C955-76F9D5B5F482}"/>
              </a:ext>
            </a:extLst>
          </p:cNvPr>
          <p:cNvSpPr txBox="1"/>
          <p:nvPr/>
        </p:nvSpPr>
        <p:spPr>
          <a:xfrm>
            <a:off x="91440" y="4704143"/>
            <a:ext cx="5803517" cy="646331"/>
          </a:xfrm>
          <a:prstGeom prst="rect">
            <a:avLst/>
          </a:prstGeom>
          <a:noFill/>
        </p:spPr>
        <p:txBody>
          <a:bodyPr wrap="square" rtlCol="0">
            <a:spAutoFit/>
          </a:bodyPr>
          <a:lstStyle/>
          <a:p>
            <a:r>
              <a:rPr lang="en-US" dirty="0"/>
              <a:t>Plant examples:</a:t>
            </a:r>
          </a:p>
          <a:p>
            <a:pPr marL="285750" indent="-285750">
              <a:buFont typeface="Wingdings" pitchFamily="2" charset="2"/>
              <a:buChar char="Ø"/>
            </a:pPr>
            <a:r>
              <a:rPr lang="en-US" dirty="0"/>
              <a:t>Saguaro cactus (</a:t>
            </a:r>
            <a:r>
              <a:rPr lang="en-US" i="1" dirty="0"/>
              <a:t>Carnegiea gigantea</a:t>
            </a:r>
            <a:r>
              <a:rPr lang="en-US" dirty="0"/>
              <a:t>)</a:t>
            </a:r>
            <a:endParaRPr lang="en-JP" dirty="0"/>
          </a:p>
        </p:txBody>
      </p:sp>
      <p:sp>
        <p:nvSpPr>
          <p:cNvPr id="10" name="TextBox 9">
            <a:extLst>
              <a:ext uri="{FF2B5EF4-FFF2-40B4-BE49-F238E27FC236}">
                <a16:creationId xmlns:a16="http://schemas.microsoft.com/office/drawing/2014/main" id="{F63406B4-4679-307A-C1CC-0042155CB2C4}"/>
              </a:ext>
            </a:extLst>
          </p:cNvPr>
          <p:cNvSpPr txBox="1"/>
          <p:nvPr/>
        </p:nvSpPr>
        <p:spPr>
          <a:xfrm>
            <a:off x="6196522" y="2971875"/>
            <a:ext cx="5803517" cy="1200329"/>
          </a:xfrm>
          <a:prstGeom prst="rect">
            <a:avLst/>
          </a:prstGeom>
          <a:noFill/>
        </p:spPr>
        <p:txBody>
          <a:bodyPr wrap="square" rtlCol="0">
            <a:spAutoFit/>
          </a:bodyPr>
          <a:lstStyle/>
          <a:p>
            <a:r>
              <a:rPr lang="en-US" dirty="0"/>
              <a:t>Animal examples:</a:t>
            </a:r>
          </a:p>
          <a:p>
            <a:pPr marL="285750" indent="-285750">
              <a:buFont typeface="Wingdings" pitchFamily="2" charset="2"/>
              <a:buChar char="Ø"/>
            </a:pPr>
            <a:r>
              <a:rPr lang="en-US" dirty="0"/>
              <a:t>Spider monkey (</a:t>
            </a:r>
            <a:r>
              <a:rPr lang="en-US" i="1" dirty="0"/>
              <a:t>Ateles </a:t>
            </a:r>
            <a:r>
              <a:rPr lang="en-US" i="1" dirty="0" err="1"/>
              <a:t>geoffroy</a:t>
            </a:r>
            <a:r>
              <a:rPr lang="en-US" dirty="0"/>
              <a:t>)</a:t>
            </a:r>
          </a:p>
          <a:p>
            <a:pPr marL="285750" indent="-285750">
              <a:buFont typeface="Wingdings" pitchFamily="2" charset="2"/>
              <a:buChar char="Ø"/>
            </a:pPr>
            <a:r>
              <a:rPr lang="en-US" dirty="0"/>
              <a:t>Poison dart frogs (</a:t>
            </a:r>
            <a:r>
              <a:rPr lang="en-US" i="1" dirty="0" err="1"/>
              <a:t>Dendrobates</a:t>
            </a:r>
            <a:r>
              <a:rPr lang="en-US" i="1" dirty="0"/>
              <a:t> tinctorius </a:t>
            </a:r>
            <a:r>
              <a:rPr lang="en-US" i="1" dirty="0" err="1"/>
              <a:t>azureus</a:t>
            </a:r>
            <a:r>
              <a:rPr lang="en-US" dirty="0"/>
              <a:t>)</a:t>
            </a:r>
          </a:p>
          <a:p>
            <a:pPr marL="285750" indent="-285750">
              <a:buFont typeface="Wingdings" pitchFamily="2" charset="2"/>
              <a:buChar char="Ø"/>
            </a:pPr>
            <a:r>
              <a:rPr lang="en-US" dirty="0"/>
              <a:t>Orchid mantis (</a:t>
            </a:r>
            <a:r>
              <a:rPr lang="en-US" i="1" dirty="0" err="1"/>
              <a:t>Hymenopus</a:t>
            </a:r>
            <a:r>
              <a:rPr lang="en-US" i="1" dirty="0"/>
              <a:t> coronatus</a:t>
            </a:r>
            <a:r>
              <a:rPr lang="en-US" dirty="0"/>
              <a:t>)</a:t>
            </a:r>
            <a:endParaRPr lang="en-JP" dirty="0"/>
          </a:p>
        </p:txBody>
      </p:sp>
      <p:sp>
        <p:nvSpPr>
          <p:cNvPr id="11" name="TextBox 10">
            <a:extLst>
              <a:ext uri="{FF2B5EF4-FFF2-40B4-BE49-F238E27FC236}">
                <a16:creationId xmlns:a16="http://schemas.microsoft.com/office/drawing/2014/main" id="{EF26BF07-3C24-CB63-AB76-2F0564659F8C}"/>
              </a:ext>
            </a:extLst>
          </p:cNvPr>
          <p:cNvSpPr txBox="1"/>
          <p:nvPr/>
        </p:nvSpPr>
        <p:spPr>
          <a:xfrm>
            <a:off x="6196522" y="4418635"/>
            <a:ext cx="5803517" cy="1200329"/>
          </a:xfrm>
          <a:prstGeom prst="rect">
            <a:avLst/>
          </a:prstGeom>
          <a:noFill/>
        </p:spPr>
        <p:txBody>
          <a:bodyPr wrap="square" rtlCol="0">
            <a:spAutoFit/>
          </a:bodyPr>
          <a:lstStyle/>
          <a:p>
            <a:r>
              <a:rPr lang="en-US" dirty="0"/>
              <a:t>Plant examples:</a:t>
            </a:r>
          </a:p>
          <a:p>
            <a:pPr marL="285750" indent="-285750">
              <a:buFont typeface="Wingdings" pitchFamily="2" charset="2"/>
              <a:buChar char="Ø"/>
            </a:pPr>
            <a:r>
              <a:rPr lang="en-US" dirty="0"/>
              <a:t>Yellow meranti (</a:t>
            </a:r>
            <a:r>
              <a:rPr lang="en-US" i="1" dirty="0" err="1"/>
              <a:t>Shorea</a:t>
            </a:r>
            <a:r>
              <a:rPr lang="en-US" i="1" dirty="0"/>
              <a:t> </a:t>
            </a:r>
            <a:r>
              <a:rPr lang="en-US" i="1" dirty="0" err="1"/>
              <a:t>faguetiana</a:t>
            </a:r>
            <a:r>
              <a:rPr lang="en-US" dirty="0"/>
              <a:t>)</a:t>
            </a:r>
          </a:p>
          <a:p>
            <a:pPr marL="285750" indent="-285750">
              <a:buFont typeface="Wingdings" pitchFamily="2" charset="2"/>
              <a:buChar char="Ø"/>
            </a:pPr>
            <a:r>
              <a:rPr lang="en-US" dirty="0"/>
              <a:t>Kapok tree (</a:t>
            </a:r>
            <a:r>
              <a:rPr lang="en-US" i="1" dirty="0"/>
              <a:t>Ceiba pentandra</a:t>
            </a:r>
            <a:r>
              <a:rPr lang="en-US" dirty="0"/>
              <a:t>)</a:t>
            </a:r>
          </a:p>
          <a:p>
            <a:pPr marL="285750" indent="-285750">
              <a:buFont typeface="Wingdings" pitchFamily="2" charset="2"/>
              <a:buChar char="Ø"/>
            </a:pPr>
            <a:r>
              <a:rPr lang="en-US" dirty="0"/>
              <a:t>Carnivorous pitcher plants (</a:t>
            </a:r>
            <a:r>
              <a:rPr lang="en-US" i="1" dirty="0"/>
              <a:t>Nepenthes rajah</a:t>
            </a:r>
            <a:r>
              <a:rPr lang="en-US" dirty="0"/>
              <a:t>)</a:t>
            </a:r>
            <a:endParaRPr lang="en-JP" dirty="0"/>
          </a:p>
        </p:txBody>
      </p:sp>
    </p:spTree>
    <p:extLst>
      <p:ext uri="{BB962C8B-B14F-4D97-AF65-F5344CB8AC3E}">
        <p14:creationId xmlns:p14="http://schemas.microsoft.com/office/powerpoint/2010/main" val="3335061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BC9D5-3439-B621-4746-243589BB6D1B}"/>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591A0DFC-56D9-1D46-D937-4AFCDAA45775}"/>
              </a:ext>
            </a:extLst>
          </p:cNvPr>
          <p:cNvSpPr txBox="1"/>
          <p:nvPr/>
        </p:nvSpPr>
        <p:spPr>
          <a:xfrm>
            <a:off x="91440" y="995741"/>
            <a:ext cx="8605920" cy="2185214"/>
          </a:xfrm>
          <a:prstGeom prst="rect">
            <a:avLst/>
          </a:prstGeom>
          <a:noFill/>
        </p:spPr>
        <p:txBody>
          <a:bodyPr wrap="square" rtlCol="0">
            <a:spAutoFit/>
          </a:bodyPr>
          <a:lstStyle/>
          <a:p>
            <a:r>
              <a:rPr lang="en-US" sz="1700" b="1" dirty="0"/>
              <a:t>Corals</a:t>
            </a:r>
            <a:r>
              <a:rPr lang="en-US" sz="1700" dirty="0"/>
              <a:t> </a:t>
            </a:r>
            <a:r>
              <a:rPr lang="en-US" sz="1700" dirty="0">
                <a:sym typeface="Wingdings" pitchFamily="2" charset="2"/>
              </a:rPr>
              <a:t></a:t>
            </a:r>
            <a:r>
              <a:rPr lang="en-US" sz="1700" dirty="0"/>
              <a:t> result of a </a:t>
            </a:r>
            <a:r>
              <a:rPr lang="en-US" sz="1700" b="1" dirty="0"/>
              <a:t>symbiotic relationship </a:t>
            </a:r>
            <a:r>
              <a:rPr lang="en-US" sz="1700" dirty="0"/>
              <a:t>between </a:t>
            </a:r>
            <a:r>
              <a:rPr lang="en-US" sz="1700" u="sng" dirty="0"/>
              <a:t>coral polyp </a:t>
            </a:r>
            <a:r>
              <a:rPr lang="en-US" sz="1700" dirty="0"/>
              <a:t>and a </a:t>
            </a:r>
            <a:r>
              <a:rPr lang="en-US" sz="1700" u="sng" dirty="0"/>
              <a:t>zooxanthellae algae</a:t>
            </a:r>
          </a:p>
          <a:p>
            <a:pPr marL="285750" indent="-285750">
              <a:buFont typeface="Wingdings" pitchFamily="2" charset="2"/>
              <a:buChar char="Ø"/>
            </a:pPr>
            <a:r>
              <a:rPr lang="en-US" sz="1700" dirty="0"/>
              <a:t>polyp provides shelter and protection	</a:t>
            </a:r>
          </a:p>
          <a:p>
            <a:pPr marL="285750" indent="-285750">
              <a:buFont typeface="Wingdings" pitchFamily="2" charset="2"/>
              <a:buChar char="Ø"/>
            </a:pPr>
            <a:r>
              <a:rPr lang="en-US" sz="1700" dirty="0"/>
              <a:t>algae carry out photosynthesis and produce carbon compounds such as carbohydrates</a:t>
            </a:r>
          </a:p>
          <a:p>
            <a:pPr marL="285750" indent="-285750">
              <a:buFont typeface="Wingdings" pitchFamily="2" charset="2"/>
              <a:buChar char="v"/>
            </a:pPr>
            <a:r>
              <a:rPr lang="en-US" sz="1700" dirty="0"/>
              <a:t>Some species of coral polyps secrete calcium carbonate (CaCO</a:t>
            </a:r>
            <a:r>
              <a:rPr lang="en-US" sz="1700" baseline="-25000" dirty="0"/>
              <a:t>3</a:t>
            </a:r>
            <a:r>
              <a:rPr lang="en-US" sz="1700" dirty="0"/>
              <a:t>) which builds up in layers to form a hard outer exoskeleton</a:t>
            </a:r>
          </a:p>
          <a:p>
            <a:pPr marL="285750" indent="-285750">
              <a:buFont typeface="Wingdings" pitchFamily="2" charset="2"/>
              <a:buChar char="à"/>
            </a:pPr>
            <a:r>
              <a:rPr lang="en-US" sz="1700" dirty="0"/>
              <a:t>over time these deposits from thousands of individuals can form a </a:t>
            </a:r>
            <a:r>
              <a:rPr lang="en-US" sz="1700" b="1" dirty="0"/>
              <a:t>coral reef</a:t>
            </a:r>
          </a:p>
          <a:p>
            <a:pPr marL="285750" indent="-285750">
              <a:buFont typeface="Wingdings" pitchFamily="2" charset="2"/>
              <a:buChar char="à"/>
            </a:pPr>
            <a:endParaRPr lang="en-US" sz="1700" b="1" dirty="0"/>
          </a:p>
          <a:p>
            <a:r>
              <a:rPr lang="en-US" sz="1700" i="1" dirty="0"/>
              <a:t>Reef-building corals have a narrow range of tolerance for a number of abiotic factors:</a:t>
            </a:r>
          </a:p>
        </p:txBody>
      </p:sp>
      <p:pic>
        <p:nvPicPr>
          <p:cNvPr id="4" name="Picture 3">
            <a:extLst>
              <a:ext uri="{FF2B5EF4-FFF2-40B4-BE49-F238E27FC236}">
                <a16:creationId xmlns:a16="http://schemas.microsoft.com/office/drawing/2014/main" id="{99F835F6-B8C6-792A-52E1-D9C02650CED2}"/>
              </a:ext>
            </a:extLst>
          </p:cNvPr>
          <p:cNvPicPr>
            <a:picLocks noChangeAspect="1"/>
          </p:cNvPicPr>
          <p:nvPr/>
        </p:nvPicPr>
        <p:blipFill>
          <a:blip r:embed="rId3"/>
          <a:stretch>
            <a:fillRect/>
          </a:stretch>
        </p:blipFill>
        <p:spPr>
          <a:xfrm>
            <a:off x="714598" y="0"/>
            <a:ext cx="7359603" cy="939949"/>
          </a:xfrm>
          <a:prstGeom prst="rect">
            <a:avLst/>
          </a:prstGeom>
        </p:spPr>
      </p:pic>
      <p:graphicFrame>
        <p:nvGraphicFramePr>
          <p:cNvPr id="5" name="Table 4">
            <a:extLst>
              <a:ext uri="{FF2B5EF4-FFF2-40B4-BE49-F238E27FC236}">
                <a16:creationId xmlns:a16="http://schemas.microsoft.com/office/drawing/2014/main" id="{4252A7C7-4455-8778-449F-653A3648E28F}"/>
              </a:ext>
            </a:extLst>
          </p:cNvPr>
          <p:cNvGraphicFramePr>
            <a:graphicFrameLocks noGrp="1"/>
          </p:cNvGraphicFramePr>
          <p:nvPr>
            <p:extLst>
              <p:ext uri="{D42A27DB-BD31-4B8C-83A1-F6EECF244321}">
                <p14:modId xmlns:p14="http://schemas.microsoft.com/office/powerpoint/2010/main" val="174272505"/>
              </p:ext>
            </p:extLst>
          </p:nvPr>
        </p:nvGraphicFramePr>
        <p:xfrm>
          <a:off x="91440" y="3422417"/>
          <a:ext cx="12009120" cy="3353833"/>
        </p:xfrm>
        <a:graphic>
          <a:graphicData uri="http://schemas.openxmlformats.org/drawingml/2006/table">
            <a:tbl>
              <a:tblPr firstRow="1" bandRow="1">
                <a:tableStyleId>{5C22544A-7EE6-4342-B048-85BDC9FD1C3A}</a:tableStyleId>
              </a:tblPr>
              <a:tblGrid>
                <a:gridCol w="1566879">
                  <a:extLst>
                    <a:ext uri="{9D8B030D-6E8A-4147-A177-3AD203B41FA5}">
                      <a16:colId xmlns:a16="http://schemas.microsoft.com/office/drawing/2014/main" val="2960783637"/>
                    </a:ext>
                  </a:extLst>
                </a:gridCol>
                <a:gridCol w="2758698">
                  <a:extLst>
                    <a:ext uri="{9D8B030D-6E8A-4147-A177-3AD203B41FA5}">
                      <a16:colId xmlns:a16="http://schemas.microsoft.com/office/drawing/2014/main" val="471487041"/>
                    </a:ext>
                  </a:extLst>
                </a:gridCol>
                <a:gridCol w="7683543">
                  <a:extLst>
                    <a:ext uri="{9D8B030D-6E8A-4147-A177-3AD203B41FA5}">
                      <a16:colId xmlns:a16="http://schemas.microsoft.com/office/drawing/2014/main" val="1096253742"/>
                    </a:ext>
                  </a:extLst>
                </a:gridCol>
              </a:tblGrid>
              <a:tr h="449193">
                <a:tc>
                  <a:txBody>
                    <a:bodyPr/>
                    <a:lstStyle/>
                    <a:p>
                      <a:pPr algn="ctr"/>
                      <a:r>
                        <a:rPr lang="en-JP" dirty="0"/>
                        <a:t>Abiotic factor</a:t>
                      </a:r>
                    </a:p>
                  </a:txBody>
                  <a:tcPr anchor="ctr"/>
                </a:tc>
                <a:tc>
                  <a:txBody>
                    <a:bodyPr/>
                    <a:lstStyle/>
                    <a:p>
                      <a:pPr algn="ctr"/>
                      <a:r>
                        <a:rPr lang="en-JP" dirty="0"/>
                        <a:t>Conditions required</a:t>
                      </a:r>
                    </a:p>
                  </a:txBody>
                  <a:tcPr anchor="ctr"/>
                </a:tc>
                <a:tc>
                  <a:txBody>
                    <a:bodyPr/>
                    <a:lstStyle/>
                    <a:p>
                      <a:pPr algn="ctr"/>
                      <a:r>
                        <a:rPr lang="en-JP" dirty="0"/>
                        <a:t>Explanation</a:t>
                      </a:r>
                    </a:p>
                  </a:txBody>
                  <a:tcPr anchor="ctr"/>
                </a:tc>
                <a:extLst>
                  <a:ext uri="{0D108BD9-81ED-4DB2-BD59-A6C34878D82A}">
                    <a16:rowId xmlns:a16="http://schemas.microsoft.com/office/drawing/2014/main" val="3510127885"/>
                  </a:ext>
                </a:extLst>
              </a:tr>
              <a:tr h="537920">
                <a:tc>
                  <a:txBody>
                    <a:bodyPr/>
                    <a:lstStyle/>
                    <a:p>
                      <a:pPr algn="ctr"/>
                      <a:r>
                        <a:rPr lang="en-JP" sz="1700" dirty="0"/>
                        <a:t>Water depth</a:t>
                      </a:r>
                    </a:p>
                  </a:txBody>
                  <a:tcPr anchor="ctr"/>
                </a:tc>
                <a:tc>
                  <a:txBody>
                    <a:bodyPr/>
                    <a:lstStyle/>
                    <a:p>
                      <a:pPr algn="ctr"/>
                      <a:r>
                        <a:rPr lang="en-US" sz="1700" dirty="0"/>
                        <a:t>S</a:t>
                      </a:r>
                      <a:r>
                        <a:rPr lang="en-JP" sz="1700" dirty="0"/>
                        <a:t>hallow (&lt;50m)</a:t>
                      </a:r>
                    </a:p>
                  </a:txBody>
                  <a:tcPr anchor="ctr"/>
                </a:tc>
                <a:tc>
                  <a:txBody>
                    <a:bodyPr/>
                    <a:lstStyle/>
                    <a:p>
                      <a:pPr algn="ctr"/>
                      <a:r>
                        <a:rPr lang="en-US" sz="1700" dirty="0"/>
                        <a:t>S</a:t>
                      </a:r>
                      <a:r>
                        <a:rPr lang="en-JP" sz="1700" dirty="0"/>
                        <a:t>hallow needed so light can penetrate for zooxanthellae photosynthesis</a:t>
                      </a:r>
                    </a:p>
                  </a:txBody>
                  <a:tcPr anchor="ctr"/>
                </a:tc>
                <a:extLst>
                  <a:ext uri="{0D108BD9-81ED-4DB2-BD59-A6C34878D82A}">
                    <a16:rowId xmlns:a16="http://schemas.microsoft.com/office/drawing/2014/main" val="2856999378"/>
                  </a:ext>
                </a:extLst>
              </a:tr>
              <a:tr h="537920">
                <a:tc>
                  <a:txBody>
                    <a:bodyPr/>
                    <a:lstStyle/>
                    <a:p>
                      <a:pPr algn="ctr"/>
                      <a:r>
                        <a:rPr lang="en-JP" sz="1700" dirty="0"/>
                        <a:t>pH</a:t>
                      </a:r>
                    </a:p>
                  </a:txBody>
                  <a:tcPr anchor="ctr"/>
                </a:tc>
                <a:tc>
                  <a:txBody>
                    <a:bodyPr/>
                    <a:lstStyle/>
                    <a:p>
                      <a:pPr algn="ctr"/>
                      <a:r>
                        <a:rPr lang="en-JP" sz="1700" dirty="0"/>
                        <a:t>&gt;7.8 (8.0-8.4 optimum)</a:t>
                      </a:r>
                    </a:p>
                  </a:txBody>
                  <a:tcPr anchor="ctr"/>
                </a:tc>
                <a:tc>
                  <a:txBody>
                    <a:bodyPr/>
                    <a:lstStyle/>
                    <a:p>
                      <a:pPr algn="ctr"/>
                      <a:r>
                        <a:rPr lang="en-US" sz="1700" dirty="0"/>
                        <a:t>L</a:t>
                      </a:r>
                      <a:r>
                        <a:rPr lang="en-JP" sz="1700" dirty="0"/>
                        <a:t>ower pH results in lower </a:t>
                      </a:r>
                      <a:r>
                        <a:rPr lang="en-US" sz="1700" dirty="0"/>
                        <a:t>CaCO</a:t>
                      </a:r>
                      <a:r>
                        <a:rPr lang="en-US" sz="1700" baseline="-25000" dirty="0"/>
                        <a:t>3 </a:t>
                      </a:r>
                      <a:r>
                        <a:rPr lang="en-JP" sz="1700" dirty="0"/>
                        <a:t>and </a:t>
                      </a:r>
                      <a:r>
                        <a:rPr lang="en-US" sz="1700" dirty="0"/>
                        <a:t>CaCO</a:t>
                      </a:r>
                      <a:r>
                        <a:rPr lang="en-US" sz="1700" baseline="-25000" dirty="0"/>
                        <a:t>3 </a:t>
                      </a:r>
                      <a:r>
                        <a:rPr lang="en-JP" sz="1700" dirty="0"/>
                        <a:t>dissolution</a:t>
                      </a:r>
                    </a:p>
                    <a:p>
                      <a:pPr marL="285750" indent="-285750" algn="ctr">
                        <a:buFont typeface="Wingdings" pitchFamily="2" charset="2"/>
                        <a:buChar char="v"/>
                      </a:pPr>
                      <a:r>
                        <a:rPr lang="en-JP" sz="1700" dirty="0"/>
                        <a:t>CO</a:t>
                      </a:r>
                      <a:r>
                        <a:rPr lang="en-JP" sz="1700" baseline="-25000" dirty="0"/>
                        <a:t>2</a:t>
                      </a:r>
                      <a:r>
                        <a:rPr lang="en-JP" sz="1700" dirty="0"/>
                        <a:t> from fossil fuels dissolve in oceans </a:t>
                      </a:r>
                      <a:r>
                        <a:rPr lang="en-JP" sz="1700" dirty="0">
                          <a:sym typeface="Wingdings" pitchFamily="2" charset="2"/>
                        </a:rPr>
                        <a:t></a:t>
                      </a:r>
                      <a:r>
                        <a:rPr lang="en-JP" sz="1700" dirty="0"/>
                        <a:t> lowering pH</a:t>
                      </a:r>
                    </a:p>
                  </a:txBody>
                  <a:tcPr anchor="ctr"/>
                </a:tc>
                <a:extLst>
                  <a:ext uri="{0D108BD9-81ED-4DB2-BD59-A6C34878D82A}">
                    <a16:rowId xmlns:a16="http://schemas.microsoft.com/office/drawing/2014/main" val="2575824363"/>
                  </a:ext>
                </a:extLst>
              </a:tr>
              <a:tr h="537920">
                <a:tc>
                  <a:txBody>
                    <a:bodyPr/>
                    <a:lstStyle/>
                    <a:p>
                      <a:pPr algn="ctr"/>
                      <a:r>
                        <a:rPr lang="en-US" sz="1700" dirty="0"/>
                        <a:t>W</a:t>
                      </a:r>
                      <a:r>
                        <a:rPr lang="en-JP" sz="1700" dirty="0"/>
                        <a:t>ater salinity</a:t>
                      </a:r>
                    </a:p>
                  </a:txBody>
                  <a:tcPr anchor="ctr"/>
                </a:tc>
                <a:tc>
                  <a:txBody>
                    <a:bodyPr/>
                    <a:lstStyle/>
                    <a:p>
                      <a:pPr algn="ctr"/>
                      <a:r>
                        <a:rPr lang="en-JP" sz="1700" dirty="0"/>
                        <a:t>32 – 42 parts per thousand</a:t>
                      </a:r>
                    </a:p>
                  </a:txBody>
                  <a:tcPr anchor="ctr"/>
                </a:tc>
                <a:tc>
                  <a:txBody>
                    <a:bodyPr/>
                    <a:lstStyle/>
                    <a:p>
                      <a:pPr algn="ctr"/>
                      <a:r>
                        <a:rPr lang="en-US" sz="1700" dirty="0"/>
                        <a:t>M</a:t>
                      </a:r>
                      <a:r>
                        <a:rPr lang="en-JP" sz="1700" dirty="0"/>
                        <a:t>arine animals, require correct osmolarity. </a:t>
                      </a:r>
                    </a:p>
                    <a:p>
                      <a:pPr marL="285750" indent="-285750" algn="ctr">
                        <a:buFont typeface="Wingdings" pitchFamily="2" charset="2"/>
                        <a:buChar char="v"/>
                      </a:pPr>
                      <a:r>
                        <a:rPr lang="en-JP" sz="1700" dirty="0"/>
                        <a:t>Freshwater runoff can alter salinity </a:t>
                      </a:r>
                      <a:r>
                        <a:rPr lang="en-JP" sz="1700" dirty="0">
                          <a:sym typeface="Wingdings" pitchFamily="2" charset="2"/>
                        </a:rPr>
                        <a:t></a:t>
                      </a:r>
                      <a:r>
                        <a:rPr lang="en-JP" sz="1700" dirty="0"/>
                        <a:t> osmotic stress</a:t>
                      </a:r>
                    </a:p>
                  </a:txBody>
                  <a:tcPr anchor="ctr"/>
                </a:tc>
                <a:extLst>
                  <a:ext uri="{0D108BD9-81ED-4DB2-BD59-A6C34878D82A}">
                    <a16:rowId xmlns:a16="http://schemas.microsoft.com/office/drawing/2014/main" val="3710921631"/>
                  </a:ext>
                </a:extLst>
              </a:tr>
              <a:tr h="537920">
                <a:tc>
                  <a:txBody>
                    <a:bodyPr/>
                    <a:lstStyle/>
                    <a:p>
                      <a:pPr algn="ctr"/>
                      <a:r>
                        <a:rPr lang="en-US" sz="1700" dirty="0"/>
                        <a:t>W</a:t>
                      </a:r>
                      <a:r>
                        <a:rPr lang="en-JP" sz="1700" dirty="0"/>
                        <a:t>ater clarity</a:t>
                      </a:r>
                    </a:p>
                  </a:txBody>
                  <a:tcPr anchor="ctr"/>
                </a:tc>
                <a:tc>
                  <a:txBody>
                    <a:bodyPr/>
                    <a:lstStyle/>
                    <a:p>
                      <a:pPr algn="ctr"/>
                      <a:r>
                        <a:rPr lang="en-JP" sz="1700" dirty="0"/>
                        <a:t>clear</a:t>
                      </a:r>
                    </a:p>
                  </a:txBody>
                  <a:tcPr anchor="ctr"/>
                </a:tc>
                <a:tc>
                  <a:txBody>
                    <a:bodyPr/>
                    <a:lstStyle/>
                    <a:p>
                      <a:pPr algn="ctr"/>
                      <a:r>
                        <a:rPr lang="en-US" sz="1700" dirty="0"/>
                        <a:t>T</a:t>
                      </a:r>
                      <a:r>
                        <a:rPr lang="en-JP" sz="1700" dirty="0"/>
                        <a:t>urbidity would prevent light penetration, limiting photosynthesis</a:t>
                      </a:r>
                    </a:p>
                  </a:txBody>
                  <a:tcPr anchor="ctr"/>
                </a:tc>
                <a:extLst>
                  <a:ext uri="{0D108BD9-81ED-4DB2-BD59-A6C34878D82A}">
                    <a16:rowId xmlns:a16="http://schemas.microsoft.com/office/drawing/2014/main" val="2951768922"/>
                  </a:ext>
                </a:extLst>
              </a:tr>
              <a:tr h="537920">
                <a:tc>
                  <a:txBody>
                    <a:bodyPr/>
                    <a:lstStyle/>
                    <a:p>
                      <a:pPr algn="ctr"/>
                      <a:r>
                        <a:rPr lang="en-US" sz="1700" dirty="0"/>
                        <a:t>W</a:t>
                      </a:r>
                      <a:r>
                        <a:rPr lang="en-JP" sz="1700" dirty="0"/>
                        <a:t>ater temperature</a:t>
                      </a:r>
                    </a:p>
                  </a:txBody>
                  <a:tcPr anchor="ctr"/>
                </a:tc>
                <a:tc>
                  <a:txBody>
                    <a:bodyPr/>
                    <a:lstStyle/>
                    <a:p>
                      <a:pPr algn="ctr"/>
                      <a:r>
                        <a:rPr lang="en-JP" sz="1700" dirty="0"/>
                        <a:t>23 – 28</a:t>
                      </a:r>
                      <a:r>
                        <a:rPr lang="en-US" sz="1700" dirty="0"/>
                        <a:t>°C</a:t>
                      </a:r>
                      <a:endParaRPr lang="en-JP" sz="1700" dirty="0"/>
                    </a:p>
                  </a:txBody>
                  <a:tcPr anchor="ctr"/>
                </a:tc>
                <a:tc>
                  <a:txBody>
                    <a:bodyPr/>
                    <a:lstStyle/>
                    <a:p>
                      <a:pPr algn="ctr"/>
                      <a:r>
                        <a:rPr lang="en-US" sz="1700" dirty="0"/>
                        <a:t>I</a:t>
                      </a:r>
                      <a:r>
                        <a:rPr lang="en-JP" sz="1700" dirty="0"/>
                        <a:t>deal temperarures for polylps and zooxanthellae. </a:t>
                      </a:r>
                    </a:p>
                    <a:p>
                      <a:pPr marL="285750" indent="-285750" algn="ctr">
                        <a:buFont typeface="Wingdings" pitchFamily="2" charset="2"/>
                        <a:buChar char="v"/>
                      </a:pPr>
                      <a:r>
                        <a:rPr lang="en-JP" sz="1700" dirty="0"/>
                        <a:t>Rising ocean temperatures cause corals to expel zooxanthellae </a:t>
                      </a:r>
                      <a:r>
                        <a:rPr lang="en-JP" sz="1700" dirty="0">
                          <a:sym typeface="Wingdings" pitchFamily="2" charset="2"/>
                        </a:rPr>
                        <a:t></a:t>
                      </a:r>
                      <a:r>
                        <a:rPr lang="en-JP" sz="1700" dirty="0"/>
                        <a:t> coral bleaching</a:t>
                      </a:r>
                    </a:p>
                  </a:txBody>
                  <a:tcPr anchor="ctr"/>
                </a:tc>
                <a:extLst>
                  <a:ext uri="{0D108BD9-81ED-4DB2-BD59-A6C34878D82A}">
                    <a16:rowId xmlns:a16="http://schemas.microsoft.com/office/drawing/2014/main" val="3913601794"/>
                  </a:ext>
                </a:extLst>
              </a:tr>
            </a:tbl>
          </a:graphicData>
        </a:graphic>
      </p:graphicFrame>
      <p:pic>
        <p:nvPicPr>
          <p:cNvPr id="12292" name="Picture 4" descr="Coral Reef&quot; Images – Browse 967,188 Stock Photos, Vectors, and Video |  Adobe Stock">
            <a:extLst>
              <a:ext uri="{FF2B5EF4-FFF2-40B4-BE49-F238E27FC236}">
                <a16:creationId xmlns:a16="http://schemas.microsoft.com/office/drawing/2014/main" id="{5EDBA9A6-B63D-CD9B-1EBF-76C0BA28BA26}"/>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8740254" y="108116"/>
            <a:ext cx="3408851" cy="13852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AD01017-2EE8-22B2-08AF-ADC5E95CFF88}"/>
              </a:ext>
            </a:extLst>
          </p:cNvPr>
          <p:cNvPicPr>
            <a:picLocks noChangeAspect="1"/>
          </p:cNvPicPr>
          <p:nvPr/>
        </p:nvPicPr>
        <p:blipFill>
          <a:blip r:embed="rId5"/>
          <a:stretch>
            <a:fillRect/>
          </a:stretch>
        </p:blipFill>
        <p:spPr>
          <a:xfrm>
            <a:off x="8740254" y="1541583"/>
            <a:ext cx="3376482" cy="1794241"/>
          </a:xfrm>
          <a:prstGeom prst="rect">
            <a:avLst/>
          </a:prstGeom>
        </p:spPr>
      </p:pic>
    </p:spTree>
    <p:extLst>
      <p:ext uri="{BB962C8B-B14F-4D97-AF65-F5344CB8AC3E}">
        <p14:creationId xmlns:p14="http://schemas.microsoft.com/office/powerpoint/2010/main" val="3164340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43AE06-40E9-17B4-CB1F-AE00EC3C1328}"/>
              </a:ext>
            </a:extLst>
          </p:cNvPr>
          <p:cNvSpPr txBox="1"/>
          <p:nvPr/>
        </p:nvSpPr>
        <p:spPr>
          <a:xfrm>
            <a:off x="4876800" y="1120676"/>
            <a:ext cx="7315201" cy="2308324"/>
          </a:xfrm>
          <a:prstGeom prst="rect">
            <a:avLst/>
          </a:prstGeom>
          <a:noFill/>
        </p:spPr>
        <p:txBody>
          <a:bodyPr wrap="square" rtlCol="0">
            <a:spAutoFit/>
          </a:bodyPr>
          <a:lstStyle/>
          <a:p>
            <a:r>
              <a:rPr lang="en-JP" sz="1600" b="1" dirty="0"/>
              <a:t>Habitat</a:t>
            </a:r>
            <a:r>
              <a:rPr lang="en-JP" sz="1600" dirty="0"/>
              <a:t>: the place in which a </a:t>
            </a:r>
            <a:r>
              <a:rPr lang="en-JP" sz="1600" i="1" dirty="0"/>
              <a:t>community</a:t>
            </a:r>
            <a:r>
              <a:rPr lang="en-JP" sz="1600" dirty="0"/>
              <a:t>, </a:t>
            </a:r>
            <a:r>
              <a:rPr lang="en-JP" sz="1600" i="1" dirty="0"/>
              <a:t>species</a:t>
            </a:r>
            <a:r>
              <a:rPr lang="en-JP" sz="1600" dirty="0"/>
              <a:t>, </a:t>
            </a:r>
            <a:r>
              <a:rPr lang="en-JP" sz="1600" i="1" dirty="0"/>
              <a:t>population</a:t>
            </a:r>
            <a:r>
              <a:rPr lang="en-JP" sz="1600" dirty="0"/>
              <a:t> or oganism lives. </a:t>
            </a:r>
          </a:p>
          <a:p>
            <a:endParaRPr lang="en-JP" sz="1600" dirty="0"/>
          </a:p>
          <a:p>
            <a:r>
              <a:rPr lang="en-JP" sz="1600" dirty="0"/>
              <a:t>Includes:</a:t>
            </a:r>
          </a:p>
          <a:p>
            <a:endParaRPr lang="en-JP" sz="1600" dirty="0"/>
          </a:p>
          <a:p>
            <a:pPr marL="285750" indent="-285750">
              <a:buFont typeface="Wingdings" pitchFamily="2" charset="2"/>
              <a:buChar char="Ø"/>
            </a:pPr>
            <a:r>
              <a:rPr lang="en-US" sz="1600" u="sng" dirty="0"/>
              <a:t>G</a:t>
            </a:r>
            <a:r>
              <a:rPr lang="en-JP" sz="1600" u="sng" dirty="0"/>
              <a:t>eographical location</a:t>
            </a:r>
            <a:r>
              <a:rPr lang="en-JP" sz="1600" dirty="0"/>
              <a:t>: where on the planet</a:t>
            </a:r>
          </a:p>
          <a:p>
            <a:pPr marL="285750" indent="-285750">
              <a:buFont typeface="Wingdings" pitchFamily="2" charset="2"/>
              <a:buChar char="Ø"/>
            </a:pPr>
            <a:endParaRPr lang="en-JP" sz="1600" dirty="0"/>
          </a:p>
          <a:p>
            <a:pPr marL="285750" indent="-285750">
              <a:buFont typeface="Wingdings" pitchFamily="2" charset="2"/>
              <a:buChar char="Ø"/>
            </a:pPr>
            <a:r>
              <a:rPr lang="en-JP" sz="1600" u="sng" dirty="0"/>
              <a:t>Physical location</a:t>
            </a:r>
            <a:r>
              <a:rPr lang="en-JP" sz="1600" dirty="0"/>
              <a:t>: where in the environment</a:t>
            </a:r>
          </a:p>
          <a:p>
            <a:pPr marL="285750" indent="-285750">
              <a:buFont typeface="Wingdings" pitchFamily="2" charset="2"/>
              <a:buChar char="Ø"/>
            </a:pPr>
            <a:endParaRPr lang="en-JP" sz="1600" dirty="0"/>
          </a:p>
          <a:p>
            <a:pPr marL="285750" indent="-285750">
              <a:buFont typeface="Wingdings" pitchFamily="2" charset="2"/>
              <a:buChar char="Ø"/>
            </a:pPr>
            <a:r>
              <a:rPr lang="en-US" sz="1600" u="sng" dirty="0"/>
              <a:t>T</a:t>
            </a:r>
            <a:r>
              <a:rPr lang="en-JP" sz="1600" u="sng" dirty="0"/>
              <a:t>ype of ecosystem</a:t>
            </a:r>
          </a:p>
        </p:txBody>
      </p:sp>
      <p:pic>
        <p:nvPicPr>
          <p:cNvPr id="4" name="Picture 3">
            <a:extLst>
              <a:ext uri="{FF2B5EF4-FFF2-40B4-BE49-F238E27FC236}">
                <a16:creationId xmlns:a16="http://schemas.microsoft.com/office/drawing/2014/main" id="{5F8B9281-A0A3-9946-0220-4BB863F897B5}"/>
              </a:ext>
            </a:extLst>
          </p:cNvPr>
          <p:cNvPicPr>
            <a:picLocks noChangeAspect="1"/>
          </p:cNvPicPr>
          <p:nvPr/>
        </p:nvPicPr>
        <p:blipFill>
          <a:blip r:embed="rId3"/>
          <a:stretch>
            <a:fillRect/>
          </a:stretch>
        </p:blipFill>
        <p:spPr>
          <a:xfrm>
            <a:off x="2554258" y="82147"/>
            <a:ext cx="7176741" cy="1028019"/>
          </a:xfrm>
          <a:prstGeom prst="rect">
            <a:avLst/>
          </a:prstGeom>
        </p:spPr>
      </p:pic>
      <p:sp>
        <p:nvSpPr>
          <p:cNvPr id="3" name="TextBox 2">
            <a:extLst>
              <a:ext uri="{FF2B5EF4-FFF2-40B4-BE49-F238E27FC236}">
                <a16:creationId xmlns:a16="http://schemas.microsoft.com/office/drawing/2014/main" id="{5E104D0E-67F3-9F6F-B400-BCE5D2408C42}"/>
              </a:ext>
            </a:extLst>
          </p:cNvPr>
          <p:cNvSpPr txBox="1"/>
          <p:nvPr/>
        </p:nvSpPr>
        <p:spPr>
          <a:xfrm>
            <a:off x="21022" y="4890489"/>
            <a:ext cx="4855778" cy="1815882"/>
          </a:xfrm>
          <a:prstGeom prst="rect">
            <a:avLst/>
          </a:prstGeom>
          <a:solidFill>
            <a:schemeClr val="accent4">
              <a:lumMod val="20000"/>
              <a:lumOff val="80000"/>
            </a:schemeClr>
          </a:solidFill>
          <a:ln w="12700">
            <a:solidFill>
              <a:schemeClr val="tx1"/>
            </a:solidFill>
          </a:ln>
        </p:spPr>
        <p:txBody>
          <a:bodyPr wrap="square" rtlCol="0">
            <a:spAutoFit/>
          </a:bodyPr>
          <a:lstStyle/>
          <a:p>
            <a:r>
              <a:rPr lang="en-US" sz="1400" b="1" dirty="0"/>
              <a:t>Organism: </a:t>
            </a:r>
            <a:r>
              <a:rPr lang="en-US" sz="1400" dirty="0"/>
              <a:t>any living thing that functions as an individual</a:t>
            </a:r>
          </a:p>
          <a:p>
            <a:r>
              <a:rPr lang="en-US" sz="1400" b="1" dirty="0"/>
              <a:t>Species</a:t>
            </a:r>
            <a:r>
              <a:rPr lang="en-US" sz="1400" dirty="0"/>
              <a:t>: </a:t>
            </a:r>
            <a:r>
              <a:rPr lang="en-JP" sz="1400" dirty="0"/>
              <a:t>group of organisms that can interbreed and produce fertile offspring</a:t>
            </a:r>
            <a:endParaRPr lang="en-US" sz="1400" dirty="0"/>
          </a:p>
          <a:p>
            <a:r>
              <a:rPr lang="en-US" sz="1400" b="1" dirty="0"/>
              <a:t>Population: </a:t>
            </a:r>
            <a:r>
              <a:rPr lang="en-US" sz="1400" dirty="0"/>
              <a:t>group of organisms of the same species living in the same area at the same time</a:t>
            </a:r>
          </a:p>
          <a:p>
            <a:r>
              <a:rPr lang="en-US" sz="1400" b="1" dirty="0"/>
              <a:t>Community: </a:t>
            </a:r>
            <a:r>
              <a:rPr lang="en-US" sz="1400" dirty="0"/>
              <a:t>Group of populations (of different species) living and interacting with each other in the same area</a:t>
            </a:r>
            <a:endParaRPr lang="en-US" sz="1400" b="1" dirty="0"/>
          </a:p>
          <a:p>
            <a:r>
              <a:rPr lang="en-US" sz="1400" b="1" dirty="0"/>
              <a:t>Ecosystem:</a:t>
            </a:r>
            <a:r>
              <a:rPr lang="en-US" sz="1400" dirty="0"/>
              <a:t> community and its abiotic environment</a:t>
            </a:r>
            <a:endParaRPr lang="en-JP" sz="1400" dirty="0"/>
          </a:p>
        </p:txBody>
      </p:sp>
      <p:pic>
        <p:nvPicPr>
          <p:cNvPr id="1032" name="Picture 8" descr="Population vs Community Diagram | Quizlet">
            <a:extLst>
              <a:ext uri="{FF2B5EF4-FFF2-40B4-BE49-F238E27FC236}">
                <a16:creationId xmlns:a16="http://schemas.microsoft.com/office/drawing/2014/main" id="{A59F6695-96EA-1350-DB83-FC1011C3C8F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983" b="98017" l="1000" r="92600">
                        <a14:foregroundMark x1="4800" y1="40227" x2="4800" y2="40227"/>
                        <a14:foregroundMark x1="1000" y1="54108" x2="1000" y2="54108"/>
                        <a14:foregroundMark x1="1600" y1="68555" x2="1600" y2="68555"/>
                        <a14:foregroundMark x1="7600" y1="74221" x2="7600" y2="74221"/>
                        <a14:foregroundMark x1="11600" y1="72238" x2="11600" y2="72238"/>
                        <a14:foregroundMark x1="4400" y1="88385" x2="4400" y2="88385"/>
                        <a14:foregroundMark x1="15000" y1="89802" x2="15000" y2="89802"/>
                        <a14:foregroundMark x1="11200" y1="87819" x2="11200" y2="87819"/>
                        <a14:foregroundMark x1="21000" y1="95184" x2="21000" y2="95184"/>
                        <a14:foregroundMark x1="20800" y1="85269" x2="20800" y2="85269"/>
                        <a14:foregroundMark x1="17000" y1="92918" x2="17000" y2="92918"/>
                        <a14:foregroundMark x1="3400" y1="88385" x2="3400" y2="88385"/>
                        <a14:foregroundMark x1="5200" y1="98017" x2="5200" y2="98017"/>
                        <a14:foregroundMark x1="17800" y1="97734" x2="17800" y2="97734"/>
                        <a14:foregroundMark x1="35800" y1="87252" x2="35800" y2="87252"/>
                        <a14:foregroundMark x1="26800" y1="51841" x2="26800" y2="51841"/>
                        <a14:foregroundMark x1="22600" y1="10198" x2="22600" y2="10198"/>
                        <a14:foregroundMark x1="19800" y1="3116" x2="19800" y2="3116"/>
                        <a14:foregroundMark x1="38000" y1="2266" x2="37200" y2="2550"/>
                        <a14:foregroundMark x1="44000" y1="4249" x2="44000" y2="4249"/>
                        <a14:foregroundMark x1="50800" y1="9915" x2="50800" y2="9915"/>
                        <a14:foregroundMark x1="63800" y1="13881" x2="63800" y2="13881"/>
                        <a14:foregroundMark x1="69000" y1="16147" x2="69000" y2="16147"/>
                        <a14:foregroundMark x1="55800" y1="22946" x2="55800" y2="22946"/>
                        <a14:foregroundMark x1="60200" y1="20113" x2="60200" y2="20113"/>
                        <a14:foregroundMark x1="58600" y1="22096" x2="58600" y2="22096"/>
                        <a14:foregroundMark x1="57800" y1="12465" x2="57800" y2="12465"/>
                        <a14:foregroundMark x1="54800" y1="13031" x2="54800" y2="13031"/>
                        <a14:foregroundMark x1="52000" y1="9915" x2="52000" y2="9915"/>
                        <a14:foregroundMark x1="60600" y1="2266" x2="60600" y2="2266"/>
                        <a14:foregroundMark x1="68600" y1="5666" x2="68600" y2="5666"/>
                        <a14:foregroundMark x1="69200" y1="10198" x2="69200" y2="10198"/>
                        <a14:foregroundMark x1="69200" y1="10198" x2="69200" y2="10198"/>
                        <a14:foregroundMark x1="70000" y1="15014" x2="70000" y2="15014"/>
                        <a14:foregroundMark x1="71600" y1="20113" x2="71600" y2="20113"/>
                        <a14:foregroundMark x1="21800" y1="92635" x2="21800" y2="92635"/>
                        <a14:foregroundMark x1="88200" y1="92918" x2="88200" y2="92918"/>
                        <a14:foregroundMark x1="92600" y1="94618" x2="92600" y2="94618"/>
                        <a14:foregroundMark x1="59000" y1="16147" x2="59000" y2="16147"/>
                        <a14:foregroundMark x1="52400" y1="9632" x2="52400" y2="9632"/>
                        <a14:foregroundMark x1="48400" y1="5382" x2="48400" y2="5382"/>
                        <a14:foregroundMark x1="46600" y1="11898" x2="46600" y2="11898"/>
                        <a14:foregroundMark x1="44200" y1="11898" x2="44200" y2="11898"/>
                        <a14:foregroundMark x1="1400" y1="80453" x2="1400" y2="80453"/>
                        <a14:foregroundMark x1="5600" y1="80737" x2="5600" y2="80737"/>
                        <a14:foregroundMark x1="37800" y1="90368" x2="37800" y2="90368"/>
                        <a14:foregroundMark x1="23200" y1="90368" x2="23200" y2="90368"/>
                        <a14:foregroundMark x1="55200" y1="18697" x2="55200" y2="18697"/>
                        <a14:foregroundMark x1="49000" y1="17280" x2="49000" y2="17280"/>
                      </a14:backgroundRemoval>
                    </a14:imgEffect>
                  </a14:imgLayer>
                </a14:imgProps>
              </a:ext>
              <a:ext uri="{28A0092B-C50C-407E-A947-70E740481C1C}">
                <a14:useLocalDpi xmlns:a14="http://schemas.microsoft.com/office/drawing/2010/main"/>
              </a:ext>
            </a:extLst>
          </a:blip>
          <a:srcRect/>
          <a:stretch>
            <a:fillRect/>
          </a:stretch>
        </p:blipFill>
        <p:spPr bwMode="auto">
          <a:xfrm>
            <a:off x="31530" y="1110166"/>
            <a:ext cx="5045456" cy="356209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Types Of Ecosystem - GeeksforGeeks">
            <a:extLst>
              <a:ext uri="{FF2B5EF4-FFF2-40B4-BE49-F238E27FC236}">
                <a16:creationId xmlns:a16="http://schemas.microsoft.com/office/drawing/2014/main" id="{D7CBCC55-2C6E-4DE4-3533-4B3D68115024}"/>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9165020" y="1534639"/>
            <a:ext cx="2995450" cy="175432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Map of distribution for Acinonyx jubatus species. Areas indicated in... |  Download Scientific Diagram">
            <a:extLst>
              <a:ext uri="{FF2B5EF4-FFF2-40B4-BE49-F238E27FC236}">
                <a16:creationId xmlns:a16="http://schemas.microsoft.com/office/drawing/2014/main" id="{7F533C7B-A3C8-AED4-C3A1-3716117B8FFE}"/>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9363677" y="3373021"/>
            <a:ext cx="2598135" cy="23083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A1B4D48-1C1A-E0C8-F398-0DD583156FE3}"/>
              </a:ext>
            </a:extLst>
          </p:cNvPr>
          <p:cNvSpPr txBox="1"/>
          <p:nvPr/>
        </p:nvSpPr>
        <p:spPr>
          <a:xfrm>
            <a:off x="5076986" y="3513056"/>
            <a:ext cx="4086506" cy="3046988"/>
          </a:xfrm>
          <a:prstGeom prst="rect">
            <a:avLst/>
          </a:prstGeom>
          <a:noFill/>
        </p:spPr>
        <p:txBody>
          <a:bodyPr wrap="square">
            <a:spAutoFit/>
          </a:bodyPr>
          <a:lstStyle/>
          <a:p>
            <a:pPr marL="285750" indent="-285750">
              <a:buFont typeface="Wingdings" pitchFamily="2" charset="2"/>
              <a:buChar char="Ø"/>
            </a:pPr>
            <a:endParaRPr lang="en-JP" sz="1600" u="sng" dirty="0"/>
          </a:p>
          <a:p>
            <a:r>
              <a:rPr lang="en-JP" sz="1600" dirty="0"/>
              <a:t>Example: Cheetah (</a:t>
            </a:r>
            <a:r>
              <a:rPr lang="en-US" sz="1600" i="1" dirty="0"/>
              <a:t>Acinonyx jubatus</a:t>
            </a:r>
            <a:r>
              <a:rPr lang="en-US" sz="1600" dirty="0"/>
              <a:t>)</a:t>
            </a:r>
          </a:p>
          <a:p>
            <a:endParaRPr lang="en-US" sz="1600" dirty="0"/>
          </a:p>
          <a:p>
            <a:pPr marL="285750" indent="-285750">
              <a:buFont typeface="Wingdings" pitchFamily="2" charset="2"/>
              <a:buChar char="Ø"/>
            </a:pPr>
            <a:r>
              <a:rPr lang="en-US" sz="1600" dirty="0"/>
              <a:t>Many parts of Africa, currently most prevalent in Kenya and Tanzania in east Africa, and Namibia and Botswana in southern Africa</a:t>
            </a:r>
          </a:p>
          <a:p>
            <a:pPr marL="285750" indent="-285750">
              <a:buFont typeface="Wingdings" pitchFamily="2" charset="2"/>
              <a:buChar char="Ø"/>
            </a:pPr>
            <a:r>
              <a:rPr lang="en-US" sz="1600" dirty="0"/>
              <a:t>typically stay on the ground but are known to climb trees on occasion</a:t>
            </a:r>
          </a:p>
          <a:p>
            <a:pPr marL="285750" indent="-285750">
              <a:buFont typeface="Wingdings" pitchFamily="2" charset="2"/>
              <a:buChar char="Ø"/>
            </a:pPr>
            <a:r>
              <a:rPr lang="en-US" sz="1600" dirty="0"/>
              <a:t>Occupy terrestrial ecosystems: shrublands, grasslands, savannahs, and temperate to hot deserts</a:t>
            </a:r>
            <a:endParaRPr lang="en-JP" sz="1600" dirty="0"/>
          </a:p>
        </p:txBody>
      </p:sp>
      <p:pic>
        <p:nvPicPr>
          <p:cNvPr id="1042" name="Picture 18" descr="Ten things you might not know about cheetahs - CGTN">
            <a:extLst>
              <a:ext uri="{FF2B5EF4-FFF2-40B4-BE49-F238E27FC236}">
                <a16:creationId xmlns:a16="http://schemas.microsoft.com/office/drawing/2014/main" id="{48A25129-D5CC-9D7A-0886-3DB6B2A857FE}"/>
              </a:ext>
            </a:extLst>
          </p:cNvPr>
          <p:cNvPicPr>
            <a:picLocks noChangeAspect="1" noChangeArrowheads="1"/>
          </p:cNvPicPr>
          <p:nvPr/>
        </p:nvPicPr>
        <p:blipFill rotWithShape="1">
          <a:blip r:embed="rId8">
            <a:extLst>
              <a:ext uri="{28A0092B-C50C-407E-A947-70E740481C1C}">
                <a14:useLocalDpi xmlns:a14="http://schemas.microsoft.com/office/drawing/2010/main"/>
              </a:ext>
            </a:extLst>
          </a:blip>
          <a:srcRect/>
          <a:stretch/>
        </p:blipFill>
        <p:spPr bwMode="auto">
          <a:xfrm>
            <a:off x="9195852" y="5757590"/>
            <a:ext cx="2996148" cy="105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8193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78F02-FF64-CE0F-9A2D-6490579D7548}"/>
            </a:ext>
          </a:extLst>
        </p:cNvPr>
        <p:cNvGrpSpPr/>
        <p:nvPr/>
      </p:nvGrpSpPr>
      <p:grpSpPr>
        <a:xfrm>
          <a:off x="0" y="0"/>
          <a:ext cx="0" cy="0"/>
          <a:chOff x="0" y="0"/>
          <a:chExt cx="0" cy="0"/>
        </a:xfrm>
      </p:grpSpPr>
      <p:pic>
        <p:nvPicPr>
          <p:cNvPr id="2050" name="Picture 2" descr="Abiotic Variables and Species Distribution (2.9.2) | IB DP Biology SL 2025  Notes | TutorChase">
            <a:extLst>
              <a:ext uri="{FF2B5EF4-FFF2-40B4-BE49-F238E27FC236}">
                <a16:creationId xmlns:a16="http://schemas.microsoft.com/office/drawing/2014/main" id="{D3818E5F-1B3F-5786-3A9A-4B714EAE0C9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144069" y="1250600"/>
            <a:ext cx="3855326" cy="152356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biotic Variables and Species Distribution (2.9.2) | IB DP Biology SL 2025  Notes | TutorChase">
            <a:extLst>
              <a:ext uri="{FF2B5EF4-FFF2-40B4-BE49-F238E27FC236}">
                <a16:creationId xmlns:a16="http://schemas.microsoft.com/office/drawing/2014/main" id="{14A9EF1D-8077-CFC4-859F-F1E3B62F1EB5}"/>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4091688" y="1250600"/>
            <a:ext cx="3855326" cy="15235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biotic Variables and Species Distribution (2.9.2) | IB DP Biology SL 2025  Notes | TutorChase">
            <a:extLst>
              <a:ext uri="{FF2B5EF4-FFF2-40B4-BE49-F238E27FC236}">
                <a16:creationId xmlns:a16="http://schemas.microsoft.com/office/drawing/2014/main" id="{401F77B3-2772-EF65-E2E0-2E1FA67B8571}"/>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8121179" y="1250600"/>
            <a:ext cx="3855326" cy="15235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B3D89E6-7BF4-423B-A932-82E406D5E64B}"/>
              </a:ext>
            </a:extLst>
          </p:cNvPr>
          <p:cNvSpPr txBox="1"/>
          <p:nvPr/>
        </p:nvSpPr>
        <p:spPr>
          <a:xfrm>
            <a:off x="71052" y="903849"/>
            <a:ext cx="12009120" cy="338554"/>
          </a:xfrm>
          <a:prstGeom prst="rect">
            <a:avLst/>
          </a:prstGeom>
          <a:noFill/>
        </p:spPr>
        <p:txBody>
          <a:bodyPr wrap="square" rtlCol="0">
            <a:spAutoFit/>
          </a:bodyPr>
          <a:lstStyle/>
          <a:p>
            <a:r>
              <a:rPr lang="en-JP" sz="1600" dirty="0"/>
              <a:t>The distribution of a given species (where it lives/found in the world) is affected and limited by </a:t>
            </a:r>
            <a:r>
              <a:rPr lang="en-JP" sz="1600" b="1" dirty="0"/>
              <a:t>abiotic variables</a:t>
            </a:r>
            <a:r>
              <a:rPr lang="en-JP" sz="1600" dirty="0"/>
              <a:t> (nonliving factors). </a:t>
            </a:r>
          </a:p>
        </p:txBody>
      </p:sp>
      <p:pic>
        <p:nvPicPr>
          <p:cNvPr id="4" name="Picture 3">
            <a:extLst>
              <a:ext uri="{FF2B5EF4-FFF2-40B4-BE49-F238E27FC236}">
                <a16:creationId xmlns:a16="http://schemas.microsoft.com/office/drawing/2014/main" id="{FA7AB821-056C-551E-A20E-967A0E204098}"/>
              </a:ext>
            </a:extLst>
          </p:cNvPr>
          <p:cNvPicPr>
            <a:picLocks noChangeAspect="1"/>
          </p:cNvPicPr>
          <p:nvPr/>
        </p:nvPicPr>
        <p:blipFill>
          <a:blip r:embed="rId6"/>
          <a:stretch>
            <a:fillRect/>
          </a:stretch>
        </p:blipFill>
        <p:spPr>
          <a:xfrm>
            <a:off x="2338466" y="-10018"/>
            <a:ext cx="7013336" cy="896943"/>
          </a:xfrm>
          <a:prstGeom prst="rect">
            <a:avLst/>
          </a:prstGeom>
        </p:spPr>
      </p:pic>
      <p:sp>
        <p:nvSpPr>
          <p:cNvPr id="6" name="TextBox 5">
            <a:extLst>
              <a:ext uri="{FF2B5EF4-FFF2-40B4-BE49-F238E27FC236}">
                <a16:creationId xmlns:a16="http://schemas.microsoft.com/office/drawing/2014/main" id="{30ADC42F-5DFC-05F3-E967-F00ED464ED86}"/>
              </a:ext>
            </a:extLst>
          </p:cNvPr>
          <p:cNvSpPr txBox="1"/>
          <p:nvPr/>
        </p:nvSpPr>
        <p:spPr>
          <a:xfrm>
            <a:off x="71052" y="3257406"/>
            <a:ext cx="6675657" cy="3631763"/>
          </a:xfrm>
          <a:prstGeom prst="rect">
            <a:avLst/>
          </a:prstGeom>
          <a:noFill/>
        </p:spPr>
        <p:txBody>
          <a:bodyPr wrap="square" rtlCol="0">
            <a:spAutoFit/>
          </a:bodyPr>
          <a:lstStyle/>
          <a:p>
            <a:r>
              <a:rPr lang="en-US" sz="1600" b="1" dirty="0"/>
              <a:t>R</a:t>
            </a:r>
            <a:r>
              <a:rPr lang="en-JP" sz="1600" b="1" dirty="0"/>
              <a:t>ange of tolerance</a:t>
            </a:r>
            <a:r>
              <a:rPr lang="en-JP" sz="1600" dirty="0"/>
              <a:t>: </a:t>
            </a:r>
            <a:r>
              <a:rPr lang="en-US" sz="1600" dirty="0"/>
              <a:t>the critical maximum and minimum limits of an abiotic variable that the organism can withstand</a:t>
            </a:r>
          </a:p>
          <a:p>
            <a:pPr marL="285750" indent="-285750">
              <a:buFont typeface="Wingdings" pitchFamily="2" charset="2"/>
              <a:buChar char="Ø"/>
            </a:pPr>
            <a:r>
              <a:rPr lang="en-US" sz="1600" dirty="0"/>
              <a:t>populations have optimal survival conditions within critical minimal and maximal thresholds</a:t>
            </a:r>
          </a:p>
          <a:p>
            <a:pPr marL="285750" indent="-285750">
              <a:buFont typeface="Wingdings" pitchFamily="2" charset="2"/>
              <a:buChar char="Ø"/>
            </a:pPr>
            <a:r>
              <a:rPr lang="en-US" sz="1600" dirty="0"/>
              <a:t>As a population is exposed to the extremes of a particular limiting factor, the rates of survival begin to drop</a:t>
            </a:r>
          </a:p>
          <a:p>
            <a:pPr marL="285750" indent="-285750">
              <a:buFont typeface="Wingdings" pitchFamily="2" charset="2"/>
              <a:buChar char="Ø"/>
            </a:pPr>
            <a:endParaRPr lang="en-JP" sz="600" dirty="0"/>
          </a:p>
          <a:p>
            <a:r>
              <a:rPr lang="en-US" sz="1600" dirty="0"/>
              <a:t>The distribution of a species in response to a limiting factor can be represented as a bell-shaped curve with 3 distinct regions:</a:t>
            </a:r>
          </a:p>
          <a:p>
            <a:pPr marL="285750" indent="-285750">
              <a:buFont typeface="Courier New" panose="02070309020205020404" pitchFamily="49" charset="0"/>
              <a:buChar char="o"/>
            </a:pPr>
            <a:r>
              <a:rPr lang="en-US" sz="1600" dirty="0">
                <a:solidFill>
                  <a:srgbClr val="00B050"/>
                </a:solidFill>
              </a:rPr>
              <a:t>Optimal zone – Central portion of curve which has conditions that </a:t>
            </a:r>
            <a:r>
              <a:rPr lang="en-US" sz="1600" dirty="0" err="1">
                <a:solidFill>
                  <a:srgbClr val="00B050"/>
                </a:solidFill>
              </a:rPr>
              <a:t>favour</a:t>
            </a:r>
            <a:r>
              <a:rPr lang="en-US" sz="1600" dirty="0">
                <a:solidFill>
                  <a:srgbClr val="00B050"/>
                </a:solidFill>
              </a:rPr>
              <a:t> maximal reproductive success and survivability</a:t>
            </a:r>
          </a:p>
          <a:p>
            <a:pPr marL="285750" indent="-285750">
              <a:buFont typeface="Courier New" panose="02070309020205020404" pitchFamily="49" charset="0"/>
              <a:buChar char="o"/>
            </a:pPr>
            <a:r>
              <a:rPr lang="en-US" sz="1600" dirty="0">
                <a:solidFill>
                  <a:srgbClr val="FFC000"/>
                </a:solidFill>
              </a:rPr>
              <a:t>Zones of stress – Regions flanking the optimal zone, where organisms can survive but with reduced reproductive success</a:t>
            </a:r>
          </a:p>
          <a:p>
            <a:pPr marL="285750" indent="-285750">
              <a:buFont typeface="Courier New" panose="02070309020205020404" pitchFamily="49" charset="0"/>
              <a:buChar char="o"/>
            </a:pPr>
            <a:r>
              <a:rPr lang="en-US" sz="1600" dirty="0">
                <a:solidFill>
                  <a:srgbClr val="FF0000"/>
                </a:solidFill>
              </a:rPr>
              <a:t>Zones of intolerance – Outermost regions in which organisms cannot survive (represents extremes of the limiting factor)</a:t>
            </a:r>
          </a:p>
        </p:txBody>
      </p:sp>
      <p:sp>
        <p:nvSpPr>
          <p:cNvPr id="9" name="TextBox 8">
            <a:extLst>
              <a:ext uri="{FF2B5EF4-FFF2-40B4-BE49-F238E27FC236}">
                <a16:creationId xmlns:a16="http://schemas.microsoft.com/office/drawing/2014/main" id="{2D80B2A0-FB48-5BCB-CDF7-F8226539B2CD}"/>
              </a:ext>
            </a:extLst>
          </p:cNvPr>
          <p:cNvSpPr txBox="1"/>
          <p:nvPr/>
        </p:nvSpPr>
        <p:spPr>
          <a:xfrm>
            <a:off x="104944" y="2687458"/>
            <a:ext cx="1342652" cy="461665"/>
          </a:xfrm>
          <a:prstGeom prst="rect">
            <a:avLst/>
          </a:prstGeom>
          <a:noFill/>
        </p:spPr>
        <p:txBody>
          <a:bodyPr wrap="square" rtlCol="0">
            <a:spAutoFit/>
          </a:bodyPr>
          <a:lstStyle/>
          <a:p>
            <a:pPr algn="ctr"/>
            <a:r>
              <a:rPr lang="en-JP" sz="1200" dirty="0"/>
              <a:t>[O</a:t>
            </a:r>
            <a:r>
              <a:rPr lang="en-JP" sz="1200" baseline="-25000" dirty="0"/>
              <a:t>2</a:t>
            </a:r>
            <a:r>
              <a:rPr lang="en-JP" sz="1200" dirty="0"/>
              <a:t>/CO</a:t>
            </a:r>
            <a:r>
              <a:rPr lang="en-JP" sz="1200" baseline="-25000" dirty="0"/>
              <a:t>2</a:t>
            </a:r>
            <a:r>
              <a:rPr lang="en-JP" sz="1200" dirty="0"/>
              <a:t>/pollutant/wind speed]</a:t>
            </a:r>
          </a:p>
        </p:txBody>
      </p:sp>
      <p:sp>
        <p:nvSpPr>
          <p:cNvPr id="14" name="TextBox 13">
            <a:extLst>
              <a:ext uri="{FF2B5EF4-FFF2-40B4-BE49-F238E27FC236}">
                <a16:creationId xmlns:a16="http://schemas.microsoft.com/office/drawing/2014/main" id="{8E8A6D56-807C-406E-F4B6-014B870436AE}"/>
              </a:ext>
            </a:extLst>
          </p:cNvPr>
          <p:cNvSpPr txBox="1"/>
          <p:nvPr/>
        </p:nvSpPr>
        <p:spPr>
          <a:xfrm>
            <a:off x="1487296" y="2695613"/>
            <a:ext cx="1084749" cy="285179"/>
          </a:xfrm>
          <a:prstGeom prst="rect">
            <a:avLst/>
          </a:prstGeom>
          <a:noFill/>
        </p:spPr>
        <p:txBody>
          <a:bodyPr wrap="square" rtlCol="0">
            <a:spAutoFit/>
          </a:bodyPr>
          <a:lstStyle/>
          <a:p>
            <a:r>
              <a:rPr lang="en-JP" sz="1200" dirty="0"/>
              <a:t>(water or soil)</a:t>
            </a:r>
          </a:p>
        </p:txBody>
      </p:sp>
      <p:sp>
        <p:nvSpPr>
          <p:cNvPr id="15" name="TextBox 14">
            <a:extLst>
              <a:ext uri="{FF2B5EF4-FFF2-40B4-BE49-F238E27FC236}">
                <a16:creationId xmlns:a16="http://schemas.microsoft.com/office/drawing/2014/main" id="{9444B20B-A74D-870A-DE23-6CCC31C0CC2B}"/>
              </a:ext>
            </a:extLst>
          </p:cNvPr>
          <p:cNvSpPr txBox="1"/>
          <p:nvPr/>
        </p:nvSpPr>
        <p:spPr>
          <a:xfrm>
            <a:off x="2549726" y="2711648"/>
            <a:ext cx="1552997" cy="276999"/>
          </a:xfrm>
          <a:prstGeom prst="rect">
            <a:avLst/>
          </a:prstGeom>
          <a:noFill/>
        </p:spPr>
        <p:txBody>
          <a:bodyPr wrap="square" rtlCol="0">
            <a:spAutoFit/>
          </a:bodyPr>
          <a:lstStyle/>
          <a:p>
            <a:r>
              <a:rPr lang="en-JP" sz="1200" dirty="0"/>
              <a:t>(composition/texture)</a:t>
            </a:r>
          </a:p>
        </p:txBody>
      </p:sp>
      <p:sp>
        <p:nvSpPr>
          <p:cNvPr id="16" name="TextBox 15">
            <a:extLst>
              <a:ext uri="{FF2B5EF4-FFF2-40B4-BE49-F238E27FC236}">
                <a16:creationId xmlns:a16="http://schemas.microsoft.com/office/drawing/2014/main" id="{41134C52-6B1D-ABA5-BF55-B29544CB0146}"/>
              </a:ext>
            </a:extLst>
          </p:cNvPr>
          <p:cNvSpPr txBox="1"/>
          <p:nvPr/>
        </p:nvSpPr>
        <p:spPr>
          <a:xfrm>
            <a:off x="4165654" y="2711648"/>
            <a:ext cx="1170591" cy="276999"/>
          </a:xfrm>
          <a:prstGeom prst="rect">
            <a:avLst/>
          </a:prstGeom>
          <a:noFill/>
        </p:spPr>
        <p:txBody>
          <a:bodyPr wrap="square" rtlCol="0">
            <a:spAutoFit/>
          </a:bodyPr>
          <a:lstStyle/>
          <a:p>
            <a:r>
              <a:rPr lang="en-JP" sz="1200" dirty="0"/>
              <a:t>(air/soil/water)</a:t>
            </a:r>
          </a:p>
        </p:txBody>
      </p:sp>
      <p:sp>
        <p:nvSpPr>
          <p:cNvPr id="17" name="TextBox 16">
            <a:extLst>
              <a:ext uri="{FF2B5EF4-FFF2-40B4-BE49-F238E27FC236}">
                <a16:creationId xmlns:a16="http://schemas.microsoft.com/office/drawing/2014/main" id="{3996D9AE-0EA2-E822-1197-06B44BD3B579}"/>
              </a:ext>
            </a:extLst>
          </p:cNvPr>
          <p:cNvSpPr txBox="1"/>
          <p:nvPr/>
        </p:nvSpPr>
        <p:spPr>
          <a:xfrm>
            <a:off x="5232200" y="2713164"/>
            <a:ext cx="1727599" cy="276999"/>
          </a:xfrm>
          <a:prstGeom prst="rect">
            <a:avLst/>
          </a:prstGeom>
          <a:noFill/>
        </p:spPr>
        <p:txBody>
          <a:bodyPr wrap="square" rtlCol="0">
            <a:spAutoFit/>
          </a:bodyPr>
          <a:lstStyle/>
          <a:p>
            <a:r>
              <a:rPr lang="en-JP" sz="1200" dirty="0"/>
              <a:t>(wavelength/intensity)</a:t>
            </a:r>
          </a:p>
        </p:txBody>
      </p:sp>
      <p:sp>
        <p:nvSpPr>
          <p:cNvPr id="18" name="TextBox 17">
            <a:extLst>
              <a:ext uri="{FF2B5EF4-FFF2-40B4-BE49-F238E27FC236}">
                <a16:creationId xmlns:a16="http://schemas.microsoft.com/office/drawing/2014/main" id="{865F56AB-B6CC-5286-E830-53D0F2F73BBF}"/>
              </a:ext>
            </a:extLst>
          </p:cNvPr>
          <p:cNvSpPr txBox="1"/>
          <p:nvPr/>
        </p:nvSpPr>
        <p:spPr>
          <a:xfrm>
            <a:off x="6858202" y="2718253"/>
            <a:ext cx="863800" cy="276999"/>
          </a:xfrm>
          <a:prstGeom prst="rect">
            <a:avLst/>
          </a:prstGeom>
          <a:noFill/>
        </p:spPr>
        <p:txBody>
          <a:bodyPr wrap="square" rtlCol="0">
            <a:spAutoFit/>
          </a:bodyPr>
          <a:lstStyle/>
          <a:p>
            <a:r>
              <a:rPr lang="en-JP" sz="1200" dirty="0"/>
              <a:t>(turbitidy)</a:t>
            </a:r>
          </a:p>
        </p:txBody>
      </p:sp>
      <p:sp>
        <p:nvSpPr>
          <p:cNvPr id="19" name="TextBox 18">
            <a:extLst>
              <a:ext uri="{FF2B5EF4-FFF2-40B4-BE49-F238E27FC236}">
                <a16:creationId xmlns:a16="http://schemas.microsoft.com/office/drawing/2014/main" id="{63295B72-441B-61E8-DB4F-6FE9C89623DE}"/>
              </a:ext>
            </a:extLst>
          </p:cNvPr>
          <p:cNvSpPr txBox="1"/>
          <p:nvPr/>
        </p:nvSpPr>
        <p:spPr>
          <a:xfrm>
            <a:off x="8214873" y="2718253"/>
            <a:ext cx="1087835" cy="276999"/>
          </a:xfrm>
          <a:prstGeom prst="rect">
            <a:avLst/>
          </a:prstGeom>
          <a:noFill/>
        </p:spPr>
        <p:txBody>
          <a:bodyPr wrap="square" rtlCol="0">
            <a:spAutoFit/>
          </a:bodyPr>
          <a:lstStyle/>
          <a:p>
            <a:r>
              <a:rPr lang="en-JP" sz="1200" dirty="0"/>
              <a:t>(water/soil)</a:t>
            </a:r>
          </a:p>
        </p:txBody>
      </p:sp>
      <p:sp>
        <p:nvSpPr>
          <p:cNvPr id="20" name="TextBox 19">
            <a:extLst>
              <a:ext uri="{FF2B5EF4-FFF2-40B4-BE49-F238E27FC236}">
                <a16:creationId xmlns:a16="http://schemas.microsoft.com/office/drawing/2014/main" id="{88E165C3-D67A-780C-1575-4F4DB260EB35}"/>
              </a:ext>
            </a:extLst>
          </p:cNvPr>
          <p:cNvSpPr txBox="1"/>
          <p:nvPr/>
        </p:nvSpPr>
        <p:spPr>
          <a:xfrm>
            <a:off x="9444248" y="2714162"/>
            <a:ext cx="1084749" cy="285179"/>
          </a:xfrm>
          <a:prstGeom prst="rect">
            <a:avLst/>
          </a:prstGeom>
          <a:noFill/>
        </p:spPr>
        <p:txBody>
          <a:bodyPr wrap="square" rtlCol="0">
            <a:spAutoFit/>
          </a:bodyPr>
          <a:lstStyle/>
          <a:p>
            <a:r>
              <a:rPr lang="en-JP" sz="1200" dirty="0"/>
              <a:t>(water or soil)</a:t>
            </a:r>
          </a:p>
        </p:txBody>
      </p:sp>
      <p:pic>
        <p:nvPicPr>
          <p:cNvPr id="1026" name="Picture 2">
            <a:extLst>
              <a:ext uri="{FF2B5EF4-FFF2-40B4-BE49-F238E27FC236}">
                <a16:creationId xmlns:a16="http://schemas.microsoft.com/office/drawing/2014/main" id="{B6582CF6-FDF6-4E4C-F495-51175C298E46}"/>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a:ext>
            </a:extLst>
          </a:blip>
          <a:srcRect/>
          <a:stretch/>
        </p:blipFill>
        <p:spPr bwMode="auto">
          <a:xfrm>
            <a:off x="6606746" y="3758539"/>
            <a:ext cx="5514202" cy="235282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8231555C-E895-FF77-27E6-594083201FE0}"/>
              </a:ext>
            </a:extLst>
          </p:cNvPr>
          <p:cNvSpPr/>
          <p:nvPr/>
        </p:nvSpPr>
        <p:spPr>
          <a:xfrm>
            <a:off x="6918027" y="3758539"/>
            <a:ext cx="863800" cy="2066306"/>
          </a:xfrm>
          <a:prstGeom prst="rect">
            <a:avLst/>
          </a:prstGeom>
          <a:solidFill>
            <a:srgbClr val="FF0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22" name="Rectangle 21">
            <a:extLst>
              <a:ext uri="{FF2B5EF4-FFF2-40B4-BE49-F238E27FC236}">
                <a16:creationId xmlns:a16="http://schemas.microsoft.com/office/drawing/2014/main" id="{FFA39CE9-2CC4-AE91-D6D3-2E910AD4BB05}"/>
              </a:ext>
            </a:extLst>
          </p:cNvPr>
          <p:cNvSpPr/>
          <p:nvPr/>
        </p:nvSpPr>
        <p:spPr>
          <a:xfrm>
            <a:off x="11205873" y="3762628"/>
            <a:ext cx="874299" cy="2062218"/>
          </a:xfrm>
          <a:prstGeom prst="rect">
            <a:avLst/>
          </a:prstGeom>
          <a:solidFill>
            <a:srgbClr val="FF0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dirty="0"/>
          </a:p>
        </p:txBody>
      </p:sp>
      <p:sp>
        <p:nvSpPr>
          <p:cNvPr id="23" name="Rectangle 22">
            <a:extLst>
              <a:ext uri="{FF2B5EF4-FFF2-40B4-BE49-F238E27FC236}">
                <a16:creationId xmlns:a16="http://schemas.microsoft.com/office/drawing/2014/main" id="{5312111D-F93A-3044-D7B6-9B3560A3DF1B}"/>
              </a:ext>
            </a:extLst>
          </p:cNvPr>
          <p:cNvSpPr/>
          <p:nvPr/>
        </p:nvSpPr>
        <p:spPr>
          <a:xfrm>
            <a:off x="7757114" y="3754450"/>
            <a:ext cx="799346" cy="2070395"/>
          </a:xfrm>
          <a:prstGeom prst="rect">
            <a:avLst/>
          </a:prstGeom>
          <a:solidFill>
            <a:srgbClr val="FFC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24" name="Rectangle 23">
            <a:extLst>
              <a:ext uri="{FF2B5EF4-FFF2-40B4-BE49-F238E27FC236}">
                <a16:creationId xmlns:a16="http://schemas.microsoft.com/office/drawing/2014/main" id="{EAA538DD-F935-3524-8C6F-7FCD49787638}"/>
              </a:ext>
            </a:extLst>
          </p:cNvPr>
          <p:cNvSpPr/>
          <p:nvPr/>
        </p:nvSpPr>
        <p:spPr>
          <a:xfrm>
            <a:off x="10412394" y="3754450"/>
            <a:ext cx="793479" cy="2070396"/>
          </a:xfrm>
          <a:prstGeom prst="rect">
            <a:avLst/>
          </a:prstGeom>
          <a:solidFill>
            <a:srgbClr val="FFC00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25" name="Rectangle 24">
            <a:extLst>
              <a:ext uri="{FF2B5EF4-FFF2-40B4-BE49-F238E27FC236}">
                <a16:creationId xmlns:a16="http://schemas.microsoft.com/office/drawing/2014/main" id="{D0D0866E-DC3E-025C-0D20-20803216DDE1}"/>
              </a:ext>
            </a:extLst>
          </p:cNvPr>
          <p:cNvSpPr/>
          <p:nvPr/>
        </p:nvSpPr>
        <p:spPr>
          <a:xfrm>
            <a:off x="8550592" y="3762628"/>
            <a:ext cx="1861802" cy="2062218"/>
          </a:xfrm>
          <a:prstGeom prst="rect">
            <a:avLst/>
          </a:prstGeom>
          <a:solidFill>
            <a:srgbClr val="00B050">
              <a:alpha val="32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JP"/>
          </a:p>
        </p:txBody>
      </p:sp>
      <p:sp>
        <p:nvSpPr>
          <p:cNvPr id="27" name="TextBox 26">
            <a:extLst>
              <a:ext uri="{FF2B5EF4-FFF2-40B4-BE49-F238E27FC236}">
                <a16:creationId xmlns:a16="http://schemas.microsoft.com/office/drawing/2014/main" id="{E6E13433-0EF6-7B47-C86F-E2EDBD248E1F}"/>
              </a:ext>
            </a:extLst>
          </p:cNvPr>
          <p:cNvSpPr txBox="1"/>
          <p:nvPr/>
        </p:nvSpPr>
        <p:spPr>
          <a:xfrm>
            <a:off x="7579630" y="6280355"/>
            <a:ext cx="3803726" cy="307777"/>
          </a:xfrm>
          <a:prstGeom prst="rect">
            <a:avLst/>
          </a:prstGeom>
          <a:solidFill>
            <a:schemeClr val="accent4">
              <a:lumMod val="20000"/>
              <a:lumOff val="80000"/>
            </a:schemeClr>
          </a:solidFill>
          <a:ln w="12700">
            <a:solidFill>
              <a:schemeClr val="tx1"/>
            </a:solidFill>
          </a:ln>
        </p:spPr>
        <p:txBody>
          <a:bodyPr wrap="square" rtlCol="0">
            <a:spAutoFit/>
          </a:bodyPr>
          <a:lstStyle/>
          <a:p>
            <a:r>
              <a:rPr lang="en-US" sz="1400" dirty="0"/>
              <a:t>Gradient can be any environmental abiotic factor</a:t>
            </a:r>
            <a:endParaRPr lang="en-JP" sz="1400" dirty="0"/>
          </a:p>
        </p:txBody>
      </p:sp>
    </p:spTree>
    <p:extLst>
      <p:ext uri="{BB962C8B-B14F-4D97-AF65-F5344CB8AC3E}">
        <p14:creationId xmlns:p14="http://schemas.microsoft.com/office/powerpoint/2010/main" val="2574253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D5D08-0D10-D15F-1633-1D7EDF805065}"/>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3F4ACD7D-343E-0FEC-1D98-71BF6C16883E}"/>
              </a:ext>
            </a:extLst>
          </p:cNvPr>
          <p:cNvPicPr>
            <a:picLocks noChangeAspect="1"/>
          </p:cNvPicPr>
          <p:nvPr/>
        </p:nvPicPr>
        <p:blipFill>
          <a:blip r:embed="rId3"/>
          <a:stretch>
            <a:fillRect/>
          </a:stretch>
        </p:blipFill>
        <p:spPr>
          <a:xfrm>
            <a:off x="4789714" y="3513245"/>
            <a:ext cx="7402286" cy="3330186"/>
          </a:xfrm>
          <a:prstGeom prst="rect">
            <a:avLst/>
          </a:prstGeom>
        </p:spPr>
      </p:pic>
      <p:pic>
        <p:nvPicPr>
          <p:cNvPr id="4" name="Picture 3">
            <a:extLst>
              <a:ext uri="{FF2B5EF4-FFF2-40B4-BE49-F238E27FC236}">
                <a16:creationId xmlns:a16="http://schemas.microsoft.com/office/drawing/2014/main" id="{2C8A7C68-07F0-7985-AD70-6C4266456A9F}"/>
              </a:ext>
            </a:extLst>
          </p:cNvPr>
          <p:cNvPicPr>
            <a:picLocks noChangeAspect="1"/>
          </p:cNvPicPr>
          <p:nvPr/>
        </p:nvPicPr>
        <p:blipFill>
          <a:blip r:embed="rId4"/>
          <a:stretch>
            <a:fillRect/>
          </a:stretch>
        </p:blipFill>
        <p:spPr>
          <a:xfrm>
            <a:off x="2732690" y="0"/>
            <a:ext cx="7395814" cy="724487"/>
          </a:xfrm>
          <a:prstGeom prst="rect">
            <a:avLst/>
          </a:prstGeom>
        </p:spPr>
      </p:pic>
      <p:sp>
        <p:nvSpPr>
          <p:cNvPr id="3" name="TextBox 2">
            <a:extLst>
              <a:ext uri="{FF2B5EF4-FFF2-40B4-BE49-F238E27FC236}">
                <a16:creationId xmlns:a16="http://schemas.microsoft.com/office/drawing/2014/main" id="{2AD9BD1E-1266-6421-2181-EBD9978A99C2}"/>
              </a:ext>
            </a:extLst>
          </p:cNvPr>
          <p:cNvSpPr txBox="1"/>
          <p:nvPr/>
        </p:nvSpPr>
        <p:spPr>
          <a:xfrm>
            <a:off x="28380" y="708827"/>
            <a:ext cx="12009120" cy="584775"/>
          </a:xfrm>
          <a:prstGeom prst="rect">
            <a:avLst/>
          </a:prstGeom>
          <a:noFill/>
        </p:spPr>
        <p:txBody>
          <a:bodyPr wrap="square" rtlCol="0">
            <a:spAutoFit/>
          </a:bodyPr>
          <a:lstStyle/>
          <a:p>
            <a:r>
              <a:rPr lang="en-JP" sz="1600" dirty="0"/>
              <a:t>Species have </a:t>
            </a:r>
            <a:r>
              <a:rPr lang="en-JP" sz="1600" b="1" dirty="0"/>
              <a:t>adaptations</a:t>
            </a:r>
            <a:r>
              <a:rPr lang="en-JP" sz="1600" dirty="0"/>
              <a:t> to their </a:t>
            </a:r>
            <a:r>
              <a:rPr lang="en-JP" sz="1600" b="1" dirty="0"/>
              <a:t>abiotic environment (</a:t>
            </a:r>
            <a:r>
              <a:rPr lang="en-US" sz="1600" dirty="0"/>
              <a:t>all the nonliving factors and processes in an ecosystem)</a:t>
            </a:r>
            <a:r>
              <a:rPr lang="en-JP" sz="1600" dirty="0"/>
              <a:t> </a:t>
            </a:r>
            <a:endParaRPr lang="en-JP" sz="1050" dirty="0"/>
          </a:p>
          <a:p>
            <a:r>
              <a:rPr lang="en-JP" sz="1600" dirty="0">
                <a:sym typeface="Wingdings" pitchFamily="2" charset="2"/>
              </a:rPr>
              <a:t> </a:t>
            </a:r>
            <a:r>
              <a:rPr lang="en-US" sz="1600" dirty="0">
                <a:sym typeface="Wingdings" pitchFamily="2" charset="2"/>
              </a:rPr>
              <a:t>T</a:t>
            </a:r>
            <a:r>
              <a:rPr lang="en-JP" sz="1600" dirty="0">
                <a:sym typeface="Wingdings" pitchFamily="2" charset="2"/>
              </a:rPr>
              <a:t>hese </a:t>
            </a:r>
            <a:r>
              <a:rPr lang="en-US" sz="1600" dirty="0"/>
              <a:t>determine their range of tolerance. Some adaptations allow species to tolerate extreme conditions, such as: </a:t>
            </a:r>
            <a:endParaRPr lang="en-JP" sz="1600" dirty="0"/>
          </a:p>
        </p:txBody>
      </p:sp>
      <p:sp>
        <p:nvSpPr>
          <p:cNvPr id="9" name="TextBox 8">
            <a:extLst>
              <a:ext uri="{FF2B5EF4-FFF2-40B4-BE49-F238E27FC236}">
                <a16:creationId xmlns:a16="http://schemas.microsoft.com/office/drawing/2014/main" id="{2775BCF1-E67B-FAFE-2522-047B6B9C120E}"/>
              </a:ext>
            </a:extLst>
          </p:cNvPr>
          <p:cNvSpPr txBox="1"/>
          <p:nvPr/>
        </p:nvSpPr>
        <p:spPr>
          <a:xfrm>
            <a:off x="-1" y="1566154"/>
            <a:ext cx="5341258" cy="4770537"/>
          </a:xfrm>
          <a:prstGeom prst="rect">
            <a:avLst/>
          </a:prstGeom>
          <a:noFill/>
        </p:spPr>
        <p:txBody>
          <a:bodyPr wrap="square" rtlCol="0">
            <a:spAutoFit/>
          </a:bodyPr>
          <a:lstStyle/>
          <a:p>
            <a:r>
              <a:rPr lang="en-US" sz="1600" b="1" dirty="0"/>
              <a:t>Red Mangrove  (</a:t>
            </a:r>
            <a:r>
              <a:rPr lang="en-US" sz="1600" b="1" i="1" dirty="0"/>
              <a:t>Rhizophora mangle</a:t>
            </a:r>
            <a:r>
              <a:rPr lang="en-US" sz="1600" b="1" dirty="0"/>
              <a:t>)</a:t>
            </a:r>
          </a:p>
          <a:p>
            <a:r>
              <a:rPr lang="en-US" sz="1600" b="1" dirty="0"/>
              <a:t>Black Mangrove (</a:t>
            </a:r>
            <a:r>
              <a:rPr lang="en-US" sz="1600" b="1" i="1" dirty="0"/>
              <a:t>Avicennia </a:t>
            </a:r>
            <a:r>
              <a:rPr lang="en-US" sz="1600" b="1" i="1" dirty="0" err="1"/>
              <a:t>germinans</a:t>
            </a:r>
            <a:r>
              <a:rPr lang="en-US" sz="1600" b="1" dirty="0"/>
              <a:t>)</a:t>
            </a:r>
          </a:p>
          <a:p>
            <a:endParaRPr lang="en-US" sz="1600" b="1" dirty="0"/>
          </a:p>
          <a:p>
            <a:r>
              <a:rPr lang="en-US" sz="1600" dirty="0">
                <a:sym typeface="Wingdings" pitchFamily="2" charset="2"/>
              </a:rPr>
              <a:t>Mangrove swamps are habitats in saltwater tidal zones. These are challenging areas to grow: </a:t>
            </a:r>
          </a:p>
          <a:p>
            <a:pPr marL="285750" indent="-285750">
              <a:buFont typeface="System Font Regular"/>
              <a:buChar char="✖"/>
            </a:pPr>
            <a:r>
              <a:rPr lang="en-US" sz="1600" dirty="0">
                <a:sym typeface="Wingdings" pitchFamily="2" charset="2"/>
              </a:rPr>
              <a:t>waterlogged anaerobic soils  low oxygen for roots </a:t>
            </a:r>
          </a:p>
          <a:p>
            <a:pPr marL="285750" indent="-285750">
              <a:buFont typeface="System Font Regular"/>
              <a:buChar char="✖"/>
            </a:pPr>
            <a:r>
              <a:rPr lang="en-US" sz="1600" dirty="0">
                <a:sym typeface="Wingdings" pitchFamily="2" charset="2"/>
              </a:rPr>
              <a:t>high salt concentrations (in mud and ocean) is hypertonic relative to root cells  draw water out of cells by osmosis </a:t>
            </a:r>
          </a:p>
          <a:p>
            <a:pPr marL="285750" indent="-285750">
              <a:buFont typeface="System Font Regular"/>
              <a:buChar char="✖"/>
            </a:pPr>
            <a:r>
              <a:rPr lang="en-US" sz="1600" dirty="0">
                <a:sym typeface="Wingdings" pitchFamily="2" charset="2"/>
              </a:rPr>
              <a:t>Salty water  lack of freshwater availability</a:t>
            </a:r>
          </a:p>
          <a:p>
            <a:endParaRPr lang="en-US" sz="1600" dirty="0">
              <a:sym typeface="Wingdings" pitchFamily="2" charset="2"/>
            </a:endParaRPr>
          </a:p>
          <a:p>
            <a:r>
              <a:rPr lang="en-US" sz="1600" i="1" dirty="0">
                <a:sym typeface="Wingdings" pitchFamily="2" charset="2"/>
              </a:rPr>
              <a:t>Adaptations:</a:t>
            </a:r>
          </a:p>
          <a:p>
            <a:pPr marL="285750" indent="-285750">
              <a:buFont typeface="Wingdings" pitchFamily="2" charset="2"/>
              <a:buChar char="v"/>
            </a:pPr>
            <a:endParaRPr lang="en-US" sz="1600" i="1" dirty="0">
              <a:sym typeface="Wingdings" pitchFamily="2" charset="2"/>
            </a:endParaRPr>
          </a:p>
          <a:p>
            <a:pPr marL="285750" indent="-285750">
              <a:buFont typeface="Wingdings" pitchFamily="2" charset="2"/>
              <a:buChar char="v"/>
            </a:pPr>
            <a:r>
              <a:rPr lang="en-US" sz="1600" dirty="0">
                <a:sym typeface="Wingdings" pitchFamily="2" charset="2"/>
              </a:rPr>
              <a:t>Salt glands</a:t>
            </a:r>
          </a:p>
          <a:p>
            <a:pPr marL="285750" indent="-285750">
              <a:buFont typeface="Wingdings" pitchFamily="2" charset="2"/>
              <a:buChar char="v"/>
            </a:pPr>
            <a:r>
              <a:rPr lang="en-US" sz="1600" dirty="0">
                <a:sym typeface="Wingdings" pitchFamily="2" charset="2"/>
              </a:rPr>
              <a:t>Root epidermis coated in suberin (cork) </a:t>
            </a:r>
          </a:p>
          <a:p>
            <a:pPr marL="285750" indent="-285750">
              <a:buFont typeface="Wingdings" pitchFamily="2" charset="2"/>
              <a:buChar char="v"/>
            </a:pPr>
            <a:r>
              <a:rPr lang="en-US" sz="1600" dirty="0">
                <a:sym typeface="Wingdings" pitchFamily="2" charset="2"/>
              </a:rPr>
              <a:t>Cable roots</a:t>
            </a:r>
          </a:p>
          <a:p>
            <a:pPr marL="285750" indent="-285750">
              <a:buFont typeface="Wingdings" pitchFamily="2" charset="2"/>
              <a:buChar char="v"/>
            </a:pPr>
            <a:r>
              <a:rPr lang="en-US" sz="1600" dirty="0">
                <a:sym typeface="Wingdings" pitchFamily="2" charset="2"/>
              </a:rPr>
              <a:t>Pneumatophores</a:t>
            </a:r>
          </a:p>
          <a:p>
            <a:pPr marL="285750" indent="-285750">
              <a:buFont typeface="Wingdings" pitchFamily="2" charset="2"/>
              <a:buChar char="v"/>
            </a:pPr>
            <a:r>
              <a:rPr lang="en-US" sz="1600" dirty="0">
                <a:sym typeface="Wingdings" pitchFamily="2" charset="2"/>
              </a:rPr>
              <a:t>Stilt/prop roots</a:t>
            </a:r>
          </a:p>
          <a:p>
            <a:pPr marL="285750" indent="-285750">
              <a:buFont typeface="Wingdings" pitchFamily="2" charset="2"/>
              <a:buChar char="v"/>
            </a:pPr>
            <a:r>
              <a:rPr lang="en-US" sz="1600" dirty="0">
                <a:sym typeface="Wingdings" pitchFamily="2" charset="2"/>
              </a:rPr>
              <a:t>Large buoyant seed-containing propagules </a:t>
            </a:r>
          </a:p>
          <a:p>
            <a:pPr marL="285750" indent="-285750">
              <a:buFont typeface="Wingdings" pitchFamily="2" charset="2"/>
              <a:buChar char="v"/>
            </a:pPr>
            <a:r>
              <a:rPr lang="en-US" sz="1600" dirty="0">
                <a:sym typeface="Wingdings" pitchFamily="2" charset="2"/>
              </a:rPr>
              <a:t>Accumulation of mineral ions in leaf and root cells</a:t>
            </a:r>
          </a:p>
        </p:txBody>
      </p:sp>
      <p:pic>
        <p:nvPicPr>
          <p:cNvPr id="4104" name="Picture 8" descr="1. World map of the mangrove distribution zones and the number of... |  Download Scientific Diagram">
            <a:extLst>
              <a:ext uri="{FF2B5EF4-FFF2-40B4-BE49-F238E27FC236}">
                <a16:creationId xmlns:a16="http://schemas.microsoft.com/office/drawing/2014/main" id="{ABB082CD-FE8E-076D-DEC0-942E7C135DE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538105" y="1765023"/>
            <a:ext cx="3653895" cy="116494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FOR389/FR460: Rhizophora mangle, Red Mangrove">
            <a:extLst>
              <a:ext uri="{FF2B5EF4-FFF2-40B4-BE49-F238E27FC236}">
                <a16:creationId xmlns:a16="http://schemas.microsoft.com/office/drawing/2014/main" id="{614077ED-6A9C-EF9E-34BF-22631CB49F27}"/>
              </a:ext>
            </a:extLst>
          </p:cNvPr>
          <p:cNvPicPr>
            <a:picLocks noChangeAspect="1" noChangeArrowheads="1"/>
          </p:cNvPicPr>
          <p:nvPr/>
        </p:nvPicPr>
        <p:blipFill rotWithShape="1">
          <a:blip r:embed="rId6">
            <a:extLst>
              <a:ext uri="{28A0092B-C50C-407E-A947-70E740481C1C}">
                <a14:useLocalDpi xmlns:a14="http://schemas.microsoft.com/office/drawing/2010/main"/>
              </a:ext>
            </a:extLst>
          </a:blip>
          <a:srcRect/>
          <a:stretch/>
        </p:blipFill>
        <p:spPr bwMode="auto">
          <a:xfrm>
            <a:off x="5341257" y="1412954"/>
            <a:ext cx="3196848" cy="1980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9699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1EF82A-9F0C-9040-F206-29462713BC3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94747788-31E3-B795-4F38-E9B543780541}"/>
              </a:ext>
            </a:extLst>
          </p:cNvPr>
          <p:cNvPicPr>
            <a:picLocks noChangeAspect="1"/>
          </p:cNvPicPr>
          <p:nvPr/>
        </p:nvPicPr>
        <p:blipFill>
          <a:blip r:embed="rId3"/>
          <a:stretch>
            <a:fillRect/>
          </a:stretch>
        </p:blipFill>
        <p:spPr>
          <a:xfrm>
            <a:off x="2732690" y="0"/>
            <a:ext cx="7395814" cy="724487"/>
          </a:xfrm>
          <a:prstGeom prst="rect">
            <a:avLst/>
          </a:prstGeom>
        </p:spPr>
      </p:pic>
      <p:sp>
        <p:nvSpPr>
          <p:cNvPr id="3" name="TextBox 2">
            <a:extLst>
              <a:ext uri="{FF2B5EF4-FFF2-40B4-BE49-F238E27FC236}">
                <a16:creationId xmlns:a16="http://schemas.microsoft.com/office/drawing/2014/main" id="{24610381-53B9-DE0F-7B33-E1D18322C7B5}"/>
              </a:ext>
            </a:extLst>
          </p:cNvPr>
          <p:cNvSpPr txBox="1"/>
          <p:nvPr/>
        </p:nvSpPr>
        <p:spPr>
          <a:xfrm>
            <a:off x="28380" y="708827"/>
            <a:ext cx="12009120" cy="584775"/>
          </a:xfrm>
          <a:prstGeom prst="rect">
            <a:avLst/>
          </a:prstGeom>
          <a:noFill/>
        </p:spPr>
        <p:txBody>
          <a:bodyPr wrap="square" rtlCol="0">
            <a:spAutoFit/>
          </a:bodyPr>
          <a:lstStyle/>
          <a:p>
            <a:r>
              <a:rPr lang="en-JP" sz="1600" dirty="0"/>
              <a:t>Species have </a:t>
            </a:r>
            <a:r>
              <a:rPr lang="en-JP" sz="1600" b="1" dirty="0"/>
              <a:t>adaptations</a:t>
            </a:r>
            <a:r>
              <a:rPr lang="en-JP" sz="1600" dirty="0"/>
              <a:t> to their </a:t>
            </a:r>
            <a:r>
              <a:rPr lang="en-JP" sz="1600" b="1" dirty="0"/>
              <a:t>abiotic environment (</a:t>
            </a:r>
            <a:r>
              <a:rPr lang="en-US" sz="1600" dirty="0"/>
              <a:t>all the nonliving factors and processes in an ecosystem)</a:t>
            </a:r>
            <a:r>
              <a:rPr lang="en-JP" sz="1600" dirty="0"/>
              <a:t> </a:t>
            </a:r>
            <a:endParaRPr lang="en-JP" sz="1050" dirty="0"/>
          </a:p>
          <a:p>
            <a:r>
              <a:rPr lang="en-JP" sz="1600" dirty="0">
                <a:sym typeface="Wingdings" pitchFamily="2" charset="2"/>
              </a:rPr>
              <a:t> </a:t>
            </a:r>
            <a:r>
              <a:rPr lang="en-US" sz="1600" dirty="0">
                <a:sym typeface="Wingdings" pitchFamily="2" charset="2"/>
              </a:rPr>
              <a:t>T</a:t>
            </a:r>
            <a:r>
              <a:rPr lang="en-JP" sz="1600" dirty="0">
                <a:sym typeface="Wingdings" pitchFamily="2" charset="2"/>
              </a:rPr>
              <a:t>hese </a:t>
            </a:r>
            <a:r>
              <a:rPr lang="en-US" sz="1600" dirty="0"/>
              <a:t>determine their range of tolerance. Some adaptations allow species to tolerate extreme conditions, such as: </a:t>
            </a:r>
            <a:endParaRPr lang="en-JP" sz="1600" dirty="0"/>
          </a:p>
        </p:txBody>
      </p:sp>
      <p:sp>
        <p:nvSpPr>
          <p:cNvPr id="9" name="TextBox 8">
            <a:extLst>
              <a:ext uri="{FF2B5EF4-FFF2-40B4-BE49-F238E27FC236}">
                <a16:creationId xmlns:a16="http://schemas.microsoft.com/office/drawing/2014/main" id="{21CE73C0-BED3-49F6-8850-BA1FEB51FC49}"/>
              </a:ext>
            </a:extLst>
          </p:cNvPr>
          <p:cNvSpPr txBox="1"/>
          <p:nvPr/>
        </p:nvSpPr>
        <p:spPr>
          <a:xfrm>
            <a:off x="-1" y="1566154"/>
            <a:ext cx="5454870" cy="4770537"/>
          </a:xfrm>
          <a:prstGeom prst="rect">
            <a:avLst/>
          </a:prstGeom>
          <a:noFill/>
        </p:spPr>
        <p:txBody>
          <a:bodyPr wrap="square" rtlCol="0">
            <a:spAutoFit/>
          </a:bodyPr>
          <a:lstStyle/>
          <a:p>
            <a:r>
              <a:rPr lang="en-US" sz="1600" b="1" dirty="0"/>
              <a:t>Lyme grass (</a:t>
            </a:r>
            <a:r>
              <a:rPr lang="en-US" sz="1600" b="1" i="1" dirty="0" err="1"/>
              <a:t>Leymus</a:t>
            </a:r>
            <a:r>
              <a:rPr lang="en-US" sz="1600" b="1" i="1" dirty="0"/>
              <a:t> </a:t>
            </a:r>
            <a:r>
              <a:rPr lang="en-US" sz="1600" b="1" i="1" dirty="0" err="1"/>
              <a:t>mollis</a:t>
            </a:r>
            <a:r>
              <a:rPr lang="en-US" sz="1600" b="1" dirty="0"/>
              <a:t>)</a:t>
            </a:r>
          </a:p>
          <a:p>
            <a:r>
              <a:rPr lang="en-US" sz="1600" b="1" dirty="0"/>
              <a:t>Marram grass (</a:t>
            </a:r>
            <a:r>
              <a:rPr lang="en-US" sz="1600" b="1" i="1" dirty="0" err="1"/>
              <a:t>Ammophila</a:t>
            </a:r>
            <a:r>
              <a:rPr lang="en-US" sz="1600" b="1" dirty="0"/>
              <a:t>)</a:t>
            </a:r>
          </a:p>
          <a:p>
            <a:endParaRPr lang="en-US" sz="1600" b="1" dirty="0"/>
          </a:p>
          <a:p>
            <a:r>
              <a:rPr lang="en-US" sz="1600" dirty="0">
                <a:sym typeface="Wingdings" pitchFamily="2" charset="2"/>
              </a:rPr>
              <a:t>Grass which grows along wind-blown sand dunes. These are challenging areas to grow: </a:t>
            </a:r>
          </a:p>
          <a:p>
            <a:pPr marL="285750" indent="-285750">
              <a:buFont typeface="System Font Regular"/>
              <a:buChar char="✖"/>
            </a:pPr>
            <a:r>
              <a:rPr lang="en-US" sz="1600" dirty="0">
                <a:sym typeface="Wingdings" pitchFamily="2" charset="2"/>
              </a:rPr>
              <a:t>Sand retains little water </a:t>
            </a:r>
          </a:p>
          <a:p>
            <a:pPr marL="285750" indent="-285750">
              <a:buFont typeface="System Font Regular"/>
              <a:buChar char="✖"/>
            </a:pPr>
            <a:r>
              <a:rPr lang="en-US" sz="1600" dirty="0">
                <a:sym typeface="Wingdings" pitchFamily="2" charset="2"/>
              </a:rPr>
              <a:t>Sand contains little nutrients/organic matter</a:t>
            </a:r>
          </a:p>
          <a:p>
            <a:pPr marL="285750" indent="-285750">
              <a:buFont typeface="System Font Regular"/>
              <a:buChar char="✖"/>
            </a:pPr>
            <a:r>
              <a:rPr lang="en-US" sz="1600" dirty="0">
                <a:sym typeface="Wingdings" pitchFamily="2" charset="2"/>
              </a:rPr>
              <a:t>High [salt]  draw water out of cells via osmosis</a:t>
            </a:r>
          </a:p>
          <a:p>
            <a:pPr marL="285750" indent="-285750">
              <a:buFont typeface="System Font Regular"/>
              <a:buChar char="✖"/>
            </a:pPr>
            <a:r>
              <a:rPr lang="en-US" sz="1600" dirty="0">
                <a:sym typeface="Wingdings" pitchFamily="2" charset="2"/>
              </a:rPr>
              <a:t>Dry air  high evaporative water loss</a:t>
            </a:r>
          </a:p>
          <a:p>
            <a:endParaRPr lang="en-US" sz="1600" dirty="0">
              <a:sym typeface="Wingdings" pitchFamily="2" charset="2"/>
            </a:endParaRPr>
          </a:p>
          <a:p>
            <a:r>
              <a:rPr lang="en-US" sz="1600" i="1" dirty="0">
                <a:sym typeface="Wingdings" pitchFamily="2" charset="2"/>
              </a:rPr>
              <a:t>Adaptations:</a:t>
            </a:r>
          </a:p>
          <a:p>
            <a:endParaRPr lang="en-US" sz="1600" i="1" dirty="0">
              <a:sym typeface="Wingdings" pitchFamily="2" charset="2"/>
            </a:endParaRPr>
          </a:p>
          <a:p>
            <a:pPr marL="285750" indent="-285750">
              <a:buFont typeface="Wingdings" pitchFamily="2" charset="2"/>
              <a:buChar char="v"/>
            </a:pPr>
            <a:r>
              <a:rPr lang="en-US" sz="1600" dirty="0">
                <a:sym typeface="Wingdings" pitchFamily="2" charset="2"/>
              </a:rPr>
              <a:t>Thick waxy cuticle on leaves</a:t>
            </a:r>
          </a:p>
          <a:p>
            <a:pPr marL="285750" indent="-285750">
              <a:buFont typeface="Wingdings" pitchFamily="2" charset="2"/>
              <a:buChar char="v"/>
            </a:pPr>
            <a:r>
              <a:rPr lang="en-US" sz="1600" dirty="0">
                <a:sym typeface="Wingdings" pitchFamily="2" charset="2"/>
              </a:rPr>
              <a:t>Stomata in indentations (furrows)</a:t>
            </a:r>
          </a:p>
          <a:p>
            <a:pPr marL="285750" indent="-285750">
              <a:buFont typeface="Wingdings" pitchFamily="2" charset="2"/>
              <a:buChar char="v"/>
            </a:pPr>
            <a:r>
              <a:rPr lang="en-US" sz="1600" dirty="0">
                <a:sym typeface="Wingdings" pitchFamily="2" charset="2"/>
              </a:rPr>
              <a:t>Rolled-up leaves </a:t>
            </a:r>
          </a:p>
          <a:p>
            <a:pPr marL="285750" indent="-285750">
              <a:buFont typeface="Wingdings" pitchFamily="2" charset="2"/>
              <a:buChar char="v"/>
            </a:pPr>
            <a:r>
              <a:rPr lang="en-US" sz="1600" dirty="0">
                <a:sym typeface="Wingdings" pitchFamily="2" charset="2"/>
              </a:rPr>
              <a:t>Tough sclerenchyma</a:t>
            </a:r>
          </a:p>
          <a:p>
            <a:pPr marL="285750" indent="-285750">
              <a:buFont typeface="Wingdings" pitchFamily="2" charset="2"/>
              <a:buChar char="v"/>
            </a:pPr>
            <a:r>
              <a:rPr lang="en-US" sz="1600" dirty="0">
                <a:sym typeface="Wingdings" pitchFamily="2" charset="2"/>
              </a:rPr>
              <a:t>Rhizomes (underground stems)</a:t>
            </a:r>
          </a:p>
          <a:p>
            <a:pPr marL="285750" indent="-285750">
              <a:buFont typeface="Wingdings" pitchFamily="2" charset="2"/>
              <a:buChar char="v"/>
            </a:pPr>
            <a:r>
              <a:rPr lang="en-US" sz="1600" dirty="0">
                <a:sym typeface="Wingdings" pitchFamily="2" charset="2"/>
              </a:rPr>
              <a:t>Hairs trap water </a:t>
            </a:r>
            <a:r>
              <a:rPr lang="en-US" sz="1600" dirty="0" err="1">
                <a:sym typeface="Wingdings" pitchFamily="2" charset="2"/>
              </a:rPr>
              <a:t>vapour</a:t>
            </a:r>
            <a:endParaRPr lang="en-US" sz="1600" dirty="0">
              <a:sym typeface="Wingdings" pitchFamily="2" charset="2"/>
            </a:endParaRPr>
          </a:p>
          <a:p>
            <a:pPr marL="285750" indent="-285750">
              <a:buFont typeface="Wingdings" pitchFamily="2" charset="2"/>
              <a:buChar char="v"/>
            </a:pPr>
            <a:r>
              <a:rPr lang="en-US" sz="1600" dirty="0">
                <a:sym typeface="Wingdings" pitchFamily="2" charset="2"/>
              </a:rPr>
              <a:t>Accumulation of </a:t>
            </a:r>
            <a:r>
              <a:rPr lang="en-US" sz="1600" dirty="0" err="1">
                <a:sym typeface="Wingdings" pitchFamily="2" charset="2"/>
              </a:rPr>
              <a:t>fructans</a:t>
            </a:r>
            <a:r>
              <a:rPr lang="en-US" sz="1600" dirty="0">
                <a:sym typeface="Wingdings" pitchFamily="2" charset="2"/>
              </a:rPr>
              <a:t> in root and leaves</a:t>
            </a:r>
          </a:p>
        </p:txBody>
      </p:sp>
      <p:pic>
        <p:nvPicPr>
          <p:cNvPr id="2" name="Picture 1">
            <a:extLst>
              <a:ext uri="{FF2B5EF4-FFF2-40B4-BE49-F238E27FC236}">
                <a16:creationId xmlns:a16="http://schemas.microsoft.com/office/drawing/2014/main" id="{B9B09ADD-B655-4EFA-8A39-9AADFC9EC465}"/>
              </a:ext>
            </a:extLst>
          </p:cNvPr>
          <p:cNvPicPr>
            <a:picLocks noChangeAspect="1"/>
          </p:cNvPicPr>
          <p:nvPr/>
        </p:nvPicPr>
        <p:blipFill>
          <a:blip r:embed="rId4"/>
          <a:stretch>
            <a:fillRect/>
          </a:stretch>
        </p:blipFill>
        <p:spPr>
          <a:xfrm>
            <a:off x="8697721" y="1649579"/>
            <a:ext cx="3494279" cy="1654336"/>
          </a:xfrm>
          <a:prstGeom prst="rect">
            <a:avLst/>
          </a:prstGeom>
        </p:spPr>
      </p:pic>
      <p:pic>
        <p:nvPicPr>
          <p:cNvPr id="6146" name="Picture 2" descr="Leymus mollis - Wikipedia">
            <a:extLst>
              <a:ext uri="{FF2B5EF4-FFF2-40B4-BE49-F238E27FC236}">
                <a16:creationId xmlns:a16="http://schemas.microsoft.com/office/drawing/2014/main" id="{2D686F8B-46AF-A89B-B9D5-65974275A28E}"/>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5454869" y="1504914"/>
            <a:ext cx="3125075" cy="180581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4E2D99C-D197-242B-1022-67B78ECDF0D1}"/>
              </a:ext>
            </a:extLst>
          </p:cNvPr>
          <p:cNvPicPr>
            <a:picLocks noChangeAspect="1"/>
          </p:cNvPicPr>
          <p:nvPr/>
        </p:nvPicPr>
        <p:blipFill>
          <a:blip r:embed="rId6"/>
          <a:stretch>
            <a:fillRect/>
          </a:stretch>
        </p:blipFill>
        <p:spPr>
          <a:xfrm>
            <a:off x="4766443" y="3392123"/>
            <a:ext cx="3941379" cy="3465877"/>
          </a:xfrm>
          <a:prstGeom prst="rect">
            <a:avLst/>
          </a:prstGeom>
        </p:spPr>
      </p:pic>
      <p:pic>
        <p:nvPicPr>
          <p:cNvPr id="3076" name="Picture 4" descr="Marram grass | The image shows a transverse section through … | Flickr">
            <a:extLst>
              <a:ext uri="{FF2B5EF4-FFF2-40B4-BE49-F238E27FC236}">
                <a16:creationId xmlns:a16="http://schemas.microsoft.com/office/drawing/2014/main" id="{0ED4A68A-F04D-5AB6-040D-01F3A791A058}"/>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rot="10800000">
            <a:off x="8882743" y="3738849"/>
            <a:ext cx="3309257" cy="293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67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ED547-B7D5-C714-BCE9-06008FA3284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D3A8346-35DD-403D-2B6D-48347E6091A2}"/>
              </a:ext>
            </a:extLst>
          </p:cNvPr>
          <p:cNvSpPr txBox="1"/>
          <p:nvPr/>
        </p:nvSpPr>
        <p:spPr>
          <a:xfrm>
            <a:off x="0" y="1573618"/>
            <a:ext cx="12009120" cy="2031325"/>
          </a:xfrm>
          <a:prstGeom prst="rect">
            <a:avLst/>
          </a:prstGeom>
          <a:noFill/>
        </p:spPr>
        <p:txBody>
          <a:bodyPr wrap="square" rtlCol="0">
            <a:spAutoFit/>
          </a:bodyPr>
          <a:lstStyle/>
          <a:p>
            <a:r>
              <a:rPr lang="en-US" dirty="0"/>
              <a:t>Can investigate the effect of a limiting abiotic factor on the distribution of a species using</a:t>
            </a:r>
            <a:r>
              <a:rPr lang="en-US" b="1" dirty="0"/>
              <a:t> transect sampling</a:t>
            </a:r>
          </a:p>
          <a:p>
            <a:pPr marL="285750" indent="-285750">
              <a:buFont typeface="Wingdings" pitchFamily="2" charset="2"/>
              <a:buChar char="Ø"/>
            </a:pPr>
            <a:r>
              <a:rPr lang="en-US" dirty="0"/>
              <a:t>transect is used to measure the change in species abundance along an environmental gradient</a:t>
            </a:r>
          </a:p>
          <a:p>
            <a:pPr marL="285750" indent="-285750">
              <a:buFont typeface="Wingdings" pitchFamily="2" charset="2"/>
              <a:buChar char="Ø"/>
            </a:pPr>
            <a:r>
              <a:rPr lang="en-US" dirty="0"/>
              <a:t>gives an estimate of distribution at different levels of the abiotic factor in question</a:t>
            </a:r>
          </a:p>
          <a:p>
            <a:pPr marL="285750" indent="-285750">
              <a:buFont typeface="Wingdings" pitchFamily="2" charset="2"/>
              <a:buChar char="v"/>
            </a:pPr>
            <a:r>
              <a:rPr lang="en-US" b="1" dirty="0"/>
              <a:t>Sampling</a:t>
            </a:r>
            <a:r>
              <a:rPr lang="en-US" dirty="0"/>
              <a:t>:</a:t>
            </a:r>
            <a:r>
              <a:rPr lang="en-US" b="1" dirty="0"/>
              <a:t> </a:t>
            </a:r>
            <a:r>
              <a:rPr lang="en-US" dirty="0"/>
              <a:t>taking measurements from a smaller representative of a larger one</a:t>
            </a:r>
          </a:p>
          <a:p>
            <a:pPr marL="285750" indent="-285750">
              <a:buFont typeface="Wingdings" pitchFamily="2" charset="2"/>
              <a:buChar char="v"/>
            </a:pPr>
            <a:endParaRPr lang="en-US" b="1" dirty="0"/>
          </a:p>
          <a:p>
            <a:r>
              <a:rPr lang="en-US" dirty="0"/>
              <a:t>Transects are lines laid out across a site that can be used to measure abundance and distribution across a habitat (natural or semi-natural) </a:t>
            </a:r>
            <a:r>
              <a:rPr lang="en-US" dirty="0">
                <a:sym typeface="Wingdings" pitchFamily="2" charset="2"/>
              </a:rPr>
              <a:t> a tape measure is laid out along the gradient of interest, and samples are taken along the line</a:t>
            </a:r>
          </a:p>
        </p:txBody>
      </p:sp>
      <p:pic>
        <p:nvPicPr>
          <p:cNvPr id="4" name="Picture 3">
            <a:extLst>
              <a:ext uri="{FF2B5EF4-FFF2-40B4-BE49-F238E27FC236}">
                <a16:creationId xmlns:a16="http://schemas.microsoft.com/office/drawing/2014/main" id="{BF1C2903-A94C-08BE-3792-A55951B6A164}"/>
              </a:ext>
            </a:extLst>
          </p:cNvPr>
          <p:cNvPicPr>
            <a:picLocks noChangeAspect="1"/>
          </p:cNvPicPr>
          <p:nvPr/>
        </p:nvPicPr>
        <p:blipFill>
          <a:blip r:embed="rId3"/>
          <a:stretch>
            <a:fillRect/>
          </a:stretch>
        </p:blipFill>
        <p:spPr>
          <a:xfrm>
            <a:off x="2743198" y="0"/>
            <a:ext cx="7129853" cy="1573618"/>
          </a:xfrm>
          <a:prstGeom prst="rect">
            <a:avLst/>
          </a:prstGeom>
        </p:spPr>
      </p:pic>
      <p:pic>
        <p:nvPicPr>
          <p:cNvPr id="4098" name="Picture 2" descr="Line and Belt Transects">
            <a:extLst>
              <a:ext uri="{FF2B5EF4-FFF2-40B4-BE49-F238E27FC236}">
                <a16:creationId xmlns:a16="http://schemas.microsoft.com/office/drawing/2014/main" id="{43631237-7C50-5751-FB17-7727AE22E2B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97600" y="3699853"/>
            <a:ext cx="6000206" cy="31368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9B25BA4-BBFA-93E7-FE81-F82BC75208BF}"/>
              </a:ext>
            </a:extLst>
          </p:cNvPr>
          <p:cNvSpPr txBox="1"/>
          <p:nvPr/>
        </p:nvSpPr>
        <p:spPr>
          <a:xfrm>
            <a:off x="-1" y="3785380"/>
            <a:ext cx="6450149" cy="3139321"/>
          </a:xfrm>
          <a:prstGeom prst="rect">
            <a:avLst/>
          </a:prstGeom>
          <a:noFill/>
        </p:spPr>
        <p:txBody>
          <a:bodyPr wrap="square">
            <a:spAutoFit/>
          </a:bodyPr>
          <a:lstStyle/>
          <a:p>
            <a:r>
              <a:rPr lang="en-JP" dirty="0"/>
              <a:t>Different types:</a:t>
            </a:r>
          </a:p>
          <a:p>
            <a:endParaRPr lang="en-US" dirty="0"/>
          </a:p>
          <a:p>
            <a:pPr marL="285750" indent="-285750">
              <a:buFont typeface="Wingdings" pitchFamily="2" charset="2"/>
              <a:buChar char="q"/>
            </a:pPr>
            <a:r>
              <a:rPr lang="en-US" b="1" dirty="0"/>
              <a:t>Continuous line transect</a:t>
            </a:r>
            <a:r>
              <a:rPr lang="en-US" dirty="0"/>
              <a:t>: every species touching the tape measure is recorded</a:t>
            </a:r>
          </a:p>
          <a:p>
            <a:pPr marL="285750" indent="-285750">
              <a:buFont typeface="Wingdings" pitchFamily="2" charset="2"/>
              <a:buChar char="q"/>
            </a:pPr>
            <a:r>
              <a:rPr lang="en-US" b="1" dirty="0"/>
              <a:t>Interrupted line transect</a:t>
            </a:r>
            <a:r>
              <a:rPr lang="en-US" dirty="0"/>
              <a:t>: Species touching the line at regular intervals (ex: every meter) are recorded</a:t>
            </a:r>
          </a:p>
          <a:p>
            <a:pPr marL="285750" indent="-285750">
              <a:buFont typeface="Wingdings" pitchFamily="2" charset="2"/>
              <a:buChar char="q"/>
            </a:pPr>
            <a:r>
              <a:rPr lang="en-US" b="1" dirty="0"/>
              <a:t>Continuous belt transect</a:t>
            </a:r>
            <a:r>
              <a:rPr lang="en-US" dirty="0"/>
              <a:t>:  Quadrats are placed end-to-end along the line </a:t>
            </a:r>
          </a:p>
          <a:p>
            <a:pPr marL="285750" indent="-285750">
              <a:buFont typeface="Wingdings" pitchFamily="2" charset="2"/>
              <a:buChar char="q"/>
            </a:pPr>
            <a:r>
              <a:rPr lang="en-US" b="1" dirty="0"/>
              <a:t>Interrupted belt transect</a:t>
            </a:r>
            <a:r>
              <a:rPr lang="en-US" dirty="0"/>
              <a:t>: Quadrats are placed at regular intervals (ex: every meter) along the line</a:t>
            </a:r>
            <a:br>
              <a:rPr lang="en-US" dirty="0"/>
            </a:br>
            <a:endParaRPr lang="en-JP" dirty="0"/>
          </a:p>
        </p:txBody>
      </p:sp>
    </p:spTree>
    <p:extLst>
      <p:ext uri="{BB962C8B-B14F-4D97-AF65-F5344CB8AC3E}">
        <p14:creationId xmlns:p14="http://schemas.microsoft.com/office/powerpoint/2010/main" val="26946666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D6AC8-45DD-E45A-E9AB-BC7E1AF3EBF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D2277836-555A-F8D9-D205-DDC799634E8F}"/>
              </a:ext>
            </a:extLst>
          </p:cNvPr>
          <p:cNvSpPr txBox="1"/>
          <p:nvPr/>
        </p:nvSpPr>
        <p:spPr>
          <a:xfrm>
            <a:off x="-17913" y="1486364"/>
            <a:ext cx="12009120" cy="646331"/>
          </a:xfrm>
          <a:prstGeom prst="rect">
            <a:avLst/>
          </a:prstGeom>
          <a:noFill/>
        </p:spPr>
        <p:txBody>
          <a:bodyPr wrap="square" rtlCol="0">
            <a:spAutoFit/>
          </a:bodyPr>
          <a:lstStyle/>
          <a:p>
            <a:r>
              <a:rPr lang="en-US" b="0" i="0" dirty="0">
                <a:effectLst/>
                <a:latin typeface="__jakarta_b639a1"/>
              </a:rPr>
              <a:t>When investigating the impact of an abiotic factor on species distribution it is important to </a:t>
            </a:r>
            <a:r>
              <a:rPr lang="en-US" b="1" i="0" dirty="0">
                <a:effectLst/>
                <a:latin typeface="__jakarta_b639a1"/>
              </a:rPr>
              <a:t>measure the relevant abiotic factor</a:t>
            </a:r>
            <a:r>
              <a:rPr lang="en-US" b="0" i="0" dirty="0">
                <a:effectLst/>
                <a:latin typeface="__jakarta_b639a1"/>
              </a:rPr>
              <a:t> at each sample site along the transect. A variety of sensors and data loggers can be used:</a:t>
            </a:r>
            <a:endParaRPr lang="en-US" dirty="0">
              <a:sym typeface="Wingdings" pitchFamily="2" charset="2"/>
            </a:endParaRPr>
          </a:p>
        </p:txBody>
      </p:sp>
      <p:pic>
        <p:nvPicPr>
          <p:cNvPr id="4" name="Picture 3">
            <a:extLst>
              <a:ext uri="{FF2B5EF4-FFF2-40B4-BE49-F238E27FC236}">
                <a16:creationId xmlns:a16="http://schemas.microsoft.com/office/drawing/2014/main" id="{1036CA4E-DC2D-8785-CB82-4A55AE9FF452}"/>
              </a:ext>
            </a:extLst>
          </p:cNvPr>
          <p:cNvPicPr>
            <a:picLocks noChangeAspect="1"/>
          </p:cNvPicPr>
          <p:nvPr/>
        </p:nvPicPr>
        <p:blipFill>
          <a:blip r:embed="rId3"/>
          <a:stretch>
            <a:fillRect/>
          </a:stretch>
        </p:blipFill>
        <p:spPr>
          <a:xfrm>
            <a:off x="2830712" y="41913"/>
            <a:ext cx="6621851" cy="1461498"/>
          </a:xfrm>
          <a:prstGeom prst="rect">
            <a:avLst/>
          </a:prstGeom>
        </p:spPr>
      </p:pic>
      <p:pic>
        <p:nvPicPr>
          <p:cNvPr id="5122" name="Picture 2" descr="Digital Thermometer / Kat.№30.1065.02, TFA.BG - Microsys Co Ltd.">
            <a:extLst>
              <a:ext uri="{FF2B5EF4-FFF2-40B4-BE49-F238E27FC236}">
                <a16:creationId xmlns:a16="http://schemas.microsoft.com/office/drawing/2014/main" id="{AA5F05A4-F1BB-2002-B848-CECB64A9BAE2}"/>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a:stretch/>
        </p:blipFill>
        <p:spPr bwMode="auto">
          <a:xfrm>
            <a:off x="170543" y="2263543"/>
            <a:ext cx="1947068" cy="130628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ain Gauges For Home Use - How A Rain Gauge Can Be Used In The Garden |  Gardening Know How">
            <a:extLst>
              <a:ext uri="{FF2B5EF4-FFF2-40B4-BE49-F238E27FC236}">
                <a16:creationId xmlns:a16="http://schemas.microsoft.com/office/drawing/2014/main" id="{70B0D691-98EF-C730-D8DE-3526E33A6E54}"/>
              </a:ext>
            </a:extLst>
          </p:cNvPr>
          <p:cNvPicPr>
            <a:picLocks noChangeAspect="1" noChangeArrowheads="1"/>
          </p:cNvPicPr>
          <p:nvPr/>
        </p:nvPicPr>
        <p:blipFill rotWithShape="1">
          <a:blip r:embed="rId5">
            <a:extLst>
              <a:ext uri="{28A0092B-C50C-407E-A947-70E740481C1C}">
                <a14:useLocalDpi xmlns:a14="http://schemas.microsoft.com/office/drawing/2010/main"/>
              </a:ext>
            </a:extLst>
          </a:blip>
          <a:srcRect/>
          <a:stretch/>
        </p:blipFill>
        <p:spPr bwMode="auto">
          <a:xfrm>
            <a:off x="452651" y="4017641"/>
            <a:ext cx="1369120" cy="253348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mazon.co.jp: Large Screen Thermometer Hygrometer with Thin Dial, Portable  Mini Hygrometer Thermometer, No Batteries Required, For Greenhouse,  Warehouse, Home, Office : Home &amp; Kitchen">
            <a:extLst>
              <a:ext uri="{FF2B5EF4-FFF2-40B4-BE49-F238E27FC236}">
                <a16:creationId xmlns:a16="http://schemas.microsoft.com/office/drawing/2014/main" id="{5728CF18-C833-BB11-F400-6A1AD337B38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211460" y="2268830"/>
            <a:ext cx="1770247" cy="177024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Go Direct® Optical Dissolved Oxygen Probe - Vernier">
            <a:extLst>
              <a:ext uri="{FF2B5EF4-FFF2-40B4-BE49-F238E27FC236}">
                <a16:creationId xmlns:a16="http://schemas.microsoft.com/office/drawing/2014/main" id="{48708EB8-241F-235F-E431-4E9165DAC9D7}"/>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a:stretch/>
        </p:blipFill>
        <p:spPr bwMode="auto">
          <a:xfrm>
            <a:off x="2138307" y="5444631"/>
            <a:ext cx="3599543" cy="985789"/>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What is a Turbidity Meter?">
            <a:extLst>
              <a:ext uri="{FF2B5EF4-FFF2-40B4-BE49-F238E27FC236}">
                <a16:creationId xmlns:a16="http://schemas.microsoft.com/office/drawing/2014/main" id="{8A58493C-D597-F864-DF18-F95314B62558}"/>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886610" y="2193916"/>
            <a:ext cx="2418779" cy="220146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Amazon.co.jp: Portable Illuminance Meter Digital Illuminance Meter 200,000 Lux  Light Meter Test Spectrum Auto Range Hot Global Light Intensity Measuring  Tool Compact and Lightweight, Convenient to Carry : Industrial &amp; Scientific">
            <a:extLst>
              <a:ext uri="{FF2B5EF4-FFF2-40B4-BE49-F238E27FC236}">
                <a16:creationId xmlns:a16="http://schemas.microsoft.com/office/drawing/2014/main" id="{1C9759DA-2635-BDF3-C966-CB576A1EB849}"/>
              </a:ext>
            </a:extLst>
          </p:cNvPr>
          <p:cNvPicPr>
            <a:picLocks noChangeAspect="1" noChangeArrowheads="1"/>
          </p:cNvPicPr>
          <p:nvPr/>
        </p:nvPicPr>
        <p:blipFill rotWithShape="1">
          <a:blip r:embed="rId9">
            <a:extLst>
              <a:ext uri="{28A0092B-C50C-407E-A947-70E740481C1C}">
                <a14:useLocalDpi xmlns:a14="http://schemas.microsoft.com/office/drawing/2010/main"/>
              </a:ext>
            </a:extLst>
          </a:blip>
          <a:srcRect/>
          <a:stretch/>
        </p:blipFill>
        <p:spPr bwMode="auto">
          <a:xfrm>
            <a:off x="6095664" y="4361186"/>
            <a:ext cx="1210494" cy="2201467"/>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Sighting Clinometer for use by pupils from KS2 to A Level | Geography –  Geopacks">
            <a:extLst>
              <a:ext uri="{FF2B5EF4-FFF2-40B4-BE49-F238E27FC236}">
                <a16:creationId xmlns:a16="http://schemas.microsoft.com/office/drawing/2014/main" id="{BECD266E-F9FC-C69F-E0C8-8D220F67DD72}"/>
              </a:ext>
            </a:extLst>
          </p:cNvPr>
          <p:cNvPicPr>
            <a:picLocks noChangeAspect="1" noChangeArrowheads="1"/>
          </p:cNvPicPr>
          <p:nvPr/>
        </p:nvPicPr>
        <p:blipFill rotWithShape="1">
          <a:blip r:embed="rId10">
            <a:extLst>
              <a:ext uri="{28A0092B-C50C-407E-A947-70E740481C1C}">
                <a14:useLocalDpi xmlns:a14="http://schemas.microsoft.com/office/drawing/2010/main"/>
              </a:ext>
            </a:extLst>
          </a:blip>
          <a:srcRect/>
          <a:stretch/>
        </p:blipFill>
        <p:spPr bwMode="auto">
          <a:xfrm>
            <a:off x="7677458" y="4324518"/>
            <a:ext cx="2760460" cy="2507343"/>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a:extLst>
              <a:ext uri="{FF2B5EF4-FFF2-40B4-BE49-F238E27FC236}">
                <a16:creationId xmlns:a16="http://schemas.microsoft.com/office/drawing/2014/main" id="{B696D1B0-F64B-055D-86A1-D094E31BEA31}"/>
              </a:ext>
            </a:extLst>
          </p:cNvPr>
          <p:cNvPicPr>
            <a:picLocks noChangeAspect="1" noChangeArrowheads="1"/>
          </p:cNvPicPr>
          <p:nvPr/>
        </p:nvPicPr>
        <p:blipFill rotWithShape="1">
          <a:blip r:embed="rId11">
            <a:extLst>
              <a:ext uri="{28A0092B-C50C-407E-A947-70E740481C1C}">
                <a14:useLocalDpi xmlns:a14="http://schemas.microsoft.com/office/drawing/2010/main"/>
              </a:ext>
            </a:extLst>
          </a:blip>
          <a:srcRect/>
          <a:stretch/>
        </p:blipFill>
        <p:spPr bwMode="auto">
          <a:xfrm>
            <a:off x="10723185" y="2928489"/>
            <a:ext cx="763713" cy="3894196"/>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Amazon.com : Buachois Wind Speed Meter, Chill Tester Velocity Gauge,  Digital Anemometer Anemometer, Wind Speed Gauge Wind Force Rating  Anemometer with ...">
            <a:extLst>
              <a:ext uri="{FF2B5EF4-FFF2-40B4-BE49-F238E27FC236}">
                <a16:creationId xmlns:a16="http://schemas.microsoft.com/office/drawing/2014/main" id="{C5959108-8CD9-EAE1-C7AF-FB6CAF6F572B}"/>
              </a:ext>
            </a:extLst>
          </p:cNvPr>
          <p:cNvPicPr>
            <a:picLocks noChangeAspect="1" noChangeArrowheads="1"/>
          </p:cNvPicPr>
          <p:nvPr/>
        </p:nvPicPr>
        <p:blipFill rotWithShape="1">
          <a:blip r:embed="rId12">
            <a:extLst>
              <a:ext uri="{28A0092B-C50C-407E-A947-70E740481C1C}">
                <a14:useLocalDpi xmlns:a14="http://schemas.microsoft.com/office/drawing/2010/main"/>
              </a:ext>
            </a:extLst>
          </a:blip>
          <a:srcRect/>
          <a:stretch/>
        </p:blipFill>
        <p:spPr bwMode="auto">
          <a:xfrm rot="16200000">
            <a:off x="8360846" y="1506150"/>
            <a:ext cx="1306883" cy="30371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3A1754E-6957-669E-026E-ECA09D2A5E55}"/>
              </a:ext>
            </a:extLst>
          </p:cNvPr>
          <p:cNvSpPr txBox="1"/>
          <p:nvPr/>
        </p:nvSpPr>
        <p:spPr>
          <a:xfrm>
            <a:off x="405354" y="3607805"/>
            <a:ext cx="1601606" cy="369332"/>
          </a:xfrm>
          <a:prstGeom prst="rect">
            <a:avLst/>
          </a:prstGeom>
          <a:solidFill>
            <a:schemeClr val="bg1"/>
          </a:solidFill>
        </p:spPr>
        <p:txBody>
          <a:bodyPr wrap="square" rtlCol="0">
            <a:spAutoFit/>
          </a:bodyPr>
          <a:lstStyle/>
          <a:p>
            <a:pPr algn="ctr"/>
            <a:r>
              <a:rPr lang="en-JP" dirty="0"/>
              <a:t>Thermometer</a:t>
            </a:r>
          </a:p>
        </p:txBody>
      </p:sp>
      <p:sp>
        <p:nvSpPr>
          <p:cNvPr id="6" name="TextBox 5">
            <a:extLst>
              <a:ext uri="{FF2B5EF4-FFF2-40B4-BE49-F238E27FC236}">
                <a16:creationId xmlns:a16="http://schemas.microsoft.com/office/drawing/2014/main" id="{502D914B-C73C-A5C3-6100-8AFFA4757EC9}"/>
              </a:ext>
            </a:extLst>
          </p:cNvPr>
          <p:cNvSpPr txBox="1"/>
          <p:nvPr/>
        </p:nvSpPr>
        <p:spPr>
          <a:xfrm>
            <a:off x="260932" y="6459872"/>
            <a:ext cx="1601606" cy="369332"/>
          </a:xfrm>
          <a:prstGeom prst="rect">
            <a:avLst/>
          </a:prstGeom>
          <a:solidFill>
            <a:schemeClr val="bg1"/>
          </a:solidFill>
        </p:spPr>
        <p:txBody>
          <a:bodyPr wrap="square" rtlCol="0">
            <a:spAutoFit/>
          </a:bodyPr>
          <a:lstStyle/>
          <a:p>
            <a:pPr algn="ctr"/>
            <a:r>
              <a:rPr lang="en-US" dirty="0"/>
              <a:t>R</a:t>
            </a:r>
            <a:r>
              <a:rPr lang="en-JP" dirty="0"/>
              <a:t>ain gauge</a:t>
            </a:r>
          </a:p>
        </p:txBody>
      </p:sp>
      <p:sp>
        <p:nvSpPr>
          <p:cNvPr id="7" name="TextBox 6">
            <a:extLst>
              <a:ext uri="{FF2B5EF4-FFF2-40B4-BE49-F238E27FC236}">
                <a16:creationId xmlns:a16="http://schemas.microsoft.com/office/drawing/2014/main" id="{FAD4E02F-FCA3-651A-F212-7914019FF2B0}"/>
              </a:ext>
            </a:extLst>
          </p:cNvPr>
          <p:cNvSpPr txBox="1"/>
          <p:nvPr/>
        </p:nvSpPr>
        <p:spPr>
          <a:xfrm>
            <a:off x="2240128" y="4017641"/>
            <a:ext cx="1601606" cy="369332"/>
          </a:xfrm>
          <a:prstGeom prst="rect">
            <a:avLst/>
          </a:prstGeom>
          <a:solidFill>
            <a:schemeClr val="bg1"/>
          </a:solidFill>
        </p:spPr>
        <p:txBody>
          <a:bodyPr wrap="square" rtlCol="0">
            <a:spAutoFit/>
          </a:bodyPr>
          <a:lstStyle/>
          <a:p>
            <a:pPr algn="ctr"/>
            <a:r>
              <a:rPr lang="en-JP" dirty="0"/>
              <a:t>hydrometer</a:t>
            </a:r>
          </a:p>
        </p:txBody>
      </p:sp>
      <p:sp>
        <p:nvSpPr>
          <p:cNvPr id="8" name="TextBox 7">
            <a:extLst>
              <a:ext uri="{FF2B5EF4-FFF2-40B4-BE49-F238E27FC236}">
                <a16:creationId xmlns:a16="http://schemas.microsoft.com/office/drawing/2014/main" id="{A5F2E976-9050-7956-970F-53CDC84AA179}"/>
              </a:ext>
            </a:extLst>
          </p:cNvPr>
          <p:cNvSpPr txBox="1"/>
          <p:nvPr/>
        </p:nvSpPr>
        <p:spPr>
          <a:xfrm>
            <a:off x="2319069" y="6366476"/>
            <a:ext cx="2907634" cy="369332"/>
          </a:xfrm>
          <a:prstGeom prst="rect">
            <a:avLst/>
          </a:prstGeom>
          <a:solidFill>
            <a:schemeClr val="bg1"/>
          </a:solidFill>
        </p:spPr>
        <p:txBody>
          <a:bodyPr wrap="square" rtlCol="0">
            <a:spAutoFit/>
          </a:bodyPr>
          <a:lstStyle/>
          <a:p>
            <a:pPr algn="ctr"/>
            <a:r>
              <a:rPr lang="en-JP" dirty="0"/>
              <a:t>Dissolved oxygen meter</a:t>
            </a:r>
          </a:p>
        </p:txBody>
      </p:sp>
      <p:sp>
        <p:nvSpPr>
          <p:cNvPr id="9" name="TextBox 8">
            <a:extLst>
              <a:ext uri="{FF2B5EF4-FFF2-40B4-BE49-F238E27FC236}">
                <a16:creationId xmlns:a16="http://schemas.microsoft.com/office/drawing/2014/main" id="{F13FACA9-6770-96D1-673E-92630C42CCC1}"/>
              </a:ext>
            </a:extLst>
          </p:cNvPr>
          <p:cNvSpPr txBox="1"/>
          <p:nvPr/>
        </p:nvSpPr>
        <p:spPr>
          <a:xfrm>
            <a:off x="4712672" y="3785503"/>
            <a:ext cx="2116803" cy="369332"/>
          </a:xfrm>
          <a:prstGeom prst="rect">
            <a:avLst/>
          </a:prstGeom>
          <a:solidFill>
            <a:schemeClr val="bg1"/>
          </a:solidFill>
        </p:spPr>
        <p:txBody>
          <a:bodyPr wrap="square" rtlCol="0">
            <a:spAutoFit/>
          </a:bodyPr>
          <a:lstStyle/>
          <a:p>
            <a:pPr algn="ctr"/>
            <a:r>
              <a:rPr lang="en-US" dirty="0"/>
              <a:t>T</a:t>
            </a:r>
            <a:r>
              <a:rPr lang="en-JP" dirty="0"/>
              <a:t>urbidity meter</a:t>
            </a:r>
          </a:p>
        </p:txBody>
      </p:sp>
      <p:sp>
        <p:nvSpPr>
          <p:cNvPr id="10" name="TextBox 9">
            <a:extLst>
              <a:ext uri="{FF2B5EF4-FFF2-40B4-BE49-F238E27FC236}">
                <a16:creationId xmlns:a16="http://schemas.microsoft.com/office/drawing/2014/main" id="{8297A6F2-9251-B468-D088-4AD4275CA396}"/>
              </a:ext>
            </a:extLst>
          </p:cNvPr>
          <p:cNvSpPr txBox="1"/>
          <p:nvPr/>
        </p:nvSpPr>
        <p:spPr>
          <a:xfrm>
            <a:off x="8178143" y="3669745"/>
            <a:ext cx="1601606" cy="369332"/>
          </a:xfrm>
          <a:prstGeom prst="rect">
            <a:avLst/>
          </a:prstGeom>
          <a:solidFill>
            <a:schemeClr val="bg1"/>
          </a:solidFill>
        </p:spPr>
        <p:txBody>
          <a:bodyPr wrap="square" rtlCol="0">
            <a:spAutoFit/>
          </a:bodyPr>
          <a:lstStyle/>
          <a:p>
            <a:pPr algn="ctr"/>
            <a:r>
              <a:rPr lang="en-JP" dirty="0"/>
              <a:t>anemometer</a:t>
            </a:r>
          </a:p>
        </p:txBody>
      </p:sp>
      <p:sp>
        <p:nvSpPr>
          <p:cNvPr id="11" name="TextBox 10">
            <a:extLst>
              <a:ext uri="{FF2B5EF4-FFF2-40B4-BE49-F238E27FC236}">
                <a16:creationId xmlns:a16="http://schemas.microsoft.com/office/drawing/2014/main" id="{149729FF-8757-F13F-A2D8-92E9F0D5A573}"/>
              </a:ext>
            </a:extLst>
          </p:cNvPr>
          <p:cNvSpPr txBox="1"/>
          <p:nvPr/>
        </p:nvSpPr>
        <p:spPr>
          <a:xfrm>
            <a:off x="5790585" y="6453353"/>
            <a:ext cx="1601606" cy="369332"/>
          </a:xfrm>
          <a:prstGeom prst="rect">
            <a:avLst/>
          </a:prstGeom>
          <a:solidFill>
            <a:schemeClr val="bg1"/>
          </a:solidFill>
        </p:spPr>
        <p:txBody>
          <a:bodyPr wrap="square" rtlCol="0">
            <a:spAutoFit/>
          </a:bodyPr>
          <a:lstStyle/>
          <a:p>
            <a:pPr algn="ctr"/>
            <a:r>
              <a:rPr lang="en-JP" dirty="0"/>
              <a:t>photometer</a:t>
            </a:r>
          </a:p>
        </p:txBody>
      </p:sp>
      <p:sp>
        <p:nvSpPr>
          <p:cNvPr id="12" name="TextBox 11">
            <a:extLst>
              <a:ext uri="{FF2B5EF4-FFF2-40B4-BE49-F238E27FC236}">
                <a16:creationId xmlns:a16="http://schemas.microsoft.com/office/drawing/2014/main" id="{6614BCE1-6B5A-D64B-43A5-EB7FDA251C79}"/>
              </a:ext>
            </a:extLst>
          </p:cNvPr>
          <p:cNvSpPr txBox="1"/>
          <p:nvPr/>
        </p:nvSpPr>
        <p:spPr>
          <a:xfrm>
            <a:off x="7667418" y="6314952"/>
            <a:ext cx="1601606" cy="369332"/>
          </a:xfrm>
          <a:prstGeom prst="rect">
            <a:avLst/>
          </a:prstGeom>
          <a:solidFill>
            <a:schemeClr val="bg1"/>
          </a:solidFill>
        </p:spPr>
        <p:txBody>
          <a:bodyPr wrap="square" rtlCol="0">
            <a:spAutoFit/>
          </a:bodyPr>
          <a:lstStyle/>
          <a:p>
            <a:pPr algn="ctr"/>
            <a:r>
              <a:rPr lang="en-JP" dirty="0"/>
              <a:t>inclinometer</a:t>
            </a:r>
          </a:p>
        </p:txBody>
      </p:sp>
      <p:sp>
        <p:nvSpPr>
          <p:cNvPr id="13" name="TextBox 12">
            <a:extLst>
              <a:ext uri="{FF2B5EF4-FFF2-40B4-BE49-F238E27FC236}">
                <a16:creationId xmlns:a16="http://schemas.microsoft.com/office/drawing/2014/main" id="{D22FD942-C5CB-FD84-FE3B-B9D819EBB432}"/>
              </a:ext>
            </a:extLst>
          </p:cNvPr>
          <p:cNvSpPr txBox="1"/>
          <p:nvPr/>
        </p:nvSpPr>
        <p:spPr>
          <a:xfrm>
            <a:off x="10608404" y="4839525"/>
            <a:ext cx="1382803" cy="1477328"/>
          </a:xfrm>
          <a:prstGeom prst="rect">
            <a:avLst/>
          </a:prstGeom>
          <a:solidFill>
            <a:schemeClr val="bg1"/>
          </a:solidFill>
        </p:spPr>
        <p:txBody>
          <a:bodyPr wrap="square" rtlCol="0">
            <a:spAutoFit/>
          </a:bodyPr>
          <a:lstStyle/>
          <a:p>
            <a:pPr algn="ctr"/>
            <a:r>
              <a:rPr lang="en-US" dirty="0"/>
              <a:t>S</a:t>
            </a:r>
            <a:r>
              <a:rPr lang="en-JP" dirty="0"/>
              <a:t>oil temperature</a:t>
            </a:r>
          </a:p>
          <a:p>
            <a:pPr algn="ctr"/>
            <a:r>
              <a:rPr lang="en-JP" dirty="0"/>
              <a:t>/pH</a:t>
            </a:r>
          </a:p>
          <a:p>
            <a:pPr algn="ctr"/>
            <a:r>
              <a:rPr lang="en-JP" dirty="0"/>
              <a:t>/moisture probe</a:t>
            </a:r>
          </a:p>
        </p:txBody>
      </p:sp>
      <p:pic>
        <p:nvPicPr>
          <p:cNvPr id="5140" name="Picture 20" descr="FT 444 Penetrometer - QA Supplies">
            <a:extLst>
              <a:ext uri="{FF2B5EF4-FFF2-40B4-BE49-F238E27FC236}">
                <a16:creationId xmlns:a16="http://schemas.microsoft.com/office/drawing/2014/main" id="{7CD094D0-9149-35C0-1069-1C74074AAEB8}"/>
              </a:ext>
            </a:extLst>
          </p:cNvPr>
          <p:cNvPicPr>
            <a:picLocks noChangeAspect="1" noChangeArrowheads="1"/>
          </p:cNvPicPr>
          <p:nvPr/>
        </p:nvPicPr>
        <p:blipFill rotWithShape="1">
          <a:blip r:embed="rId13">
            <a:extLst>
              <a:ext uri="{28A0092B-C50C-407E-A947-70E740481C1C}">
                <a14:useLocalDpi xmlns:a14="http://schemas.microsoft.com/office/drawing/2010/main"/>
              </a:ext>
            </a:extLst>
          </a:blip>
          <a:srcRect/>
          <a:stretch/>
        </p:blipFill>
        <p:spPr bwMode="auto">
          <a:xfrm rot="16200000">
            <a:off x="3016841" y="3788386"/>
            <a:ext cx="1045510" cy="23131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43ACD6D-515F-B6B9-25CB-905E92192BBB}"/>
              </a:ext>
            </a:extLst>
          </p:cNvPr>
          <p:cNvSpPr txBox="1"/>
          <p:nvPr/>
        </p:nvSpPr>
        <p:spPr>
          <a:xfrm>
            <a:off x="3969195" y="4959440"/>
            <a:ext cx="1601606" cy="369332"/>
          </a:xfrm>
          <a:prstGeom prst="rect">
            <a:avLst/>
          </a:prstGeom>
          <a:solidFill>
            <a:schemeClr val="bg1"/>
          </a:solidFill>
        </p:spPr>
        <p:txBody>
          <a:bodyPr wrap="square" rtlCol="0">
            <a:spAutoFit/>
          </a:bodyPr>
          <a:lstStyle/>
          <a:p>
            <a:pPr algn="ctr"/>
            <a:r>
              <a:rPr lang="en-JP" dirty="0"/>
              <a:t>penetrometer</a:t>
            </a:r>
          </a:p>
        </p:txBody>
      </p:sp>
    </p:spTree>
    <p:extLst>
      <p:ext uri="{BB962C8B-B14F-4D97-AF65-F5344CB8AC3E}">
        <p14:creationId xmlns:p14="http://schemas.microsoft.com/office/powerpoint/2010/main" val="4280644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A1222F-0BE8-30C7-9A39-1A07E7EAEE9D}"/>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609CCC4-4694-A71F-0934-E1693CC0EBDD}"/>
              </a:ext>
            </a:extLst>
          </p:cNvPr>
          <p:cNvSpPr txBox="1"/>
          <p:nvPr/>
        </p:nvSpPr>
        <p:spPr>
          <a:xfrm>
            <a:off x="0" y="1816640"/>
            <a:ext cx="6308124" cy="877163"/>
          </a:xfrm>
          <a:prstGeom prst="rect">
            <a:avLst/>
          </a:prstGeom>
          <a:noFill/>
        </p:spPr>
        <p:txBody>
          <a:bodyPr wrap="square" rtlCol="0">
            <a:spAutoFit/>
          </a:bodyPr>
          <a:lstStyle/>
          <a:p>
            <a:r>
              <a:rPr lang="en-US" sz="1700" dirty="0">
                <a:latin typeface="Calibri" panose="020F0502020204030204" pitchFamily="34" charset="0"/>
                <a:cs typeface="Calibri" panose="020F0502020204030204" pitchFamily="34" charset="0"/>
              </a:rPr>
              <a:t>R</a:t>
            </a:r>
            <a:r>
              <a:rPr lang="en-US" sz="1700" b="0" i="0" dirty="0">
                <a:effectLst/>
                <a:latin typeface="Calibri" panose="020F0502020204030204" pitchFamily="34" charset="0"/>
                <a:cs typeface="Calibri" panose="020F0502020204030204" pitchFamily="34" charset="0"/>
              </a:rPr>
              <a:t>esults of an investigation into the distribution of organisms in response to an environmental gradient can be represented visually using a </a:t>
            </a:r>
            <a:r>
              <a:rPr lang="en-US" sz="1700" b="1" i="0" dirty="0">
                <a:effectLst/>
                <a:latin typeface="Calibri" panose="020F0502020204030204" pitchFamily="34" charset="0"/>
                <a:cs typeface="Calibri" panose="020F0502020204030204" pitchFamily="34" charset="0"/>
              </a:rPr>
              <a:t>kite diagram </a:t>
            </a:r>
            <a:r>
              <a:rPr lang="en-US" sz="1700" i="0" dirty="0">
                <a:effectLst/>
                <a:latin typeface="Calibri" panose="020F0502020204030204" pitchFamily="34" charset="0"/>
                <a:cs typeface="Calibri" panose="020F0502020204030204" pitchFamily="34" charset="0"/>
              </a:rPr>
              <a:t>which displays  </a:t>
            </a:r>
            <a:r>
              <a:rPr lang="en-US" sz="1700" i="0" u="sng" dirty="0">
                <a:effectLst/>
                <a:latin typeface="Calibri" panose="020F0502020204030204" pitchFamily="34" charset="0"/>
                <a:cs typeface="Calibri" panose="020F0502020204030204" pitchFamily="34" charset="0"/>
              </a:rPr>
              <a:t>distribution</a:t>
            </a:r>
            <a:r>
              <a:rPr lang="en-US" sz="1700" i="0" dirty="0">
                <a:effectLst/>
                <a:latin typeface="Calibri" panose="020F0502020204030204" pitchFamily="34" charset="0"/>
                <a:cs typeface="Calibri" panose="020F0502020204030204" pitchFamily="34" charset="0"/>
              </a:rPr>
              <a:t> and </a:t>
            </a:r>
            <a:r>
              <a:rPr lang="en-US" sz="1700" i="0" u="sng" dirty="0">
                <a:effectLst/>
                <a:latin typeface="Calibri" panose="020F0502020204030204" pitchFamily="34" charset="0"/>
                <a:cs typeface="Calibri" panose="020F0502020204030204" pitchFamily="34" charset="0"/>
              </a:rPr>
              <a:t>abundance</a:t>
            </a:r>
            <a:endParaRPr lang="en-US" sz="1700" b="1" i="0" u="sng" dirty="0">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8042367-EF78-5A3A-2BB1-58E7DAE7C927}"/>
              </a:ext>
            </a:extLst>
          </p:cNvPr>
          <p:cNvPicPr>
            <a:picLocks noChangeAspect="1"/>
          </p:cNvPicPr>
          <p:nvPr/>
        </p:nvPicPr>
        <p:blipFill>
          <a:blip r:embed="rId3"/>
          <a:stretch>
            <a:fillRect/>
          </a:stretch>
        </p:blipFill>
        <p:spPr>
          <a:xfrm>
            <a:off x="2786275" y="0"/>
            <a:ext cx="6126418" cy="1352151"/>
          </a:xfrm>
          <a:prstGeom prst="rect">
            <a:avLst/>
          </a:prstGeom>
        </p:spPr>
      </p:pic>
      <p:pic>
        <p:nvPicPr>
          <p:cNvPr id="6146" name="Picture 2" descr="kite-diagram-transect-data">
            <a:extLst>
              <a:ext uri="{FF2B5EF4-FFF2-40B4-BE49-F238E27FC236}">
                <a16:creationId xmlns:a16="http://schemas.microsoft.com/office/drawing/2014/main" id="{86F3C47A-F5CC-D62F-FB1C-24CB1ACB312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08124" y="1502186"/>
            <a:ext cx="5809570" cy="53558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F70166D-345C-9D11-F15A-43FEF015FBE6}"/>
              </a:ext>
            </a:extLst>
          </p:cNvPr>
          <p:cNvPicPr>
            <a:picLocks noChangeAspect="1"/>
          </p:cNvPicPr>
          <p:nvPr/>
        </p:nvPicPr>
        <p:blipFill>
          <a:blip r:embed="rId5"/>
          <a:stretch>
            <a:fillRect/>
          </a:stretch>
        </p:blipFill>
        <p:spPr>
          <a:xfrm>
            <a:off x="315611" y="3207402"/>
            <a:ext cx="4210050" cy="3521783"/>
          </a:xfrm>
          <a:prstGeom prst="rect">
            <a:avLst/>
          </a:prstGeom>
        </p:spPr>
      </p:pic>
    </p:spTree>
    <p:extLst>
      <p:ext uri="{BB962C8B-B14F-4D97-AF65-F5344CB8AC3E}">
        <p14:creationId xmlns:p14="http://schemas.microsoft.com/office/powerpoint/2010/main" val="1593193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BADF5-5B8A-D748-E00D-8C7F03EEBFB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5FBAC26-A18B-FA1F-38B0-9B0DD02B7C0C}"/>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2627086" y="33793"/>
            <a:ext cx="7311572" cy="996722"/>
          </a:xfrm>
          <a:prstGeom prst="rect">
            <a:avLst/>
          </a:prstGeom>
        </p:spPr>
      </p:pic>
      <p:pic>
        <p:nvPicPr>
          <p:cNvPr id="6" name="Picture 5">
            <a:extLst>
              <a:ext uri="{FF2B5EF4-FFF2-40B4-BE49-F238E27FC236}">
                <a16:creationId xmlns:a16="http://schemas.microsoft.com/office/drawing/2014/main" id="{F42A3EDA-DAF3-1DE0-759C-AA8E1FCF2BC6}"/>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2670628" y="1136232"/>
            <a:ext cx="7239002" cy="5724305"/>
          </a:xfrm>
          <a:prstGeom prst="rect">
            <a:avLst/>
          </a:prstGeom>
        </p:spPr>
      </p:pic>
    </p:spTree>
    <p:extLst>
      <p:ext uri="{BB962C8B-B14F-4D97-AF65-F5344CB8AC3E}">
        <p14:creationId xmlns:p14="http://schemas.microsoft.com/office/powerpoint/2010/main" val="899337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7169</TotalTime>
  <Words>1802</Words>
  <Application>Microsoft Macintosh PowerPoint</Application>
  <PresentationFormat>Widescreen</PresentationFormat>
  <Paragraphs>250</Paragraphs>
  <Slides>17</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__jakarta_b639a1</vt:lpstr>
      <vt:lpstr>System Font Regular</vt: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Peter Marier</dc:creator>
  <cp:lastModifiedBy>Marier, Peter</cp:lastModifiedBy>
  <cp:revision>276</cp:revision>
  <dcterms:created xsi:type="dcterms:W3CDTF">2024-11-05T10:32:26Z</dcterms:created>
  <dcterms:modified xsi:type="dcterms:W3CDTF">2025-05-01T05:24:13Z</dcterms:modified>
</cp:coreProperties>
</file>