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23"/>
  </p:notesMasterIdLst>
  <p:sldIdLst>
    <p:sldId id="300" r:id="rId2"/>
    <p:sldId id="319" r:id="rId3"/>
    <p:sldId id="320" r:id="rId4"/>
    <p:sldId id="328" r:id="rId5"/>
    <p:sldId id="327" r:id="rId6"/>
    <p:sldId id="329" r:id="rId7"/>
    <p:sldId id="321" r:id="rId8"/>
    <p:sldId id="322" r:id="rId9"/>
    <p:sldId id="323" r:id="rId10"/>
    <p:sldId id="331" r:id="rId11"/>
    <p:sldId id="309" r:id="rId12"/>
    <p:sldId id="333" r:id="rId13"/>
    <p:sldId id="330" r:id="rId14"/>
    <p:sldId id="334" r:id="rId15"/>
    <p:sldId id="324" r:id="rId16"/>
    <p:sldId id="335" r:id="rId17"/>
    <p:sldId id="336" r:id="rId18"/>
    <p:sldId id="325" r:id="rId19"/>
    <p:sldId id="332" r:id="rId20"/>
    <p:sldId id="326" r:id="rId21"/>
    <p:sldId id="337" r:id="rId22"/>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945200"/>
    <a:srgbClr val="1255CD"/>
    <a:srgbClr val="00B050"/>
    <a:srgbClr val="7293AC"/>
    <a:srgbClr val="D23F88"/>
    <a:srgbClr val="94A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6"/>
    <p:restoredTop sz="82585"/>
  </p:normalViewPr>
  <p:slideViewPr>
    <p:cSldViewPr snapToGrid="0">
      <p:cViewPr varScale="1">
        <p:scale>
          <a:sx n="105" d="100"/>
          <a:sy n="105" d="100"/>
        </p:scale>
        <p:origin x="18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F0D7-A35F-0A44-B46D-40E667ABF602}" type="datetimeFigureOut">
              <a:rPr lang="en-JP" smtClean="0"/>
              <a:t>2025/05/01</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02A77-0CA5-214D-A0A1-313B8E5549BF}" type="slidenum">
              <a:rPr lang="en-JP" smtClean="0"/>
              <a:t>‹#›</a:t>
            </a:fld>
            <a:endParaRPr lang="en-JP"/>
          </a:p>
        </p:txBody>
      </p:sp>
    </p:spTree>
    <p:extLst>
      <p:ext uri="{BB962C8B-B14F-4D97-AF65-F5344CB8AC3E}">
        <p14:creationId xmlns:p14="http://schemas.microsoft.com/office/powerpoint/2010/main" val="307183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A60CA-8E56-8782-751F-415E61658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A3793-243B-89AD-EDEE-7B52F811B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C0CD2-BFAD-C79D-C56D-59DEECF65951}"/>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27C0FE5A-D10F-F225-8D32-4375D378533E}"/>
              </a:ext>
            </a:extLst>
          </p:cNvPr>
          <p:cNvSpPr>
            <a:spLocks noGrp="1"/>
          </p:cNvSpPr>
          <p:nvPr>
            <p:ph type="sldNum" sz="quarter" idx="5"/>
          </p:nvPr>
        </p:nvSpPr>
        <p:spPr/>
        <p:txBody>
          <a:bodyPr/>
          <a:lstStyle/>
          <a:p>
            <a:fld id="{A9402A77-0CA5-214D-A0A1-313B8E5549BF}" type="slidenum">
              <a:rPr lang="en-JP" smtClean="0"/>
              <a:t>2</a:t>
            </a:fld>
            <a:endParaRPr lang="en-JP"/>
          </a:p>
        </p:txBody>
      </p:sp>
    </p:spTree>
    <p:extLst>
      <p:ext uri="{BB962C8B-B14F-4D97-AF65-F5344CB8AC3E}">
        <p14:creationId xmlns:p14="http://schemas.microsoft.com/office/powerpoint/2010/main" val="31514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808F5-DCAF-C883-F687-396AAB7C8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ABF09-F88D-A152-B240-ED39C053F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61C96-F427-DE8C-BD32-ACD40CC6B464}"/>
              </a:ext>
            </a:extLst>
          </p:cNvPr>
          <p:cNvSpPr>
            <a:spLocks noGrp="1"/>
          </p:cNvSpPr>
          <p:nvPr>
            <p:ph type="body" idx="1"/>
          </p:nvPr>
        </p:nvSpPr>
        <p:spPr/>
        <p:txBody>
          <a:bodyPr/>
          <a:lstStyle/>
          <a:p>
            <a:r>
              <a:rPr lang="en-US" dirty="0"/>
              <a:t> </a:t>
            </a:r>
            <a:endParaRPr lang="en-JP" dirty="0"/>
          </a:p>
        </p:txBody>
      </p:sp>
      <p:sp>
        <p:nvSpPr>
          <p:cNvPr id="4" name="Slide Number Placeholder 3">
            <a:extLst>
              <a:ext uri="{FF2B5EF4-FFF2-40B4-BE49-F238E27FC236}">
                <a16:creationId xmlns:a16="http://schemas.microsoft.com/office/drawing/2014/main" id="{A8139CEE-0718-0C20-F333-B3ACC6496B70}"/>
              </a:ext>
            </a:extLst>
          </p:cNvPr>
          <p:cNvSpPr>
            <a:spLocks noGrp="1"/>
          </p:cNvSpPr>
          <p:nvPr>
            <p:ph type="sldNum" sz="quarter" idx="5"/>
          </p:nvPr>
        </p:nvSpPr>
        <p:spPr/>
        <p:txBody>
          <a:bodyPr/>
          <a:lstStyle/>
          <a:p>
            <a:fld id="{A9402A77-0CA5-214D-A0A1-313B8E5549BF}" type="slidenum">
              <a:rPr lang="en-JP" smtClean="0"/>
              <a:t>12</a:t>
            </a:fld>
            <a:endParaRPr lang="en-JP"/>
          </a:p>
        </p:txBody>
      </p:sp>
    </p:spTree>
    <p:extLst>
      <p:ext uri="{BB962C8B-B14F-4D97-AF65-F5344CB8AC3E}">
        <p14:creationId xmlns:p14="http://schemas.microsoft.com/office/powerpoint/2010/main" val="133477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5D1DA-214F-5278-E2C9-79086DFD6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5BE98-B7B7-B154-78C1-F4ECDFF10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96E6A-C13B-C47D-2A94-0E437CB53A0B}"/>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027AE067-1B5A-7FF6-0E02-0DBF659ED71A}"/>
              </a:ext>
            </a:extLst>
          </p:cNvPr>
          <p:cNvSpPr>
            <a:spLocks noGrp="1"/>
          </p:cNvSpPr>
          <p:nvPr>
            <p:ph type="sldNum" sz="quarter" idx="5"/>
          </p:nvPr>
        </p:nvSpPr>
        <p:spPr/>
        <p:txBody>
          <a:bodyPr/>
          <a:lstStyle/>
          <a:p>
            <a:fld id="{A9402A77-0CA5-214D-A0A1-313B8E5549BF}" type="slidenum">
              <a:rPr lang="en-JP" smtClean="0"/>
              <a:t>13</a:t>
            </a:fld>
            <a:endParaRPr lang="en-JP"/>
          </a:p>
        </p:txBody>
      </p:sp>
    </p:spTree>
    <p:extLst>
      <p:ext uri="{BB962C8B-B14F-4D97-AF65-F5344CB8AC3E}">
        <p14:creationId xmlns:p14="http://schemas.microsoft.com/office/powerpoint/2010/main" val="310970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D330-D61C-2C96-CF73-3D8BB07A7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6031C-0BD8-1C5A-EB52-E7D3EE2C8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2BEC8-0A23-7B10-D9EC-AF4F85AD2CEA}"/>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154D0655-E42F-7E80-E514-EE24F5CAE026}"/>
              </a:ext>
            </a:extLst>
          </p:cNvPr>
          <p:cNvSpPr>
            <a:spLocks noGrp="1"/>
          </p:cNvSpPr>
          <p:nvPr>
            <p:ph type="sldNum" sz="quarter" idx="5"/>
          </p:nvPr>
        </p:nvSpPr>
        <p:spPr/>
        <p:txBody>
          <a:bodyPr/>
          <a:lstStyle/>
          <a:p>
            <a:fld id="{A9402A77-0CA5-214D-A0A1-313B8E5549BF}" type="slidenum">
              <a:rPr lang="en-JP" smtClean="0"/>
              <a:t>14</a:t>
            </a:fld>
            <a:endParaRPr lang="en-JP"/>
          </a:p>
        </p:txBody>
      </p:sp>
    </p:spTree>
    <p:extLst>
      <p:ext uri="{BB962C8B-B14F-4D97-AF65-F5344CB8AC3E}">
        <p14:creationId xmlns:p14="http://schemas.microsoft.com/office/powerpoint/2010/main" val="324471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180C8-7100-CF56-BCC9-F9F3BC864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6E1E2-F0E6-A34B-C9B9-7F7BEC86A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425906-D8DC-2900-4FBA-0E6BA658A200}"/>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91AE9DC7-D6E8-E2B0-B7DC-BE9A09C6F6A2}"/>
              </a:ext>
            </a:extLst>
          </p:cNvPr>
          <p:cNvSpPr>
            <a:spLocks noGrp="1"/>
          </p:cNvSpPr>
          <p:nvPr>
            <p:ph type="sldNum" sz="quarter" idx="5"/>
          </p:nvPr>
        </p:nvSpPr>
        <p:spPr/>
        <p:txBody>
          <a:bodyPr/>
          <a:lstStyle/>
          <a:p>
            <a:fld id="{A9402A77-0CA5-214D-A0A1-313B8E5549BF}" type="slidenum">
              <a:rPr lang="en-JP" smtClean="0"/>
              <a:t>15</a:t>
            </a:fld>
            <a:endParaRPr lang="en-JP"/>
          </a:p>
        </p:txBody>
      </p:sp>
    </p:spTree>
    <p:extLst>
      <p:ext uri="{BB962C8B-B14F-4D97-AF65-F5344CB8AC3E}">
        <p14:creationId xmlns:p14="http://schemas.microsoft.com/office/powerpoint/2010/main" val="2633018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CBE10-9C55-6CE3-E5A3-5E4847952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EA263-FF5E-E32B-4854-25A3BBD63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6FB8C-78A1-2526-4188-B01CAA5DB20B}"/>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A4305FE1-F079-C106-24A6-DA52F66CC3BD}"/>
              </a:ext>
            </a:extLst>
          </p:cNvPr>
          <p:cNvSpPr>
            <a:spLocks noGrp="1"/>
          </p:cNvSpPr>
          <p:nvPr>
            <p:ph type="sldNum" sz="quarter" idx="5"/>
          </p:nvPr>
        </p:nvSpPr>
        <p:spPr/>
        <p:txBody>
          <a:bodyPr/>
          <a:lstStyle/>
          <a:p>
            <a:fld id="{A9402A77-0CA5-214D-A0A1-313B8E5549BF}" type="slidenum">
              <a:rPr lang="en-JP" smtClean="0"/>
              <a:t>16</a:t>
            </a:fld>
            <a:endParaRPr lang="en-JP"/>
          </a:p>
        </p:txBody>
      </p:sp>
    </p:spTree>
    <p:extLst>
      <p:ext uri="{BB962C8B-B14F-4D97-AF65-F5344CB8AC3E}">
        <p14:creationId xmlns:p14="http://schemas.microsoft.com/office/powerpoint/2010/main" val="3844395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B42A-4B84-1A05-2750-0FF4D6219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0C71F-3A9D-A5B7-074D-7094B3C16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F5BC5-54F0-DA89-83CC-C1FECAD76E15}"/>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3D4544C6-C9C2-B249-CA27-3C526D02B832}"/>
              </a:ext>
            </a:extLst>
          </p:cNvPr>
          <p:cNvSpPr>
            <a:spLocks noGrp="1"/>
          </p:cNvSpPr>
          <p:nvPr>
            <p:ph type="sldNum" sz="quarter" idx="5"/>
          </p:nvPr>
        </p:nvSpPr>
        <p:spPr/>
        <p:txBody>
          <a:bodyPr/>
          <a:lstStyle/>
          <a:p>
            <a:fld id="{A9402A77-0CA5-214D-A0A1-313B8E5549BF}" type="slidenum">
              <a:rPr lang="en-JP" smtClean="0"/>
              <a:t>17</a:t>
            </a:fld>
            <a:endParaRPr lang="en-JP"/>
          </a:p>
        </p:txBody>
      </p:sp>
    </p:spTree>
    <p:extLst>
      <p:ext uri="{BB962C8B-B14F-4D97-AF65-F5344CB8AC3E}">
        <p14:creationId xmlns:p14="http://schemas.microsoft.com/office/powerpoint/2010/main" val="960688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1B53-D757-0055-7CD9-16F40F165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32B20-5150-C4E9-8DF2-D7811F788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C10C9-05A8-3698-9222-43EF37E8DA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250"/>
              </a:spcAft>
              <a:buClrTx/>
              <a:buSzTx/>
              <a:buFontTx/>
              <a:buNone/>
              <a:tabLst/>
              <a:defRPr/>
            </a:pPr>
            <a:r>
              <a:rPr lang="en-US" b="1" dirty="0"/>
              <a:t>G</a:t>
            </a:r>
            <a:r>
              <a:rPr lang="en-JP" b="1" dirty="0"/>
              <a:t>erm plasm</a:t>
            </a:r>
            <a:r>
              <a:rPr lang="en-JP" dirty="0"/>
              <a:t>: </a:t>
            </a:r>
            <a:r>
              <a:rPr lang="en-US" b="0" i="0" dirty="0">
                <a:solidFill>
                  <a:srgbClr val="202122"/>
                </a:solidFill>
                <a:effectLst/>
                <a:latin typeface="Arial" panose="020B0604020202020204" pitchFamily="34" charset="0"/>
              </a:rPr>
              <a:t> </a:t>
            </a:r>
            <a:r>
              <a:rPr lang="en-US" dirty="0"/>
              <a:t> genetic resources such as seeds, tissues, and DNA sequences that are maintained for the purpose of animal and plant breeding, conservation efforts, agriculture, and other research use</a:t>
            </a:r>
            <a:endParaRPr lang="en-JP" dirty="0"/>
          </a:p>
          <a:p>
            <a:pPr algn="l">
              <a:spcAft>
                <a:spcPts val="2250"/>
              </a:spcAft>
              <a:buNone/>
            </a:pPr>
            <a:endParaRPr lang="en-JP" dirty="0"/>
          </a:p>
        </p:txBody>
      </p:sp>
      <p:sp>
        <p:nvSpPr>
          <p:cNvPr id="4" name="Slide Number Placeholder 3">
            <a:extLst>
              <a:ext uri="{FF2B5EF4-FFF2-40B4-BE49-F238E27FC236}">
                <a16:creationId xmlns:a16="http://schemas.microsoft.com/office/drawing/2014/main" id="{EE7A4BAB-85EC-A354-C0ED-BDF166035F5C}"/>
              </a:ext>
            </a:extLst>
          </p:cNvPr>
          <p:cNvSpPr>
            <a:spLocks noGrp="1"/>
          </p:cNvSpPr>
          <p:nvPr>
            <p:ph type="sldNum" sz="quarter" idx="5"/>
          </p:nvPr>
        </p:nvSpPr>
        <p:spPr/>
        <p:txBody>
          <a:bodyPr/>
          <a:lstStyle/>
          <a:p>
            <a:fld id="{A9402A77-0CA5-214D-A0A1-313B8E5549BF}" type="slidenum">
              <a:rPr lang="en-JP" smtClean="0"/>
              <a:t>18</a:t>
            </a:fld>
            <a:endParaRPr lang="en-JP"/>
          </a:p>
        </p:txBody>
      </p:sp>
    </p:spTree>
    <p:extLst>
      <p:ext uri="{BB962C8B-B14F-4D97-AF65-F5344CB8AC3E}">
        <p14:creationId xmlns:p14="http://schemas.microsoft.com/office/powerpoint/2010/main" val="1583423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89D0-03D7-580A-E8E3-3CFD64CAC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4F3B9-1761-1D47-BBA4-65475650C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1DB93A-4CAF-CC9D-6354-4B3E2F2D2794}"/>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B2945164-7023-C640-7DCD-87E9E0DA489F}"/>
              </a:ext>
            </a:extLst>
          </p:cNvPr>
          <p:cNvSpPr>
            <a:spLocks noGrp="1"/>
          </p:cNvSpPr>
          <p:nvPr>
            <p:ph type="sldNum" sz="quarter" idx="5"/>
          </p:nvPr>
        </p:nvSpPr>
        <p:spPr/>
        <p:txBody>
          <a:bodyPr/>
          <a:lstStyle/>
          <a:p>
            <a:fld id="{A9402A77-0CA5-214D-A0A1-313B8E5549BF}" type="slidenum">
              <a:rPr lang="en-JP" smtClean="0"/>
              <a:t>19</a:t>
            </a:fld>
            <a:endParaRPr lang="en-JP"/>
          </a:p>
        </p:txBody>
      </p:sp>
    </p:spTree>
    <p:extLst>
      <p:ext uri="{BB962C8B-B14F-4D97-AF65-F5344CB8AC3E}">
        <p14:creationId xmlns:p14="http://schemas.microsoft.com/office/powerpoint/2010/main" val="4252675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843FF-766A-1E25-8DB5-8FA719E51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C8C82-9588-4D10-811F-280D1F13F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B7280-4BA0-A4A2-7599-982CB07FBF2E}"/>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45CE4ED0-092B-BB1F-26BC-16EC99E42DD2}"/>
              </a:ext>
            </a:extLst>
          </p:cNvPr>
          <p:cNvSpPr>
            <a:spLocks noGrp="1"/>
          </p:cNvSpPr>
          <p:nvPr>
            <p:ph type="sldNum" sz="quarter" idx="5"/>
          </p:nvPr>
        </p:nvSpPr>
        <p:spPr/>
        <p:txBody>
          <a:bodyPr/>
          <a:lstStyle/>
          <a:p>
            <a:fld id="{A9402A77-0CA5-214D-A0A1-313B8E5549BF}" type="slidenum">
              <a:rPr lang="en-JP" smtClean="0"/>
              <a:t>20</a:t>
            </a:fld>
            <a:endParaRPr lang="en-JP"/>
          </a:p>
        </p:txBody>
      </p:sp>
    </p:spTree>
    <p:extLst>
      <p:ext uri="{BB962C8B-B14F-4D97-AF65-F5344CB8AC3E}">
        <p14:creationId xmlns:p14="http://schemas.microsoft.com/office/powerpoint/2010/main" val="1952745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F0AC3-0CBD-92C7-40E3-21413B37D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A579F-BDD4-0074-7CD2-D69B0BD08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1403C-AB8F-F56A-E984-974333891880}"/>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AF61B8AC-03DC-ED94-7813-894EBB069911}"/>
              </a:ext>
            </a:extLst>
          </p:cNvPr>
          <p:cNvSpPr>
            <a:spLocks noGrp="1"/>
          </p:cNvSpPr>
          <p:nvPr>
            <p:ph type="sldNum" sz="quarter" idx="5"/>
          </p:nvPr>
        </p:nvSpPr>
        <p:spPr/>
        <p:txBody>
          <a:bodyPr/>
          <a:lstStyle/>
          <a:p>
            <a:fld id="{A9402A77-0CA5-214D-A0A1-313B8E5549BF}" type="slidenum">
              <a:rPr lang="en-JP" smtClean="0"/>
              <a:t>21</a:t>
            </a:fld>
            <a:endParaRPr lang="en-JP"/>
          </a:p>
        </p:txBody>
      </p:sp>
    </p:spTree>
    <p:extLst>
      <p:ext uri="{BB962C8B-B14F-4D97-AF65-F5344CB8AC3E}">
        <p14:creationId xmlns:p14="http://schemas.microsoft.com/office/powerpoint/2010/main" val="132362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D2E24-317A-9F50-231A-0277FE645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29D29-E6A5-9FB0-C978-20E666811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85208-5B53-63E4-71FB-D46BA307F861}"/>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6FCBA9ED-5682-A463-9988-052F5F3E694E}"/>
              </a:ext>
            </a:extLst>
          </p:cNvPr>
          <p:cNvSpPr>
            <a:spLocks noGrp="1"/>
          </p:cNvSpPr>
          <p:nvPr>
            <p:ph type="sldNum" sz="quarter" idx="5"/>
          </p:nvPr>
        </p:nvSpPr>
        <p:spPr/>
        <p:txBody>
          <a:bodyPr/>
          <a:lstStyle/>
          <a:p>
            <a:fld id="{A9402A77-0CA5-214D-A0A1-313B8E5549BF}" type="slidenum">
              <a:rPr lang="en-JP" smtClean="0"/>
              <a:t>3</a:t>
            </a:fld>
            <a:endParaRPr lang="en-JP"/>
          </a:p>
        </p:txBody>
      </p:sp>
    </p:spTree>
    <p:extLst>
      <p:ext uri="{BB962C8B-B14F-4D97-AF65-F5344CB8AC3E}">
        <p14:creationId xmlns:p14="http://schemas.microsoft.com/office/powerpoint/2010/main" val="1075454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B9324-D643-EAE0-9408-89F973CC7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A2F2E-A057-64D6-F7BF-1BC8490C6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C5157-1F15-4796-1C5D-7E7672267260}"/>
              </a:ext>
            </a:extLst>
          </p:cNvPr>
          <p:cNvSpPr>
            <a:spLocks noGrp="1"/>
          </p:cNvSpPr>
          <p:nvPr>
            <p:ph type="body" idx="1"/>
          </p:nvPr>
        </p:nvSpPr>
        <p:spPr/>
        <p:txBody>
          <a:bodyPr/>
          <a:lstStyle/>
          <a:p>
            <a:pPr algn="l">
              <a:spcAft>
                <a:spcPts val="2250"/>
              </a:spcAft>
              <a:buNone/>
            </a:pPr>
            <a:r>
              <a:rPr lang="en-JP" dirty="0"/>
              <a:t>Different types of fossil evidence: </a:t>
            </a:r>
          </a:p>
          <a:p>
            <a:pPr algn="l">
              <a:spcAft>
                <a:spcPts val="2250"/>
              </a:spcAft>
              <a:buNone/>
            </a:pPr>
            <a:endParaRPr lang="en-JP" dirty="0"/>
          </a:p>
          <a:p>
            <a:pPr marL="171450" indent="-171450" algn="l">
              <a:spcAft>
                <a:spcPts val="2250"/>
              </a:spcAft>
              <a:buFontTx/>
              <a:buChar char="-"/>
            </a:pPr>
            <a:r>
              <a:rPr lang="en-US" dirty="0"/>
              <a:t>P</a:t>
            </a:r>
            <a:r>
              <a:rPr lang="en-JP" dirty="0"/>
              <a:t>etrification: organic matter of the dead organism is replaced by mineral ions</a:t>
            </a:r>
          </a:p>
          <a:p>
            <a:pPr marL="171450" indent="-171450" algn="l">
              <a:spcAft>
                <a:spcPts val="2250"/>
              </a:spcAft>
              <a:buFontTx/>
              <a:buChar char="-"/>
            </a:pPr>
            <a:r>
              <a:rPr lang="en-US" dirty="0"/>
              <a:t>M</a:t>
            </a:r>
            <a:r>
              <a:rPr lang="en-JP" dirty="0"/>
              <a:t>ould: organic matter decays but the space left becomes a mould, filled by mineral matter</a:t>
            </a:r>
          </a:p>
          <a:p>
            <a:pPr marL="171450" indent="-171450" algn="l">
              <a:spcAft>
                <a:spcPts val="2250"/>
              </a:spcAft>
              <a:buFontTx/>
              <a:buChar char="-"/>
            </a:pPr>
            <a:r>
              <a:rPr lang="en-US" dirty="0"/>
              <a:t>T</a:t>
            </a:r>
            <a:r>
              <a:rPr lang="en-JP" dirty="0"/>
              <a:t>rac: impression of a form, such as a leaf or footprint, made in layers that harden</a:t>
            </a:r>
          </a:p>
          <a:p>
            <a:pPr marL="171450" indent="-171450" algn="l">
              <a:spcAft>
                <a:spcPts val="2250"/>
              </a:spcAft>
              <a:buFontTx/>
              <a:buChar char="-"/>
            </a:pPr>
            <a:r>
              <a:rPr lang="en-US" dirty="0"/>
              <a:t>P</a:t>
            </a:r>
            <a:r>
              <a:rPr lang="en-JP" dirty="0"/>
              <a:t>erservation: intact whole organism is perserved for example, in amber (resin exuded from a conifer, then solidified) or in acidic peat</a:t>
            </a:r>
          </a:p>
        </p:txBody>
      </p:sp>
      <p:sp>
        <p:nvSpPr>
          <p:cNvPr id="4" name="Slide Number Placeholder 3">
            <a:extLst>
              <a:ext uri="{FF2B5EF4-FFF2-40B4-BE49-F238E27FC236}">
                <a16:creationId xmlns:a16="http://schemas.microsoft.com/office/drawing/2014/main" id="{0A4774C9-2546-9985-37A1-3A240E475FA4}"/>
              </a:ext>
            </a:extLst>
          </p:cNvPr>
          <p:cNvSpPr>
            <a:spLocks noGrp="1"/>
          </p:cNvSpPr>
          <p:nvPr>
            <p:ph type="sldNum" sz="quarter" idx="5"/>
          </p:nvPr>
        </p:nvSpPr>
        <p:spPr/>
        <p:txBody>
          <a:bodyPr/>
          <a:lstStyle/>
          <a:p>
            <a:fld id="{A9402A77-0CA5-214D-A0A1-313B8E5549BF}" type="slidenum">
              <a:rPr lang="en-JP" smtClean="0"/>
              <a:t>5</a:t>
            </a:fld>
            <a:endParaRPr lang="en-JP"/>
          </a:p>
        </p:txBody>
      </p:sp>
    </p:spTree>
    <p:extLst>
      <p:ext uri="{BB962C8B-B14F-4D97-AF65-F5344CB8AC3E}">
        <p14:creationId xmlns:p14="http://schemas.microsoft.com/office/powerpoint/2010/main" val="106403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DBAE6-D349-94E8-F334-443D21490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040BD-5919-AA45-B0CA-6EAE45F460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293B8-1186-738C-CB68-83DB6037B36F}"/>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46A08BDF-64CA-D2F8-C9CE-0079B0770D8E}"/>
              </a:ext>
            </a:extLst>
          </p:cNvPr>
          <p:cNvSpPr>
            <a:spLocks noGrp="1"/>
          </p:cNvSpPr>
          <p:nvPr>
            <p:ph type="sldNum" sz="quarter" idx="5"/>
          </p:nvPr>
        </p:nvSpPr>
        <p:spPr/>
        <p:txBody>
          <a:bodyPr/>
          <a:lstStyle/>
          <a:p>
            <a:fld id="{A9402A77-0CA5-214D-A0A1-313B8E5549BF}" type="slidenum">
              <a:rPr lang="en-JP" smtClean="0"/>
              <a:t>6</a:t>
            </a:fld>
            <a:endParaRPr lang="en-JP"/>
          </a:p>
        </p:txBody>
      </p:sp>
    </p:spTree>
    <p:extLst>
      <p:ext uri="{BB962C8B-B14F-4D97-AF65-F5344CB8AC3E}">
        <p14:creationId xmlns:p14="http://schemas.microsoft.com/office/powerpoint/2010/main" val="74529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42989-BFDA-12BA-EDA8-89391262D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D3B20-6421-3CF4-7D5B-2A8A86943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3E717-A68C-7A7D-65C7-AAD637CCF067}"/>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4E967F85-EC48-46B6-8C80-805FD8FB6476}"/>
              </a:ext>
            </a:extLst>
          </p:cNvPr>
          <p:cNvSpPr>
            <a:spLocks noGrp="1"/>
          </p:cNvSpPr>
          <p:nvPr>
            <p:ph type="sldNum" sz="quarter" idx="5"/>
          </p:nvPr>
        </p:nvSpPr>
        <p:spPr/>
        <p:txBody>
          <a:bodyPr/>
          <a:lstStyle/>
          <a:p>
            <a:fld id="{A9402A77-0CA5-214D-A0A1-313B8E5549BF}" type="slidenum">
              <a:rPr lang="en-JP" smtClean="0"/>
              <a:t>7</a:t>
            </a:fld>
            <a:endParaRPr lang="en-JP"/>
          </a:p>
        </p:txBody>
      </p:sp>
    </p:spTree>
    <p:extLst>
      <p:ext uri="{BB962C8B-B14F-4D97-AF65-F5344CB8AC3E}">
        <p14:creationId xmlns:p14="http://schemas.microsoft.com/office/powerpoint/2010/main" val="164588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079F-1F70-AD71-6AF4-8A8008479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44ED7-FA3D-4517-9D3A-919E93F77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D2A26-9D5F-BDF0-8D0C-8E1D018D77EF}"/>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63CE3018-AF12-169A-3405-B943E211F125}"/>
              </a:ext>
            </a:extLst>
          </p:cNvPr>
          <p:cNvSpPr>
            <a:spLocks noGrp="1"/>
          </p:cNvSpPr>
          <p:nvPr>
            <p:ph type="sldNum" sz="quarter" idx="5"/>
          </p:nvPr>
        </p:nvSpPr>
        <p:spPr/>
        <p:txBody>
          <a:bodyPr/>
          <a:lstStyle/>
          <a:p>
            <a:fld id="{A9402A77-0CA5-214D-A0A1-313B8E5549BF}" type="slidenum">
              <a:rPr lang="en-JP" smtClean="0"/>
              <a:t>8</a:t>
            </a:fld>
            <a:endParaRPr lang="en-JP"/>
          </a:p>
        </p:txBody>
      </p:sp>
    </p:spTree>
    <p:extLst>
      <p:ext uri="{BB962C8B-B14F-4D97-AF65-F5344CB8AC3E}">
        <p14:creationId xmlns:p14="http://schemas.microsoft.com/office/powerpoint/2010/main" val="1227376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F3EB0-D174-9813-E049-70A75B03D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10C2E-EED4-23CF-9356-B7ED3274A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708DE-56D7-F921-A2CF-D1E5401278A8}"/>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E03E67A4-D47D-B16B-3C54-FC4F5128E1B1}"/>
              </a:ext>
            </a:extLst>
          </p:cNvPr>
          <p:cNvSpPr>
            <a:spLocks noGrp="1"/>
          </p:cNvSpPr>
          <p:nvPr>
            <p:ph type="sldNum" sz="quarter" idx="5"/>
          </p:nvPr>
        </p:nvSpPr>
        <p:spPr/>
        <p:txBody>
          <a:bodyPr/>
          <a:lstStyle/>
          <a:p>
            <a:fld id="{A9402A77-0CA5-214D-A0A1-313B8E5549BF}" type="slidenum">
              <a:rPr lang="en-JP" smtClean="0"/>
              <a:t>9</a:t>
            </a:fld>
            <a:endParaRPr lang="en-JP"/>
          </a:p>
        </p:txBody>
      </p:sp>
    </p:spTree>
    <p:extLst>
      <p:ext uri="{BB962C8B-B14F-4D97-AF65-F5344CB8AC3E}">
        <p14:creationId xmlns:p14="http://schemas.microsoft.com/office/powerpoint/2010/main" val="505237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D70B2-5ACA-6D63-1D81-9F56417D5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32929-E3BB-6244-3E16-8BEA907D8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C1BFB-2A9D-BB1E-8E29-B2C4C909AF9C}"/>
              </a:ext>
            </a:extLst>
          </p:cNvPr>
          <p:cNvSpPr>
            <a:spLocks noGrp="1"/>
          </p:cNvSpPr>
          <p:nvPr>
            <p:ph type="body" idx="1"/>
          </p:nvPr>
        </p:nvSpPr>
        <p:spPr/>
        <p:txBody>
          <a:bodyPr/>
          <a:lstStyle/>
          <a:p>
            <a:pPr algn="l">
              <a:spcAft>
                <a:spcPts val="2250"/>
              </a:spcAft>
              <a:buNone/>
            </a:pPr>
            <a:endParaRPr lang="en-JP" dirty="0"/>
          </a:p>
        </p:txBody>
      </p:sp>
      <p:sp>
        <p:nvSpPr>
          <p:cNvPr id="4" name="Slide Number Placeholder 3">
            <a:extLst>
              <a:ext uri="{FF2B5EF4-FFF2-40B4-BE49-F238E27FC236}">
                <a16:creationId xmlns:a16="http://schemas.microsoft.com/office/drawing/2014/main" id="{9EAC7A64-255F-1A8D-9CA7-7F122BD290F3}"/>
              </a:ext>
            </a:extLst>
          </p:cNvPr>
          <p:cNvSpPr>
            <a:spLocks noGrp="1"/>
          </p:cNvSpPr>
          <p:nvPr>
            <p:ph type="sldNum" sz="quarter" idx="5"/>
          </p:nvPr>
        </p:nvSpPr>
        <p:spPr/>
        <p:txBody>
          <a:bodyPr/>
          <a:lstStyle/>
          <a:p>
            <a:fld id="{A9402A77-0CA5-214D-A0A1-313B8E5549BF}" type="slidenum">
              <a:rPr lang="en-JP" smtClean="0"/>
              <a:t>10</a:t>
            </a:fld>
            <a:endParaRPr lang="en-JP"/>
          </a:p>
        </p:txBody>
      </p:sp>
    </p:spTree>
    <p:extLst>
      <p:ext uri="{BB962C8B-B14F-4D97-AF65-F5344CB8AC3E}">
        <p14:creationId xmlns:p14="http://schemas.microsoft.com/office/powerpoint/2010/main" val="2811659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5D5BD-8B99-02DB-9161-FCFC9CDCD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DBF94-008A-B1B8-40F9-9D7C5691D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44488-6A71-5EB6-9E13-C0515BC7C0A1}"/>
              </a:ext>
            </a:extLst>
          </p:cNvPr>
          <p:cNvSpPr>
            <a:spLocks noGrp="1"/>
          </p:cNvSpPr>
          <p:nvPr>
            <p:ph type="body" idx="1"/>
          </p:nvPr>
        </p:nvSpPr>
        <p:spPr/>
        <p:txBody>
          <a:bodyPr/>
          <a:lstStyle/>
          <a:p>
            <a:r>
              <a:rPr lang="en-US" dirty="0"/>
              <a:t> </a:t>
            </a:r>
            <a:endParaRPr lang="en-JP" dirty="0"/>
          </a:p>
        </p:txBody>
      </p:sp>
      <p:sp>
        <p:nvSpPr>
          <p:cNvPr id="4" name="Slide Number Placeholder 3">
            <a:extLst>
              <a:ext uri="{FF2B5EF4-FFF2-40B4-BE49-F238E27FC236}">
                <a16:creationId xmlns:a16="http://schemas.microsoft.com/office/drawing/2014/main" id="{B0FD93B3-792A-91D8-3638-CF2D6E395A1D}"/>
              </a:ext>
            </a:extLst>
          </p:cNvPr>
          <p:cNvSpPr>
            <a:spLocks noGrp="1"/>
          </p:cNvSpPr>
          <p:nvPr>
            <p:ph type="sldNum" sz="quarter" idx="5"/>
          </p:nvPr>
        </p:nvSpPr>
        <p:spPr/>
        <p:txBody>
          <a:bodyPr/>
          <a:lstStyle/>
          <a:p>
            <a:fld id="{A9402A77-0CA5-214D-A0A1-313B8E5549BF}" type="slidenum">
              <a:rPr lang="en-JP" smtClean="0"/>
              <a:t>11</a:t>
            </a:fld>
            <a:endParaRPr lang="en-JP"/>
          </a:p>
        </p:txBody>
      </p:sp>
    </p:spTree>
    <p:extLst>
      <p:ext uri="{BB962C8B-B14F-4D97-AF65-F5344CB8AC3E}">
        <p14:creationId xmlns:p14="http://schemas.microsoft.com/office/powerpoint/2010/main" val="3891481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6619-CC6F-A49B-1C39-2909D20294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FB8B953B-80A8-DEA9-FB66-8948CA549D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A28B9087-8EDA-E243-2AB1-5C4C5C6AEE64}"/>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5" name="Footer Placeholder 4">
            <a:extLst>
              <a:ext uri="{FF2B5EF4-FFF2-40B4-BE49-F238E27FC236}">
                <a16:creationId xmlns:a16="http://schemas.microsoft.com/office/drawing/2014/main" id="{81CD76BD-9D84-ADBA-B954-0B117922967F}"/>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045BD068-5E3B-D73C-6186-85173A22DE98}"/>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554935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BC2D-6EB7-0F42-D1C4-BF644689B3B2}"/>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7917936F-06B4-5F52-30C6-6F7CAF324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A86798C9-03A3-3F43-444B-EF9E7BBD8355}"/>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5" name="Footer Placeholder 4">
            <a:extLst>
              <a:ext uri="{FF2B5EF4-FFF2-40B4-BE49-F238E27FC236}">
                <a16:creationId xmlns:a16="http://schemas.microsoft.com/office/drawing/2014/main" id="{95963B25-ACBB-9BA8-EC4F-0031FA6C862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B682FB1F-1D49-E942-05F1-B8856C9866F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51026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8DD46A-F55C-4311-1EF7-E2195B69DC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49FCC6E8-6EE9-64B8-7D52-C3E6957681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5A76F912-3201-3452-25C6-D03F8F74E654}"/>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5" name="Footer Placeholder 4">
            <a:extLst>
              <a:ext uri="{FF2B5EF4-FFF2-40B4-BE49-F238E27FC236}">
                <a16:creationId xmlns:a16="http://schemas.microsoft.com/office/drawing/2014/main" id="{8A9C71C9-7A2E-B4BF-9CCA-F191465237C5}"/>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BFDDE70F-39BE-25EB-810F-3D338F7DC140}"/>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2164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974F-59D8-91C3-FE1E-3832A67B91AD}"/>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AD8DA226-59B0-AF99-7081-2B43FB28C7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69F8562-5137-EACF-0BF9-F44E47FDE098}"/>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5" name="Footer Placeholder 4">
            <a:extLst>
              <a:ext uri="{FF2B5EF4-FFF2-40B4-BE49-F238E27FC236}">
                <a16:creationId xmlns:a16="http://schemas.microsoft.com/office/drawing/2014/main" id="{4188250B-61E7-9AA2-61A2-DC48A38940B2}"/>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6ACA073C-D49B-DAEB-B995-0F368296701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23512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6887-9E2E-D071-80D6-7A287D2174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7F46B401-ED3C-9AD1-8AC4-1E2EB515C8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DF314B-48A4-DB87-D195-320F8F5BF000}"/>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5" name="Footer Placeholder 4">
            <a:extLst>
              <a:ext uri="{FF2B5EF4-FFF2-40B4-BE49-F238E27FC236}">
                <a16:creationId xmlns:a16="http://schemas.microsoft.com/office/drawing/2014/main" id="{2C07AC38-4F3B-B813-87D0-28C0002F0A39}"/>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4E115E6C-A8CB-DCFA-2E35-D189DE76559F}"/>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816311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8B358-E4CE-AD77-64D4-6F1036441656}"/>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20284AEA-46A7-5C4D-6713-DBB1394DB7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4FCD756D-4FE1-C657-BE01-E28AFD6FD4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A7BDB53A-CD77-BC26-1CD6-F69DE3E2738F}"/>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6" name="Footer Placeholder 5">
            <a:extLst>
              <a:ext uri="{FF2B5EF4-FFF2-40B4-BE49-F238E27FC236}">
                <a16:creationId xmlns:a16="http://schemas.microsoft.com/office/drawing/2014/main" id="{DAA88E71-4DCE-1460-0B65-569B3D7707E2}"/>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D8A34328-75D2-FEA6-8391-A0AA98935618}"/>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176545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565D-4C9D-F13F-DF5B-7AD2269E2C7E}"/>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A0C9D67D-8542-9CB9-43CD-65CB511AC6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E50C7A-F639-E123-57D4-FCBFE8992E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B5D0D2BA-605C-A5A9-46A7-EF0BF7971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710DE-E89C-8D52-361D-160C8B5412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1C7C5E27-8954-2F7E-921C-F71963C35EDE}"/>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8" name="Footer Placeholder 7">
            <a:extLst>
              <a:ext uri="{FF2B5EF4-FFF2-40B4-BE49-F238E27FC236}">
                <a16:creationId xmlns:a16="http://schemas.microsoft.com/office/drawing/2014/main" id="{05DFDC1B-A9AE-5D28-953F-E695BB31774C}"/>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0B9C1DFB-129B-82E0-F67B-D3F0F36030A9}"/>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63449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96BE-C737-C556-EE07-BD4A9F7B344E}"/>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9F6C4F36-6DA2-E4E4-68E4-B9243FE06529}"/>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4" name="Footer Placeholder 3">
            <a:extLst>
              <a:ext uri="{FF2B5EF4-FFF2-40B4-BE49-F238E27FC236}">
                <a16:creationId xmlns:a16="http://schemas.microsoft.com/office/drawing/2014/main" id="{B948F911-D1B1-DEF3-3449-5B153E6825BD}"/>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A23779A6-195D-70AD-2CA7-5219FCC9E0E0}"/>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847496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6BE7A8-BD3A-C518-0025-C76C1402775D}"/>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3" name="Footer Placeholder 2">
            <a:extLst>
              <a:ext uri="{FF2B5EF4-FFF2-40B4-BE49-F238E27FC236}">
                <a16:creationId xmlns:a16="http://schemas.microsoft.com/office/drawing/2014/main" id="{DE55FC1B-4B76-EB17-8DBF-96E64720D8DF}"/>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1BE6B46F-CC3A-A4F2-1C53-DAE8EA540F58}"/>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657357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715D-322A-AB15-D2CA-1C49640E0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0D004D7A-F07A-AB67-223D-05657E63E0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C4A108E8-BC53-F7C2-6098-0588B9F5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B47A0-82F4-2AF8-8C57-F75A8DA78EA0}"/>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6" name="Footer Placeholder 5">
            <a:extLst>
              <a:ext uri="{FF2B5EF4-FFF2-40B4-BE49-F238E27FC236}">
                <a16:creationId xmlns:a16="http://schemas.microsoft.com/office/drawing/2014/main" id="{6ED52722-8FEB-BB92-0075-DC29CF483A61}"/>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53481E0F-3567-229E-E701-919239CEB2C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662412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398D-5759-F017-8859-FAD9BC715D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3F13CC1A-CD95-6DFA-C3EE-AC675C966B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C2C11411-4F2D-5718-B6F8-8E6DCE1F4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77DC3-D0E0-552A-79D9-24612BC61BEC}"/>
              </a:ext>
            </a:extLst>
          </p:cNvPr>
          <p:cNvSpPr>
            <a:spLocks noGrp="1"/>
          </p:cNvSpPr>
          <p:nvPr>
            <p:ph type="dt" sz="half" idx="10"/>
          </p:nvPr>
        </p:nvSpPr>
        <p:spPr/>
        <p:txBody>
          <a:bodyPr/>
          <a:lstStyle/>
          <a:p>
            <a:fld id="{2824D345-563C-9D4A-821E-C4F435BE347B}" type="datetimeFigureOut">
              <a:rPr lang="en-JP" smtClean="0"/>
              <a:t>2025/05/01</a:t>
            </a:fld>
            <a:endParaRPr lang="en-JP"/>
          </a:p>
        </p:txBody>
      </p:sp>
      <p:sp>
        <p:nvSpPr>
          <p:cNvPr id="6" name="Footer Placeholder 5">
            <a:extLst>
              <a:ext uri="{FF2B5EF4-FFF2-40B4-BE49-F238E27FC236}">
                <a16:creationId xmlns:a16="http://schemas.microsoft.com/office/drawing/2014/main" id="{DA97C5D0-472C-A860-10E2-AED8EFBA0EE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6A21195-BA8C-6B3B-57E5-6F7551EA9A81}"/>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319512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BD3D09-2453-3612-3FBE-D1A37EBA89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3E5C6E25-0BB1-9271-BB95-AE3CFDB9E0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A34BF365-9394-E746-AF37-2246012686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24D345-563C-9D4A-821E-C4F435BE347B}" type="datetimeFigureOut">
              <a:rPr lang="en-JP" smtClean="0"/>
              <a:t>2025/05/01</a:t>
            </a:fld>
            <a:endParaRPr lang="en-JP"/>
          </a:p>
        </p:txBody>
      </p:sp>
      <p:sp>
        <p:nvSpPr>
          <p:cNvPr id="5" name="Footer Placeholder 4">
            <a:extLst>
              <a:ext uri="{FF2B5EF4-FFF2-40B4-BE49-F238E27FC236}">
                <a16:creationId xmlns:a16="http://schemas.microsoft.com/office/drawing/2014/main" id="{D21B10F8-FDE5-04E5-EB69-9959E069BC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JP"/>
          </a:p>
        </p:txBody>
      </p:sp>
      <p:sp>
        <p:nvSpPr>
          <p:cNvPr id="6" name="Slide Number Placeholder 5">
            <a:extLst>
              <a:ext uri="{FF2B5EF4-FFF2-40B4-BE49-F238E27FC236}">
                <a16:creationId xmlns:a16="http://schemas.microsoft.com/office/drawing/2014/main" id="{CC61E898-FD95-154B-EC28-90FEE1AA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FEB45D-0284-D84C-BA87-65559835423B}" type="slidenum">
              <a:rPr lang="en-JP" smtClean="0"/>
              <a:t>‹#›</a:t>
            </a:fld>
            <a:endParaRPr lang="en-JP"/>
          </a:p>
        </p:txBody>
      </p:sp>
    </p:spTree>
    <p:extLst>
      <p:ext uri="{BB962C8B-B14F-4D97-AF65-F5344CB8AC3E}">
        <p14:creationId xmlns:p14="http://schemas.microsoft.com/office/powerpoint/2010/main" val="141117685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hyperlink" Target="https://www.statology.org/simpsons-diversity-index-calculato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iucnredlist.org/" TargetMode="External"/><Relationship Id="rId5" Type="http://schemas.openxmlformats.org/officeDocument/2006/relationships/image" Target="../media/image37.png"/><Relationship Id="rId4" Type="http://schemas.openxmlformats.org/officeDocument/2006/relationships/hyperlink" Target="https://www.ipbes.net/about" TargetMode="Externa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0.png"/><Relationship Id="rId4" Type="http://schemas.openxmlformats.org/officeDocument/2006/relationships/hyperlink" Target="https://ourworldindata.org/population-growth-over-tim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hyperlink" Target="https://www.edgeofexistence.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jpeg"/><Relationship Id="rId11" Type="http://schemas.microsoft.com/office/2007/relationships/hdphoto" Target="../media/hdphoto1.wdp"/><Relationship Id="rId5" Type="http://schemas.openxmlformats.org/officeDocument/2006/relationships/image" Target="../media/image57.jpeg"/><Relationship Id="rId10" Type="http://schemas.microsoft.com/office/2007/relationships/hdphoto" Target="../media/hdphoto6.wdp"/><Relationship Id="rId4" Type="http://schemas.openxmlformats.org/officeDocument/2006/relationships/hyperlink" Target="https://www.edgeofexistence.org/science/" TargetMode="External"/><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6.png"/><Relationship Id="rId7"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hyperlink" Target="https://journals.plos.org/plosone/article?id=10.1371/journal.pone.0000296" TargetMode="External"/><Relationship Id="rId10" Type="http://schemas.microsoft.com/office/2007/relationships/hdphoto" Target="../media/hdphoto1.wdp"/><Relationship Id="rId4" Type="http://schemas.openxmlformats.org/officeDocument/2006/relationships/image" Target="../media/image60.jpe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catalogueoflife.org/"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americanornithology.org/lumpers-and-splitter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hyperlink" Target="https://www.iucnredlist.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www.cell.com/current-biology/fulltext/S0960-9822(19)30885-1" TargetMode="External"/><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compoundchem.com/2015/04/09/scientific-evid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1B4902-BF11-C306-8C8E-4B18A7251877}"/>
              </a:ext>
            </a:extLst>
          </p:cNvPr>
          <p:cNvSpPr txBox="1"/>
          <p:nvPr/>
        </p:nvSpPr>
        <p:spPr>
          <a:xfrm>
            <a:off x="1847996" y="60960"/>
            <a:ext cx="8747753" cy="369332"/>
          </a:xfrm>
          <a:prstGeom prst="rect">
            <a:avLst/>
          </a:prstGeom>
          <a:noFill/>
          <a:ln>
            <a:solidFill>
              <a:schemeClr val="tx1"/>
            </a:solidFill>
          </a:ln>
        </p:spPr>
        <p:txBody>
          <a:bodyPr wrap="square" rtlCol="0">
            <a:spAutoFit/>
          </a:bodyPr>
          <a:lstStyle/>
          <a:p>
            <a:pPr algn="ctr"/>
            <a:r>
              <a:rPr lang="en-JP" dirty="0"/>
              <a:t>SL Learning Outcomes</a:t>
            </a:r>
          </a:p>
        </p:txBody>
      </p:sp>
      <p:sp>
        <p:nvSpPr>
          <p:cNvPr id="4" name="Rounded Rectangle 3">
            <a:extLst>
              <a:ext uri="{FF2B5EF4-FFF2-40B4-BE49-F238E27FC236}">
                <a16:creationId xmlns:a16="http://schemas.microsoft.com/office/drawing/2014/main" id="{F71031B1-27A6-6367-5476-6FF343763E20}"/>
              </a:ext>
            </a:extLst>
          </p:cNvPr>
          <p:cNvSpPr/>
          <p:nvPr/>
        </p:nvSpPr>
        <p:spPr>
          <a:xfrm rot="20790047">
            <a:off x="110472" y="127772"/>
            <a:ext cx="1508141" cy="11249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a:t>
            </a:r>
            <a:r>
              <a:rPr lang="en-JP" dirty="0"/>
              <a:t>pad notes will replace these at a later date</a:t>
            </a:r>
          </a:p>
        </p:txBody>
      </p:sp>
      <p:pic>
        <p:nvPicPr>
          <p:cNvPr id="3" name="Picture 2">
            <a:extLst>
              <a:ext uri="{FF2B5EF4-FFF2-40B4-BE49-F238E27FC236}">
                <a16:creationId xmlns:a16="http://schemas.microsoft.com/office/drawing/2014/main" id="{7D6324C5-E05B-9515-AF7D-C4254B3DFF07}"/>
              </a:ext>
            </a:extLst>
          </p:cNvPr>
          <p:cNvPicPr>
            <a:picLocks noChangeAspect="1"/>
          </p:cNvPicPr>
          <p:nvPr/>
        </p:nvPicPr>
        <p:blipFill>
          <a:blip r:embed="rId2"/>
          <a:stretch>
            <a:fillRect/>
          </a:stretch>
        </p:blipFill>
        <p:spPr>
          <a:xfrm>
            <a:off x="1847997" y="546116"/>
            <a:ext cx="8747752" cy="6250924"/>
          </a:xfrm>
          <a:prstGeom prst="rect">
            <a:avLst/>
          </a:prstGeom>
        </p:spPr>
      </p:pic>
    </p:spTree>
    <p:extLst>
      <p:ext uri="{BB962C8B-B14F-4D97-AF65-F5344CB8AC3E}">
        <p14:creationId xmlns:p14="http://schemas.microsoft.com/office/powerpoint/2010/main" val="11802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9754F-D1E2-0E4F-E3CA-0E537C50E09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9FEFA22-5B7E-1CF9-2379-6489D40626DA}"/>
              </a:ext>
            </a:extLst>
          </p:cNvPr>
          <p:cNvSpPr txBox="1"/>
          <p:nvPr/>
        </p:nvSpPr>
        <p:spPr>
          <a:xfrm>
            <a:off x="0" y="1450986"/>
            <a:ext cx="10709331" cy="3754874"/>
          </a:xfrm>
          <a:prstGeom prst="rect">
            <a:avLst/>
          </a:prstGeom>
          <a:no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If there is indeed a </a:t>
            </a:r>
            <a:r>
              <a:rPr lang="en-US" sz="1700" b="1" dirty="0">
                <a:solidFill>
                  <a:srgbClr val="000000"/>
                </a:solidFill>
                <a:latin typeface="Calibri" panose="020F0502020204030204" pitchFamily="34" charset="0"/>
                <a:cs typeface="Calibri" panose="020F0502020204030204" pitchFamily="34" charset="0"/>
              </a:rPr>
              <a:t>“biodiversity crisis”</a:t>
            </a:r>
            <a:r>
              <a:rPr lang="en-US" sz="1700" dirty="0">
                <a:solidFill>
                  <a:srgbClr val="000000"/>
                </a:solidFill>
                <a:latin typeface="Calibri" panose="020F0502020204030204" pitchFamily="34" charset="0"/>
                <a:cs typeface="Calibri" panose="020F0502020204030204" pitchFamily="34" charset="0"/>
              </a:rPr>
              <a:t>, what is the evidence?</a:t>
            </a:r>
          </a:p>
          <a:p>
            <a:endParaRPr lang="en-US" sz="1700" dirty="0">
              <a:solidFill>
                <a:srgbClr val="000000"/>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Ecological surveys are conducted in habitats to determine:</a:t>
            </a:r>
          </a:p>
          <a:p>
            <a:pPr marL="742950" lvl="1" indent="-285750">
              <a:buFont typeface="Wingdings" pitchFamily="2" charset="2"/>
              <a:buChar char="§"/>
            </a:pPr>
            <a:r>
              <a:rPr lang="en-US" sz="1700" dirty="0">
                <a:solidFill>
                  <a:srgbClr val="000000"/>
                </a:solidFill>
                <a:latin typeface="Calibri" panose="020F0502020204030204" pitchFamily="34" charset="0"/>
                <a:cs typeface="Calibri" panose="020F0502020204030204" pitchFamily="34" charset="0"/>
              </a:rPr>
              <a:t>Biodiversity</a:t>
            </a:r>
          </a:p>
          <a:p>
            <a:pPr marL="742950" lvl="1" indent="-285750">
              <a:buFont typeface="Wingdings" pitchFamily="2" charset="2"/>
              <a:buChar char="§"/>
            </a:pPr>
            <a:r>
              <a:rPr lang="en-US" sz="1700" dirty="0">
                <a:solidFill>
                  <a:srgbClr val="000000"/>
                </a:solidFill>
                <a:latin typeface="Calibri" panose="020F0502020204030204" pitchFamily="34" charset="0"/>
                <a:cs typeface="Calibri" panose="020F0502020204030204" pitchFamily="34" charset="0"/>
              </a:rPr>
              <a:t>Geographical range of species</a:t>
            </a:r>
          </a:p>
          <a:p>
            <a:pPr marL="742950" lvl="1" indent="-285750">
              <a:buFont typeface="Wingdings" pitchFamily="2" charset="2"/>
              <a:buChar char="§"/>
            </a:pPr>
            <a:r>
              <a:rPr lang="en-US" sz="1700" dirty="0">
                <a:solidFill>
                  <a:srgbClr val="000000"/>
                </a:solidFill>
                <a:latin typeface="Calibri" panose="020F0502020204030204" pitchFamily="34" charset="0"/>
                <a:cs typeface="Calibri" panose="020F0502020204030204" pitchFamily="34" charset="0"/>
              </a:rPr>
              <a:t>Genetic diversity of a species</a:t>
            </a:r>
          </a:p>
          <a:p>
            <a:pPr marL="742950" lvl="1" indent="-285750">
              <a:buFont typeface="Wingdings" pitchFamily="2" charset="2"/>
              <a:buChar char="§"/>
            </a:pPr>
            <a:r>
              <a:rPr lang="en-US" sz="1700" dirty="0">
                <a:solidFill>
                  <a:srgbClr val="000000"/>
                </a:solidFill>
                <a:latin typeface="Calibri" panose="020F0502020204030204" pitchFamily="34" charset="0"/>
                <a:cs typeface="Calibri" panose="020F0502020204030204" pitchFamily="34" charset="0"/>
              </a:rPr>
              <a:t>Ecosystem damage</a:t>
            </a: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r>
              <a:rPr lang="en-US" sz="1700" dirty="0">
                <a:solidFill>
                  <a:srgbClr val="000000"/>
                </a:solidFill>
                <a:latin typeface="Calibri" panose="020F0502020204030204" pitchFamily="34" charset="0"/>
                <a:cs typeface="Calibri" panose="020F0502020204030204" pitchFamily="34" charset="0"/>
              </a:rPr>
              <a:t>When assessing the biodiversity of a particular region, two key measures are investigated:</a:t>
            </a:r>
          </a:p>
          <a:p>
            <a:pPr marL="285750" indent="-285750">
              <a:buFont typeface="Arial" panose="020B0604020202020204" pitchFamily="34" charset="0"/>
              <a:buChar char="•"/>
            </a:pPr>
            <a:r>
              <a:rPr lang="en-US" sz="1700" b="1" dirty="0">
                <a:solidFill>
                  <a:srgbClr val="000000"/>
                </a:solidFill>
                <a:latin typeface="Calibri" panose="020F0502020204030204" pitchFamily="34" charset="0"/>
                <a:cs typeface="Calibri" panose="020F0502020204030204" pitchFamily="34" charset="0"/>
              </a:rPr>
              <a:t>Species richness: </a:t>
            </a:r>
            <a:r>
              <a:rPr lang="en-US" sz="1700" dirty="0">
                <a:solidFill>
                  <a:srgbClr val="000000"/>
                </a:solidFill>
                <a:latin typeface="Calibri" panose="020F0502020204030204" pitchFamily="34" charset="0"/>
                <a:cs typeface="Calibri" panose="020F0502020204030204" pitchFamily="34" charset="0"/>
              </a:rPr>
              <a:t> the number of different species present in an area (more species = greater richness)</a:t>
            </a:r>
          </a:p>
          <a:p>
            <a:pPr marL="285750" indent="-285750">
              <a:buFont typeface="Arial" panose="020B0604020202020204" pitchFamily="34" charset="0"/>
              <a:buChar char="•"/>
            </a:pPr>
            <a:r>
              <a:rPr lang="en-US" sz="1700" b="1" dirty="0">
                <a:solidFill>
                  <a:srgbClr val="000000"/>
                </a:solidFill>
                <a:latin typeface="Calibri" panose="020F0502020204030204" pitchFamily="34" charset="0"/>
                <a:cs typeface="Calibri" panose="020F0502020204030204" pitchFamily="34" charset="0"/>
              </a:rPr>
              <a:t>Species evenness: </a:t>
            </a:r>
            <a:r>
              <a:rPr lang="en-US" sz="1700" dirty="0">
                <a:solidFill>
                  <a:srgbClr val="000000"/>
                </a:solidFill>
                <a:latin typeface="Calibri" panose="020F0502020204030204" pitchFamily="34" charset="0"/>
                <a:cs typeface="Calibri" panose="020F0502020204030204" pitchFamily="34" charset="0"/>
              </a:rPr>
              <a:t>the relative abundance of the different species in an area (similar abundance = more evenness)</a:t>
            </a:r>
          </a:p>
          <a:p>
            <a:endParaRPr lang="en-US" sz="1700" dirty="0">
              <a:solidFill>
                <a:srgbClr val="000000"/>
              </a:solidFill>
              <a:latin typeface="Calibri" panose="020F0502020204030204" pitchFamily="34" charset="0"/>
              <a:cs typeface="Calibri" panose="020F0502020204030204" pitchFamily="34" charset="0"/>
            </a:endParaRPr>
          </a:p>
          <a:p>
            <a:r>
              <a:rPr lang="en-US" sz="1700" dirty="0">
                <a:solidFill>
                  <a:srgbClr val="000000"/>
                </a:solidFill>
                <a:latin typeface="Calibri" panose="020F0502020204030204" pitchFamily="34" charset="0"/>
                <a:cs typeface="Calibri" panose="020F0502020204030204" pitchFamily="34" charset="0"/>
                <a:sym typeface="Wingdings" pitchFamily="2" charset="2"/>
              </a:rPr>
              <a:t> </a:t>
            </a:r>
            <a:r>
              <a:rPr lang="en-US" sz="1700" b="1" dirty="0">
                <a:solidFill>
                  <a:srgbClr val="000000"/>
                </a:solidFill>
                <a:latin typeface="Calibri" panose="020F0502020204030204" pitchFamily="34" charset="0"/>
                <a:cs typeface="Calibri" panose="020F0502020204030204" pitchFamily="34" charset="0"/>
                <a:sym typeface="Wingdings" pitchFamily="2" charset="2"/>
              </a:rPr>
              <a:t>Simpson’s reciprocal index </a:t>
            </a:r>
            <a:r>
              <a:rPr lang="en-US" sz="1700" dirty="0">
                <a:solidFill>
                  <a:srgbClr val="000000"/>
                </a:solidFill>
                <a:latin typeface="Calibri" panose="020F0502020204030204" pitchFamily="34" charset="0"/>
                <a:cs typeface="Calibri" panose="020F0502020204030204" pitchFamily="34" charset="0"/>
                <a:sym typeface="Wingdings" pitchFamily="2" charset="2"/>
              </a:rPr>
              <a:t>quantifies biodiversity by taking into account richness and evenness</a:t>
            </a:r>
            <a:endParaRPr lang="en-US" sz="1700" dirty="0">
              <a:solidFill>
                <a:srgbClr val="00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2C696C4-A325-6A5F-E18C-12E3B8732D8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946154" y="0"/>
            <a:ext cx="6299692" cy="1270861"/>
          </a:xfrm>
          <a:prstGeom prst="rect">
            <a:avLst/>
          </a:prstGeom>
        </p:spPr>
      </p:pic>
      <p:pic>
        <p:nvPicPr>
          <p:cNvPr id="10242" name="Picture 2" descr="Biodiversity Calculations (A-level Biology) - Study Mind">
            <a:hlinkClick r:id="rId4"/>
            <a:extLst>
              <a:ext uri="{FF2B5EF4-FFF2-40B4-BE49-F238E27FC236}">
                <a16:creationId xmlns:a16="http://schemas.microsoft.com/office/drawing/2014/main" id="{481508D4-EC6C-3E15-4581-F5C2E95C28D4}"/>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3590439" y="5336636"/>
            <a:ext cx="2665710" cy="1053886"/>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55A7D7-852F-D7FA-8DF4-81CFF30BFB2B}"/>
              </a:ext>
            </a:extLst>
          </p:cNvPr>
          <p:cNvSpPr txBox="1"/>
          <p:nvPr/>
        </p:nvSpPr>
        <p:spPr>
          <a:xfrm>
            <a:off x="6556890" y="5407014"/>
            <a:ext cx="5377911" cy="923330"/>
          </a:xfrm>
          <a:prstGeom prst="rect">
            <a:avLst/>
          </a:prstGeom>
          <a:noFill/>
        </p:spPr>
        <p:txBody>
          <a:bodyPr wrap="square">
            <a:spAutoFit/>
          </a:bodyPr>
          <a:lstStyle/>
          <a:p>
            <a:r>
              <a:rPr lang="en-US" dirty="0">
                <a:solidFill>
                  <a:srgbClr val="000000"/>
                </a:solidFill>
                <a:latin typeface="Calibri" panose="020F0502020204030204" pitchFamily="34" charset="0"/>
                <a:cs typeface="Calibri" panose="020F0502020204030204" pitchFamily="34" charset="0"/>
              </a:rPr>
              <a:t>D = diversity index (higher = more diverse)</a:t>
            </a:r>
          </a:p>
          <a:p>
            <a:r>
              <a:rPr lang="en-US" dirty="0">
                <a:solidFill>
                  <a:srgbClr val="000000"/>
                </a:solidFill>
                <a:latin typeface="Calibri" panose="020F0502020204030204" pitchFamily="34" charset="0"/>
                <a:cs typeface="Calibri" panose="020F0502020204030204" pitchFamily="34" charset="0"/>
              </a:rPr>
              <a:t>N = total number of organisms of ALL species found</a:t>
            </a:r>
          </a:p>
          <a:p>
            <a:r>
              <a:rPr lang="en-US" dirty="0">
                <a:solidFill>
                  <a:srgbClr val="000000"/>
                </a:solidFill>
                <a:latin typeface="Calibri" panose="020F0502020204030204" pitchFamily="34" charset="0"/>
                <a:cs typeface="Calibri" panose="020F0502020204030204" pitchFamily="34" charset="0"/>
              </a:rPr>
              <a:t>n = number of individuals of a particular species</a:t>
            </a:r>
          </a:p>
        </p:txBody>
      </p:sp>
      <p:pic>
        <p:nvPicPr>
          <p:cNvPr id="10246" name="Picture 6" descr="Biodiversity and Habitat Surveys - ECOSA">
            <a:extLst>
              <a:ext uri="{FF2B5EF4-FFF2-40B4-BE49-F238E27FC236}">
                <a16:creationId xmlns:a16="http://schemas.microsoft.com/office/drawing/2014/main" id="{C7D7393F-129A-7C3B-EBC6-A9E0E2A60F4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68237" y="1270861"/>
            <a:ext cx="4522923" cy="23712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ink sign icon hyperlink symbol Royalty Free Vector Image">
            <a:extLst>
              <a:ext uri="{FF2B5EF4-FFF2-40B4-BE49-F238E27FC236}">
                <a16:creationId xmlns:a16="http://schemas.microsoft.com/office/drawing/2014/main" id="{2FB982E5-2670-C6A2-BC8C-8456A584D8E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3376361" y="6301696"/>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58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D93C8-6EE8-4A21-1ED9-80CE69BD2B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00919C9-D3D1-D9DC-F964-52D8B28D6050}"/>
              </a:ext>
            </a:extLst>
          </p:cNvPr>
          <p:cNvSpPr txBox="1"/>
          <p:nvPr/>
        </p:nvSpPr>
        <p:spPr>
          <a:xfrm>
            <a:off x="70876" y="1617061"/>
            <a:ext cx="6608220" cy="788036"/>
          </a:xfrm>
          <a:prstGeom prst="rect">
            <a:avLst/>
          </a:prstGeom>
          <a:noFill/>
        </p:spPr>
        <p:txBody>
          <a:bodyPr wrap="square">
            <a:spAutoFit/>
          </a:bodyPr>
          <a:lstStyle/>
          <a:p>
            <a:pPr>
              <a:lnSpc>
                <a:spcPts val="1800"/>
              </a:lnSpc>
            </a:pPr>
            <a:r>
              <a:rPr lang="en-US" sz="1700" b="1" i="0" dirty="0">
                <a:effectLst/>
                <a:latin typeface="Calibri" panose="020F0502020204030204" pitchFamily="34" charset="0"/>
                <a:cs typeface="Calibri" panose="020F0502020204030204" pitchFamily="34" charset="0"/>
              </a:rPr>
              <a:t>Example problem 1:</a:t>
            </a:r>
          </a:p>
          <a:p>
            <a:pPr>
              <a:lnSpc>
                <a:spcPts val="1800"/>
              </a:lnSpc>
            </a:pPr>
            <a:endParaRPr lang="en-US" sz="1700" b="1" dirty="0">
              <a:latin typeface="Calibri" panose="020F0502020204030204" pitchFamily="34" charset="0"/>
              <a:cs typeface="Calibri" panose="020F0502020204030204" pitchFamily="34" charset="0"/>
            </a:endParaRPr>
          </a:p>
          <a:p>
            <a:pPr>
              <a:lnSpc>
                <a:spcPts val="1800"/>
              </a:lnSpc>
            </a:pPr>
            <a:r>
              <a:rPr lang="en-US" sz="1700" dirty="0">
                <a:latin typeface="Calibri" panose="020F0502020204030204" pitchFamily="34" charset="0"/>
                <a:cs typeface="Calibri" panose="020F0502020204030204" pitchFamily="34" charset="0"/>
              </a:rPr>
              <a:t>Which ecosystem has the higher biodiversity?</a:t>
            </a:r>
            <a:endParaRPr lang="en-US" sz="1700" i="0" dirty="0">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B311B7-A8DA-8DE6-1E7C-1BBDBE31A6A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946154" y="0"/>
            <a:ext cx="6299692" cy="1270861"/>
          </a:xfrm>
          <a:prstGeom prst="rect">
            <a:avLst/>
          </a:prstGeom>
        </p:spPr>
      </p:pic>
      <p:pic>
        <p:nvPicPr>
          <p:cNvPr id="8" name="Picture 7">
            <a:extLst>
              <a:ext uri="{FF2B5EF4-FFF2-40B4-BE49-F238E27FC236}">
                <a16:creationId xmlns:a16="http://schemas.microsoft.com/office/drawing/2014/main" id="{6E4F8D5D-AEEC-B565-34D7-1EAED541CD23}"/>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2073580" y="2555979"/>
            <a:ext cx="8044840" cy="4230858"/>
          </a:xfrm>
          <a:prstGeom prst="rect">
            <a:avLst/>
          </a:prstGeom>
        </p:spPr>
      </p:pic>
    </p:spTree>
    <p:extLst>
      <p:ext uri="{BB962C8B-B14F-4D97-AF65-F5344CB8AC3E}">
        <p14:creationId xmlns:p14="http://schemas.microsoft.com/office/powerpoint/2010/main" val="3563994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3CB99-70BE-454C-5FED-E00F264CE1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8B4B6E-AED3-B6E6-907A-69A7F10F521D}"/>
              </a:ext>
            </a:extLst>
          </p:cNvPr>
          <p:cNvSpPr txBox="1"/>
          <p:nvPr/>
        </p:nvSpPr>
        <p:spPr>
          <a:xfrm>
            <a:off x="70876" y="1159861"/>
            <a:ext cx="6608220" cy="788036"/>
          </a:xfrm>
          <a:prstGeom prst="rect">
            <a:avLst/>
          </a:prstGeom>
          <a:noFill/>
        </p:spPr>
        <p:txBody>
          <a:bodyPr wrap="square">
            <a:spAutoFit/>
          </a:bodyPr>
          <a:lstStyle/>
          <a:p>
            <a:pPr>
              <a:lnSpc>
                <a:spcPts val="1800"/>
              </a:lnSpc>
            </a:pPr>
            <a:r>
              <a:rPr lang="en-US" sz="1700" b="1" i="0" dirty="0">
                <a:effectLst/>
                <a:latin typeface="Calibri" panose="020F0502020204030204" pitchFamily="34" charset="0"/>
                <a:cs typeface="Calibri" panose="020F0502020204030204" pitchFamily="34" charset="0"/>
              </a:rPr>
              <a:t>Example problem 1:</a:t>
            </a:r>
          </a:p>
          <a:p>
            <a:pPr>
              <a:lnSpc>
                <a:spcPts val="1800"/>
              </a:lnSpc>
            </a:pPr>
            <a:endParaRPr lang="en-US" sz="1700" b="1" dirty="0">
              <a:latin typeface="Calibri" panose="020F0502020204030204" pitchFamily="34" charset="0"/>
              <a:cs typeface="Calibri" panose="020F0502020204030204" pitchFamily="34" charset="0"/>
            </a:endParaRPr>
          </a:p>
          <a:p>
            <a:pPr>
              <a:lnSpc>
                <a:spcPts val="1800"/>
              </a:lnSpc>
            </a:pPr>
            <a:r>
              <a:rPr lang="en-US" sz="1700" dirty="0">
                <a:latin typeface="Calibri" panose="020F0502020204030204" pitchFamily="34" charset="0"/>
                <a:cs typeface="Calibri" panose="020F0502020204030204" pitchFamily="34" charset="0"/>
              </a:rPr>
              <a:t>Which ecosystem has the higher biodiversity?</a:t>
            </a:r>
            <a:endParaRPr lang="en-US" sz="1700" i="0" dirty="0">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ABC9F12-5823-89AF-6CE4-444000CE64D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335867" y="1"/>
            <a:ext cx="5749458" cy="1159860"/>
          </a:xfrm>
          <a:prstGeom prst="rect">
            <a:avLst/>
          </a:prstGeom>
        </p:spPr>
      </p:pic>
      <p:pic>
        <p:nvPicPr>
          <p:cNvPr id="8" name="Picture 7">
            <a:extLst>
              <a:ext uri="{FF2B5EF4-FFF2-40B4-BE49-F238E27FC236}">
                <a16:creationId xmlns:a16="http://schemas.microsoft.com/office/drawing/2014/main" id="{5C72B98A-4FF0-47EE-AB58-37ABD2B833E4}"/>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0874" y="2487305"/>
            <a:ext cx="2521483" cy="2653612"/>
          </a:xfrm>
          <a:prstGeom prst="rect">
            <a:avLst/>
          </a:prstGeom>
        </p:spPr>
      </p:pic>
      <p:pic>
        <p:nvPicPr>
          <p:cNvPr id="6" name="Picture 5">
            <a:extLst>
              <a:ext uri="{FF2B5EF4-FFF2-40B4-BE49-F238E27FC236}">
                <a16:creationId xmlns:a16="http://schemas.microsoft.com/office/drawing/2014/main" id="{651CDA39-B2A5-141F-F4FC-A9F623E41BF3}"/>
              </a:ext>
            </a:extLst>
          </p:cNvPr>
          <p:cNvPicPr>
            <a:picLocks noChangeAspect="1"/>
          </p:cNvPicPr>
          <p:nvPr/>
        </p:nvPicPr>
        <p:blipFill>
          <a:blip r:embed="rId6"/>
          <a:stretch>
            <a:fillRect/>
          </a:stretch>
        </p:blipFill>
        <p:spPr>
          <a:xfrm>
            <a:off x="8899217" y="2615991"/>
            <a:ext cx="3221905" cy="2059906"/>
          </a:xfrm>
          <a:prstGeom prst="rect">
            <a:avLst/>
          </a:prstGeom>
        </p:spPr>
      </p:pic>
      <p:pic>
        <p:nvPicPr>
          <p:cNvPr id="7" name="Picture 6">
            <a:extLst>
              <a:ext uri="{FF2B5EF4-FFF2-40B4-BE49-F238E27FC236}">
                <a16:creationId xmlns:a16="http://schemas.microsoft.com/office/drawing/2014/main" id="{C297CC97-1225-5D97-2B78-53FE1D72DF6E}"/>
              </a:ext>
            </a:extLst>
          </p:cNvPr>
          <p:cNvPicPr>
            <a:picLocks noChangeAspect="1"/>
          </p:cNvPicPr>
          <p:nvPr/>
        </p:nvPicPr>
        <p:blipFill>
          <a:blip r:embed="rId7"/>
          <a:stretch>
            <a:fillRect/>
          </a:stretch>
        </p:blipFill>
        <p:spPr>
          <a:xfrm>
            <a:off x="2731168" y="2609417"/>
            <a:ext cx="2772192" cy="2409388"/>
          </a:xfrm>
          <a:prstGeom prst="rect">
            <a:avLst/>
          </a:prstGeom>
        </p:spPr>
      </p:pic>
      <p:pic>
        <p:nvPicPr>
          <p:cNvPr id="9" name="Picture 8">
            <a:extLst>
              <a:ext uri="{FF2B5EF4-FFF2-40B4-BE49-F238E27FC236}">
                <a16:creationId xmlns:a16="http://schemas.microsoft.com/office/drawing/2014/main" id="{10932ECD-9443-763D-C7E0-316C763028A1}"/>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388004" y="2319138"/>
            <a:ext cx="2382438" cy="2653612"/>
          </a:xfrm>
          <a:prstGeom prst="rect">
            <a:avLst/>
          </a:prstGeom>
        </p:spPr>
      </p:pic>
      <p:sp>
        <p:nvSpPr>
          <p:cNvPr id="10" name="TextBox 9">
            <a:extLst>
              <a:ext uri="{FF2B5EF4-FFF2-40B4-BE49-F238E27FC236}">
                <a16:creationId xmlns:a16="http://schemas.microsoft.com/office/drawing/2014/main" id="{A3FB288F-FDC5-493C-DADE-DC23C657BFE7}"/>
              </a:ext>
            </a:extLst>
          </p:cNvPr>
          <p:cNvSpPr txBox="1"/>
          <p:nvPr/>
        </p:nvSpPr>
        <p:spPr>
          <a:xfrm>
            <a:off x="9800542" y="5512159"/>
            <a:ext cx="1419257" cy="1015663"/>
          </a:xfrm>
          <a:prstGeom prst="rect">
            <a:avLst/>
          </a:prstGeom>
          <a:noFill/>
        </p:spPr>
        <p:txBody>
          <a:bodyPr wrap="square">
            <a:spAutoFit/>
          </a:bodyPr>
          <a:lstStyle/>
          <a:p>
            <a:pPr>
              <a:lnSpc>
                <a:spcPts val="1800"/>
              </a:lnSpc>
            </a:pPr>
            <a:r>
              <a:rPr lang="en-US" sz="1700" i="0" dirty="0">
                <a:effectLst/>
                <a:latin typeface="Calibri" panose="020F0502020204030204" pitchFamily="34" charset="0"/>
                <a:cs typeface="Calibri" panose="020F0502020204030204" pitchFamily="34" charset="0"/>
              </a:rPr>
              <a:t>D = </a:t>
            </a:r>
            <a:r>
              <a:rPr lang="en-US" sz="1700" i="0" u="sng" dirty="0">
                <a:effectLst/>
                <a:latin typeface="Calibri" panose="020F0502020204030204" pitchFamily="34" charset="0"/>
                <a:cs typeface="Calibri" panose="020F0502020204030204" pitchFamily="34" charset="0"/>
              </a:rPr>
              <a:t>15(15-1)</a:t>
            </a:r>
          </a:p>
          <a:p>
            <a:pPr>
              <a:lnSpc>
                <a:spcPts val="1800"/>
              </a:lnSpc>
            </a:pPr>
            <a:r>
              <a:rPr lang="en-US" sz="1700" dirty="0">
                <a:latin typeface="Calibri" panose="020F0502020204030204" pitchFamily="34" charset="0"/>
                <a:cs typeface="Calibri" panose="020F0502020204030204" pitchFamily="34" charset="0"/>
              </a:rPr>
              <a:t>            62</a:t>
            </a:r>
          </a:p>
          <a:p>
            <a:pPr>
              <a:lnSpc>
                <a:spcPts val="1800"/>
              </a:lnSpc>
            </a:pPr>
            <a:endParaRPr lang="en-US" sz="1700" i="0" dirty="0">
              <a:effectLst/>
              <a:latin typeface="Calibri" panose="020F0502020204030204" pitchFamily="34" charset="0"/>
              <a:cs typeface="Calibri" panose="020F0502020204030204" pitchFamily="34" charset="0"/>
            </a:endParaRPr>
          </a:p>
          <a:p>
            <a:pPr>
              <a:lnSpc>
                <a:spcPts val="1800"/>
              </a:lnSpc>
            </a:pPr>
            <a:r>
              <a:rPr lang="en-US" sz="1700" dirty="0">
                <a:latin typeface="Calibri" panose="020F0502020204030204" pitchFamily="34" charset="0"/>
                <a:cs typeface="Calibri" panose="020F0502020204030204" pitchFamily="34" charset="0"/>
              </a:rPr>
              <a:t>= </a:t>
            </a:r>
            <a:r>
              <a:rPr lang="en-US" sz="1700" b="1" dirty="0">
                <a:latin typeface="Calibri" panose="020F0502020204030204" pitchFamily="34" charset="0"/>
                <a:cs typeface="Calibri" panose="020F0502020204030204" pitchFamily="34" charset="0"/>
              </a:rPr>
              <a:t>3.39</a:t>
            </a:r>
            <a:endParaRPr lang="en-US" sz="1700" b="1" i="0" dirty="0">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E1891C63-B6AC-3138-CE2B-75DA7A9448B5}"/>
              </a:ext>
            </a:extLst>
          </p:cNvPr>
          <p:cNvSpPr txBox="1"/>
          <p:nvPr/>
        </p:nvSpPr>
        <p:spPr>
          <a:xfrm>
            <a:off x="2021541" y="5512158"/>
            <a:ext cx="1419257" cy="1015663"/>
          </a:xfrm>
          <a:prstGeom prst="rect">
            <a:avLst/>
          </a:prstGeom>
          <a:noFill/>
        </p:spPr>
        <p:txBody>
          <a:bodyPr wrap="square">
            <a:spAutoFit/>
          </a:bodyPr>
          <a:lstStyle/>
          <a:p>
            <a:pPr>
              <a:lnSpc>
                <a:spcPts val="1800"/>
              </a:lnSpc>
            </a:pPr>
            <a:r>
              <a:rPr lang="en-US" sz="1700" i="0" dirty="0">
                <a:effectLst/>
                <a:latin typeface="Calibri" panose="020F0502020204030204" pitchFamily="34" charset="0"/>
                <a:cs typeface="Calibri" panose="020F0502020204030204" pitchFamily="34" charset="0"/>
              </a:rPr>
              <a:t>D = </a:t>
            </a:r>
            <a:r>
              <a:rPr lang="en-US" sz="1700" i="0" u="sng" dirty="0">
                <a:effectLst/>
                <a:latin typeface="Calibri" panose="020F0502020204030204" pitchFamily="34" charset="0"/>
                <a:cs typeface="Calibri" panose="020F0502020204030204" pitchFamily="34" charset="0"/>
              </a:rPr>
              <a:t>15(15-1)</a:t>
            </a:r>
          </a:p>
          <a:p>
            <a:pPr>
              <a:lnSpc>
                <a:spcPts val="1800"/>
              </a:lnSpc>
            </a:pPr>
            <a:r>
              <a:rPr lang="en-US" sz="1700" dirty="0">
                <a:latin typeface="Calibri" panose="020F0502020204030204" pitchFamily="34" charset="0"/>
                <a:cs typeface="Calibri" panose="020F0502020204030204" pitchFamily="34" charset="0"/>
              </a:rPr>
              <a:t>            92</a:t>
            </a:r>
          </a:p>
          <a:p>
            <a:pPr>
              <a:lnSpc>
                <a:spcPts val="1800"/>
              </a:lnSpc>
            </a:pPr>
            <a:endParaRPr lang="en-US" sz="1700" i="0" dirty="0">
              <a:effectLst/>
              <a:latin typeface="Calibri" panose="020F0502020204030204" pitchFamily="34" charset="0"/>
              <a:cs typeface="Calibri" panose="020F0502020204030204" pitchFamily="34" charset="0"/>
            </a:endParaRPr>
          </a:p>
          <a:p>
            <a:pPr>
              <a:lnSpc>
                <a:spcPts val="1800"/>
              </a:lnSpc>
            </a:pPr>
            <a:r>
              <a:rPr lang="en-US" sz="1700" dirty="0">
                <a:latin typeface="Calibri" panose="020F0502020204030204" pitchFamily="34" charset="0"/>
                <a:cs typeface="Calibri" panose="020F0502020204030204" pitchFamily="34" charset="0"/>
              </a:rPr>
              <a:t>= </a:t>
            </a:r>
            <a:r>
              <a:rPr lang="en-US" sz="1700" b="1" dirty="0">
                <a:latin typeface="Calibri" panose="020F0502020204030204" pitchFamily="34" charset="0"/>
                <a:cs typeface="Calibri" panose="020F0502020204030204" pitchFamily="34" charset="0"/>
              </a:rPr>
              <a:t>2.28</a:t>
            </a:r>
            <a:endParaRPr lang="en-US" sz="1700" b="1" i="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6444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21160-6415-909A-FF0F-F7ADDF5387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88B651-767F-2F08-10E6-95C384DF8D11}"/>
              </a:ext>
            </a:extLst>
          </p:cNvPr>
          <p:cNvSpPr txBox="1"/>
          <p:nvPr/>
        </p:nvSpPr>
        <p:spPr>
          <a:xfrm>
            <a:off x="-2" y="1993425"/>
            <a:ext cx="9804401" cy="2446824"/>
          </a:xfrm>
          <a:prstGeom prst="rect">
            <a:avLst/>
          </a:prstGeom>
          <a:no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If there is indeed a </a:t>
            </a:r>
            <a:r>
              <a:rPr lang="en-US" sz="1700" b="1" dirty="0">
                <a:solidFill>
                  <a:srgbClr val="000000"/>
                </a:solidFill>
                <a:latin typeface="Calibri" panose="020F0502020204030204" pitchFamily="34" charset="0"/>
                <a:cs typeface="Calibri" panose="020F0502020204030204" pitchFamily="34" charset="0"/>
              </a:rPr>
              <a:t>“biodiversity crisis”</a:t>
            </a:r>
            <a:r>
              <a:rPr lang="en-US" sz="1700" dirty="0">
                <a:solidFill>
                  <a:srgbClr val="000000"/>
                </a:solidFill>
                <a:latin typeface="Calibri" panose="020F0502020204030204" pitchFamily="34" charset="0"/>
                <a:cs typeface="Calibri" panose="020F0502020204030204" pitchFamily="34" charset="0"/>
              </a:rPr>
              <a:t>, how is the evidence around the world collected and disseminated?</a:t>
            </a:r>
          </a:p>
          <a:p>
            <a:endParaRPr lang="en-US" sz="1700" dirty="0">
              <a:solidFill>
                <a:srgbClr val="000000"/>
              </a:solidFill>
              <a:latin typeface="Calibri" panose="020F0502020204030204" pitchFamily="34" charset="0"/>
              <a:cs typeface="Calibri" panose="020F0502020204030204" pitchFamily="34" charset="0"/>
            </a:endParaRPr>
          </a:p>
          <a:p>
            <a:r>
              <a:rPr lang="en-US" sz="1700" b="1" dirty="0">
                <a:solidFill>
                  <a:srgbClr val="000000"/>
                </a:solidFill>
                <a:latin typeface="Calibri" panose="020F0502020204030204" pitchFamily="34" charset="0"/>
                <a:cs typeface="Calibri" panose="020F0502020204030204" pitchFamily="34" charset="0"/>
              </a:rPr>
              <a:t>Intergovernmental Science-Policy Platform on Biodiversity and Ecosystem Services (IPBES)</a:t>
            </a:r>
          </a:p>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intergovernmental organization established to improve communication between science and policy on issues of biodiversity and ecosystem services. (like the IPCC for climate change).</a:t>
            </a:r>
          </a:p>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gather information, recommend policies, and communicate findings relating to global biodiversity and ecosystems in published reports </a:t>
            </a:r>
          </a:p>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These reports are based on repeated surveys and may rely on contributions from both expert scientists and citizen scientists</a:t>
            </a:r>
          </a:p>
        </p:txBody>
      </p:sp>
      <p:pic>
        <p:nvPicPr>
          <p:cNvPr id="2" name="Picture 1">
            <a:extLst>
              <a:ext uri="{FF2B5EF4-FFF2-40B4-BE49-F238E27FC236}">
                <a16:creationId xmlns:a16="http://schemas.microsoft.com/office/drawing/2014/main" id="{B9D65E1A-8847-E607-12E0-47172A4A8AB0}"/>
              </a:ext>
            </a:extLst>
          </p:cNvPr>
          <p:cNvPicPr>
            <a:picLocks noChangeAspect="1"/>
          </p:cNvPicPr>
          <p:nvPr/>
        </p:nvPicPr>
        <p:blipFill>
          <a:blip r:embed="rId3"/>
          <a:stretch>
            <a:fillRect/>
          </a:stretch>
        </p:blipFill>
        <p:spPr>
          <a:xfrm>
            <a:off x="2946154" y="0"/>
            <a:ext cx="6299692" cy="1970419"/>
          </a:xfrm>
          <a:prstGeom prst="rect">
            <a:avLst/>
          </a:prstGeom>
        </p:spPr>
      </p:pic>
      <p:pic>
        <p:nvPicPr>
          <p:cNvPr id="6" name="Picture 5">
            <a:hlinkClick r:id="rId4"/>
            <a:extLst>
              <a:ext uri="{FF2B5EF4-FFF2-40B4-BE49-F238E27FC236}">
                <a16:creationId xmlns:a16="http://schemas.microsoft.com/office/drawing/2014/main" id="{DCC86E5B-094A-4316-9477-609EEB30D689}"/>
              </a:ext>
            </a:extLst>
          </p:cNvPr>
          <p:cNvPicPr>
            <a:picLocks noChangeAspect="1"/>
          </p:cNvPicPr>
          <p:nvPr/>
        </p:nvPicPr>
        <p:blipFill>
          <a:blip r:embed="rId5"/>
          <a:stretch>
            <a:fillRect/>
          </a:stretch>
        </p:blipFill>
        <p:spPr>
          <a:xfrm>
            <a:off x="9804399" y="2745858"/>
            <a:ext cx="2285754" cy="1243719"/>
          </a:xfrm>
          <a:prstGeom prst="rect">
            <a:avLst/>
          </a:prstGeom>
        </p:spPr>
      </p:pic>
      <p:pic>
        <p:nvPicPr>
          <p:cNvPr id="9220" name="Picture 4" descr="IUCN Classification : Critically Endangered, Endangered and Vulnerable">
            <a:hlinkClick r:id="rId6"/>
            <a:extLst>
              <a:ext uri="{FF2B5EF4-FFF2-40B4-BE49-F238E27FC236}">
                <a16:creationId xmlns:a16="http://schemas.microsoft.com/office/drawing/2014/main" id="{6DC44B1C-1537-571F-DC42-F1B261FF854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72020" y="4554609"/>
            <a:ext cx="5519980" cy="20147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224540-5E58-AFB4-E599-BF669633C05E}"/>
              </a:ext>
            </a:extLst>
          </p:cNvPr>
          <p:cNvSpPr txBox="1"/>
          <p:nvPr/>
        </p:nvSpPr>
        <p:spPr>
          <a:xfrm>
            <a:off x="0" y="4464952"/>
            <a:ext cx="6672020" cy="2446824"/>
          </a:xfrm>
          <a:prstGeom prst="rect">
            <a:avLst/>
          </a:prstGeom>
          <a:noFill/>
        </p:spPr>
        <p:txBody>
          <a:bodyPr wrap="square">
            <a:spAutoFit/>
          </a:bodyPr>
          <a:lstStyle/>
          <a:p>
            <a:r>
              <a:rPr lang="en-US" sz="1700" b="1" dirty="0">
                <a:solidFill>
                  <a:srgbClr val="000000"/>
                </a:solidFill>
                <a:latin typeface="Calibri" panose="020F0502020204030204" pitchFamily="34" charset="0"/>
                <a:cs typeface="Calibri" panose="020F0502020204030204" pitchFamily="34" charset="0"/>
              </a:rPr>
              <a:t>International Union for Conservation of Nature (IUCN)</a:t>
            </a:r>
          </a:p>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international organization working in the field of nature conservation and sustainable use of resources</a:t>
            </a:r>
          </a:p>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 IUCN red list is a list of the world's most threatened species, ranked in groups of increasing severity and risk of extinction (and thus most in need of conservation efforts)</a:t>
            </a:r>
          </a:p>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The IUCN red list has been compiled by scientists and scientific organizations all around the world, and is used by many groups to inform conservation efforts</a:t>
            </a:r>
          </a:p>
        </p:txBody>
      </p:sp>
      <p:pic>
        <p:nvPicPr>
          <p:cNvPr id="3" name="Picture 2" descr="Link sign icon hyperlink symbol Royalty Free Vector Image">
            <a:extLst>
              <a:ext uri="{FF2B5EF4-FFF2-40B4-BE49-F238E27FC236}">
                <a16:creationId xmlns:a16="http://schemas.microsoft.com/office/drawing/2014/main" id="{581E68C3-4119-A40F-6A73-DE1E322E8C3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763845" y="3721560"/>
            <a:ext cx="428155" cy="439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ink sign icon hyperlink symbol Royalty Free Vector Image">
            <a:extLst>
              <a:ext uri="{FF2B5EF4-FFF2-40B4-BE49-F238E27FC236}">
                <a16:creationId xmlns:a16="http://schemas.microsoft.com/office/drawing/2014/main" id="{E8AC771B-75D3-E641-C692-8FFF9F26BE3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9217932" y="6349800"/>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532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4E055-2671-3B54-A531-6F70D070A8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983505-F944-E237-B103-A4E046BB1508}"/>
              </a:ext>
            </a:extLst>
          </p:cNvPr>
          <p:cNvSpPr txBox="1"/>
          <p:nvPr/>
        </p:nvSpPr>
        <p:spPr>
          <a:xfrm>
            <a:off x="0" y="1444049"/>
            <a:ext cx="12192000" cy="353943"/>
          </a:xfrm>
          <a:prstGeom prst="rect">
            <a:avLst/>
          </a:prstGeom>
          <a:no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Human population growth is the overarching cause of the current biodiversity crisis</a:t>
            </a:r>
          </a:p>
        </p:txBody>
      </p:sp>
      <p:pic>
        <p:nvPicPr>
          <p:cNvPr id="2" name="Picture 1">
            <a:extLst>
              <a:ext uri="{FF2B5EF4-FFF2-40B4-BE49-F238E27FC236}">
                <a16:creationId xmlns:a16="http://schemas.microsoft.com/office/drawing/2014/main" id="{0C0937B4-AA8C-0DEE-A313-4E8ADCAC20DE}"/>
              </a:ext>
            </a:extLst>
          </p:cNvPr>
          <p:cNvPicPr>
            <a:picLocks noChangeAspect="1"/>
          </p:cNvPicPr>
          <p:nvPr/>
        </p:nvPicPr>
        <p:blipFill>
          <a:blip r:embed="rId3"/>
          <a:stretch>
            <a:fillRect/>
          </a:stretch>
        </p:blipFill>
        <p:spPr>
          <a:xfrm>
            <a:off x="2683764" y="0"/>
            <a:ext cx="6824472" cy="1262374"/>
          </a:xfrm>
          <a:prstGeom prst="rect">
            <a:avLst/>
          </a:prstGeom>
        </p:spPr>
      </p:pic>
      <p:pic>
        <p:nvPicPr>
          <p:cNvPr id="3" name="Picture 2">
            <a:hlinkClick r:id="rId4"/>
            <a:extLst>
              <a:ext uri="{FF2B5EF4-FFF2-40B4-BE49-F238E27FC236}">
                <a16:creationId xmlns:a16="http://schemas.microsoft.com/office/drawing/2014/main" id="{F2590457-C31B-91C8-398C-DA628377DA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48393" y="1890630"/>
            <a:ext cx="6643607" cy="4866443"/>
          </a:xfrm>
          <a:prstGeom prst="rect">
            <a:avLst/>
          </a:prstGeom>
        </p:spPr>
      </p:pic>
      <p:sp>
        <p:nvSpPr>
          <p:cNvPr id="6" name="TextBox 5">
            <a:extLst>
              <a:ext uri="{FF2B5EF4-FFF2-40B4-BE49-F238E27FC236}">
                <a16:creationId xmlns:a16="http://schemas.microsoft.com/office/drawing/2014/main" id="{F3943575-560A-A200-507C-AB90E7846FA1}"/>
              </a:ext>
            </a:extLst>
          </p:cNvPr>
          <p:cNvSpPr txBox="1"/>
          <p:nvPr/>
        </p:nvSpPr>
        <p:spPr>
          <a:xfrm>
            <a:off x="0" y="2205588"/>
            <a:ext cx="5377912" cy="4016484"/>
          </a:xfrm>
          <a:prstGeom prst="rect">
            <a:avLst/>
          </a:prstGeom>
          <a:noFill/>
        </p:spPr>
        <p:txBody>
          <a:bodyPr wrap="square">
            <a:spAutoFit/>
          </a:bodyPr>
          <a:lstStyle/>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Between 1920 and 2020 the human population has more than quadrupled!</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Even though birth rates are now decreasing, people are living longer so births are occurring at a higher rate than deaths and the population continues to grow</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As the global population continues to increase demands for the following also increase</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rPr>
              <a:t>Food</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rPr>
              <a:t>Water</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rPr>
              <a:t>Land</a:t>
            </a:r>
          </a:p>
          <a:p>
            <a:pPr marL="742950" lvl="1" indent="-285750">
              <a:buFont typeface="Courier New" panose="02070309020205020404" pitchFamily="49" charset="0"/>
              <a:buChar char="o"/>
            </a:pPr>
            <a:r>
              <a:rPr lang="en-US" sz="1700" dirty="0">
                <a:latin typeface="Calibri" panose="020F0502020204030204" pitchFamily="34" charset="0"/>
                <a:cs typeface="Calibri" panose="020F0502020204030204" pitchFamily="34" charset="0"/>
              </a:rPr>
              <a:t>resources</a:t>
            </a:r>
          </a:p>
          <a:p>
            <a:pPr marL="285750" indent="-285750">
              <a:buFont typeface="Arial" panose="020B0604020202020204" pitchFamily="34" charset="0"/>
              <a:buChar char="•"/>
            </a:pPr>
            <a:endParaRPr lang="en-US" sz="1700" dirty="0">
              <a:latin typeface="Calibri" panose="020F0502020204030204" pitchFamily="34" charset="0"/>
              <a:cs typeface="Calibri" panose="020F0502020204030204" pitchFamily="34" charset="0"/>
            </a:endParaRPr>
          </a:p>
          <a:p>
            <a:r>
              <a:rPr lang="en-US" sz="1700" dirty="0">
                <a:latin typeface="Calibri" panose="020F0502020204030204" pitchFamily="34" charset="0"/>
                <a:cs typeface="Calibri" panose="020F0502020204030204" pitchFamily="34" charset="0"/>
                <a:sym typeface="Wingdings" pitchFamily="2" charset="2"/>
              </a:rPr>
              <a:t> This drives many of the causes resulting in the biodiversity crisis</a:t>
            </a:r>
            <a:br>
              <a:rPr lang="en-US" sz="1700" dirty="0">
                <a:latin typeface="Calibri" panose="020F0502020204030204" pitchFamily="34" charset="0"/>
                <a:cs typeface="Calibri" panose="020F0502020204030204" pitchFamily="34" charset="0"/>
              </a:rPr>
            </a:br>
            <a:endParaRPr lang="en-JP" sz="1700" dirty="0">
              <a:latin typeface="Calibri" panose="020F0502020204030204" pitchFamily="34" charset="0"/>
              <a:cs typeface="Calibri" panose="020F0502020204030204" pitchFamily="34" charset="0"/>
            </a:endParaRPr>
          </a:p>
        </p:txBody>
      </p:sp>
      <p:pic>
        <p:nvPicPr>
          <p:cNvPr id="5" name="Picture 4" descr="Link sign icon hyperlink symbol Royalty Free Vector Image">
            <a:extLst>
              <a:ext uri="{FF2B5EF4-FFF2-40B4-BE49-F238E27FC236}">
                <a16:creationId xmlns:a16="http://schemas.microsoft.com/office/drawing/2014/main" id="{A6B32847-3B43-494D-5DFA-767CB9799C2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5120238" y="6418796"/>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3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E427-A11C-F09E-0186-C14BFABFA3B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DABD82-F189-10A4-9D47-ED21E674534A}"/>
              </a:ext>
            </a:extLst>
          </p:cNvPr>
          <p:cNvSpPr txBox="1"/>
          <p:nvPr/>
        </p:nvSpPr>
        <p:spPr>
          <a:xfrm>
            <a:off x="193470" y="1331830"/>
            <a:ext cx="12192000" cy="353943"/>
          </a:xfrm>
          <a:prstGeom prst="rect">
            <a:avLst/>
          </a:prstGeom>
          <a:no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Human population growth is the overarching cause of the current biodiversity crisis exacerbating the following causes: </a:t>
            </a:r>
          </a:p>
        </p:txBody>
      </p:sp>
      <p:pic>
        <p:nvPicPr>
          <p:cNvPr id="2" name="Picture 1">
            <a:extLst>
              <a:ext uri="{FF2B5EF4-FFF2-40B4-BE49-F238E27FC236}">
                <a16:creationId xmlns:a16="http://schemas.microsoft.com/office/drawing/2014/main" id="{44F4AAEB-C2DF-2A29-ECE0-2A996B84FDE5}"/>
              </a:ext>
            </a:extLst>
          </p:cNvPr>
          <p:cNvPicPr>
            <a:picLocks noChangeAspect="1"/>
          </p:cNvPicPr>
          <p:nvPr/>
        </p:nvPicPr>
        <p:blipFill>
          <a:blip r:embed="rId3"/>
          <a:stretch>
            <a:fillRect/>
          </a:stretch>
        </p:blipFill>
        <p:spPr>
          <a:xfrm>
            <a:off x="2683764" y="41476"/>
            <a:ext cx="6824472" cy="1262374"/>
          </a:xfrm>
          <a:prstGeom prst="rect">
            <a:avLst/>
          </a:prstGeom>
        </p:spPr>
      </p:pic>
      <p:pic>
        <p:nvPicPr>
          <p:cNvPr id="8" name="Picture 7">
            <a:extLst>
              <a:ext uri="{FF2B5EF4-FFF2-40B4-BE49-F238E27FC236}">
                <a16:creationId xmlns:a16="http://schemas.microsoft.com/office/drawing/2014/main" id="{249AFA65-D8F8-4269-D32A-9580BA5CF54D}"/>
              </a:ext>
            </a:extLst>
          </p:cNvPr>
          <p:cNvPicPr>
            <a:picLocks noChangeAspect="1"/>
          </p:cNvPicPr>
          <p:nvPr/>
        </p:nvPicPr>
        <p:blipFill>
          <a:blip r:embed="rId4"/>
          <a:stretch>
            <a:fillRect/>
          </a:stretch>
        </p:blipFill>
        <p:spPr>
          <a:xfrm>
            <a:off x="5843752" y="1763586"/>
            <a:ext cx="2120959" cy="2120959"/>
          </a:xfrm>
          <a:prstGeom prst="rect">
            <a:avLst/>
          </a:prstGeom>
        </p:spPr>
      </p:pic>
      <p:pic>
        <p:nvPicPr>
          <p:cNvPr id="9" name="Picture 8">
            <a:extLst>
              <a:ext uri="{FF2B5EF4-FFF2-40B4-BE49-F238E27FC236}">
                <a16:creationId xmlns:a16="http://schemas.microsoft.com/office/drawing/2014/main" id="{0EA7A7D2-15D2-D45E-C9D6-23742FB39C28}"/>
              </a:ext>
            </a:extLst>
          </p:cNvPr>
          <p:cNvPicPr>
            <a:picLocks noChangeAspect="1"/>
          </p:cNvPicPr>
          <p:nvPr/>
        </p:nvPicPr>
        <p:blipFill>
          <a:blip r:embed="rId5"/>
          <a:stretch>
            <a:fillRect/>
          </a:stretch>
        </p:blipFill>
        <p:spPr>
          <a:xfrm>
            <a:off x="3205448" y="1713753"/>
            <a:ext cx="2120959" cy="2120959"/>
          </a:xfrm>
          <a:prstGeom prst="rect">
            <a:avLst/>
          </a:prstGeom>
        </p:spPr>
      </p:pic>
      <p:pic>
        <p:nvPicPr>
          <p:cNvPr id="14" name="Picture 13">
            <a:extLst>
              <a:ext uri="{FF2B5EF4-FFF2-40B4-BE49-F238E27FC236}">
                <a16:creationId xmlns:a16="http://schemas.microsoft.com/office/drawing/2014/main" id="{6B0EA11F-6ABA-7C74-383C-0B78BBCF71D4}"/>
              </a:ext>
            </a:extLst>
          </p:cNvPr>
          <p:cNvPicPr>
            <a:picLocks noChangeAspect="1"/>
          </p:cNvPicPr>
          <p:nvPr/>
        </p:nvPicPr>
        <p:blipFill>
          <a:blip r:embed="rId6"/>
          <a:stretch>
            <a:fillRect/>
          </a:stretch>
        </p:blipFill>
        <p:spPr>
          <a:xfrm>
            <a:off x="9619139" y="3220624"/>
            <a:ext cx="2123080" cy="2120959"/>
          </a:xfrm>
          <a:prstGeom prst="rect">
            <a:avLst/>
          </a:prstGeom>
        </p:spPr>
      </p:pic>
      <p:pic>
        <p:nvPicPr>
          <p:cNvPr id="17" name="Picture 16">
            <a:extLst>
              <a:ext uri="{FF2B5EF4-FFF2-40B4-BE49-F238E27FC236}">
                <a16:creationId xmlns:a16="http://schemas.microsoft.com/office/drawing/2014/main" id="{67D7D21B-0B5A-0BEC-D9F9-10574B5F73DE}"/>
              </a:ext>
            </a:extLst>
          </p:cNvPr>
          <p:cNvPicPr>
            <a:picLocks noChangeAspect="1"/>
          </p:cNvPicPr>
          <p:nvPr/>
        </p:nvPicPr>
        <p:blipFill>
          <a:blip r:embed="rId7"/>
          <a:stretch>
            <a:fillRect/>
          </a:stretch>
        </p:blipFill>
        <p:spPr>
          <a:xfrm>
            <a:off x="449781" y="1749744"/>
            <a:ext cx="2120959" cy="2120959"/>
          </a:xfrm>
          <a:prstGeom prst="rect">
            <a:avLst/>
          </a:prstGeom>
        </p:spPr>
      </p:pic>
      <p:pic>
        <p:nvPicPr>
          <p:cNvPr id="18" name="Picture 17">
            <a:extLst>
              <a:ext uri="{FF2B5EF4-FFF2-40B4-BE49-F238E27FC236}">
                <a16:creationId xmlns:a16="http://schemas.microsoft.com/office/drawing/2014/main" id="{1A82D611-CF8F-C4FF-B80D-EE9E3B5EBBBD}"/>
              </a:ext>
            </a:extLst>
          </p:cNvPr>
          <p:cNvPicPr>
            <a:picLocks noChangeAspect="1"/>
          </p:cNvPicPr>
          <p:nvPr/>
        </p:nvPicPr>
        <p:blipFill>
          <a:blip r:embed="rId8"/>
          <a:stretch>
            <a:fillRect/>
          </a:stretch>
        </p:blipFill>
        <p:spPr>
          <a:xfrm>
            <a:off x="3204538" y="4284087"/>
            <a:ext cx="2118838" cy="2120959"/>
          </a:xfrm>
          <a:prstGeom prst="rect">
            <a:avLst/>
          </a:prstGeom>
        </p:spPr>
      </p:pic>
      <p:pic>
        <p:nvPicPr>
          <p:cNvPr id="21" name="Picture 20">
            <a:extLst>
              <a:ext uri="{FF2B5EF4-FFF2-40B4-BE49-F238E27FC236}">
                <a16:creationId xmlns:a16="http://schemas.microsoft.com/office/drawing/2014/main" id="{114E6FFE-B16E-7DBA-A4A2-6F05D066ED03}"/>
              </a:ext>
            </a:extLst>
          </p:cNvPr>
          <p:cNvPicPr>
            <a:picLocks noChangeAspect="1"/>
          </p:cNvPicPr>
          <p:nvPr/>
        </p:nvPicPr>
        <p:blipFill>
          <a:blip r:embed="rId9"/>
          <a:stretch>
            <a:fillRect/>
          </a:stretch>
        </p:blipFill>
        <p:spPr>
          <a:xfrm>
            <a:off x="482297" y="4281104"/>
            <a:ext cx="2120959" cy="2120959"/>
          </a:xfrm>
          <a:prstGeom prst="rect">
            <a:avLst/>
          </a:prstGeom>
        </p:spPr>
      </p:pic>
      <p:pic>
        <p:nvPicPr>
          <p:cNvPr id="14340" name="Picture 4" descr="pressures2">
            <a:extLst>
              <a:ext uri="{FF2B5EF4-FFF2-40B4-BE49-F238E27FC236}">
                <a16:creationId xmlns:a16="http://schemas.microsoft.com/office/drawing/2014/main" id="{F4C1632F-725A-B558-CB10-5FE6C571A01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058613" y="4377108"/>
            <a:ext cx="1799598" cy="1799598"/>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796B1C0-B8EC-024A-2E2F-65BCA9E25216}"/>
              </a:ext>
            </a:extLst>
          </p:cNvPr>
          <p:cNvSpPr/>
          <p:nvPr/>
        </p:nvSpPr>
        <p:spPr>
          <a:xfrm>
            <a:off x="6084137" y="4378312"/>
            <a:ext cx="1742542" cy="1798393"/>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3" name="TextBox 22">
            <a:extLst>
              <a:ext uri="{FF2B5EF4-FFF2-40B4-BE49-F238E27FC236}">
                <a16:creationId xmlns:a16="http://schemas.microsoft.com/office/drawing/2014/main" id="{9C1B4C06-A28D-5DD4-22BF-EDB5F7057357}"/>
              </a:ext>
            </a:extLst>
          </p:cNvPr>
          <p:cNvSpPr txBox="1"/>
          <p:nvPr/>
        </p:nvSpPr>
        <p:spPr>
          <a:xfrm>
            <a:off x="714758" y="3701542"/>
            <a:ext cx="2120959" cy="615553"/>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Spread of invasive species and pests</a:t>
            </a:r>
          </a:p>
        </p:txBody>
      </p:sp>
      <p:sp>
        <p:nvSpPr>
          <p:cNvPr id="24" name="TextBox 23">
            <a:extLst>
              <a:ext uri="{FF2B5EF4-FFF2-40B4-BE49-F238E27FC236}">
                <a16:creationId xmlns:a16="http://schemas.microsoft.com/office/drawing/2014/main" id="{F9A1825B-048E-0734-1C62-20406B1A062B}"/>
              </a:ext>
            </a:extLst>
          </p:cNvPr>
          <p:cNvSpPr txBox="1"/>
          <p:nvPr/>
        </p:nvSpPr>
        <p:spPr>
          <a:xfrm>
            <a:off x="1099687" y="6268893"/>
            <a:ext cx="1221545" cy="353943"/>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Hunting</a:t>
            </a:r>
          </a:p>
        </p:txBody>
      </p:sp>
      <p:sp>
        <p:nvSpPr>
          <p:cNvPr id="25" name="TextBox 24">
            <a:extLst>
              <a:ext uri="{FF2B5EF4-FFF2-40B4-BE49-F238E27FC236}">
                <a16:creationId xmlns:a16="http://schemas.microsoft.com/office/drawing/2014/main" id="{3FF163F8-7D41-260F-5661-5111784B712E}"/>
              </a:ext>
            </a:extLst>
          </p:cNvPr>
          <p:cNvSpPr txBox="1"/>
          <p:nvPr/>
        </p:nvSpPr>
        <p:spPr>
          <a:xfrm>
            <a:off x="3512322" y="6238868"/>
            <a:ext cx="1716585" cy="615553"/>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Overexploitation of resources</a:t>
            </a:r>
          </a:p>
        </p:txBody>
      </p:sp>
      <p:sp>
        <p:nvSpPr>
          <p:cNvPr id="26" name="TextBox 25">
            <a:extLst>
              <a:ext uri="{FF2B5EF4-FFF2-40B4-BE49-F238E27FC236}">
                <a16:creationId xmlns:a16="http://schemas.microsoft.com/office/drawing/2014/main" id="{4E168049-28FF-6B58-D59D-71FAF5BE131F}"/>
              </a:ext>
            </a:extLst>
          </p:cNvPr>
          <p:cNvSpPr txBox="1"/>
          <p:nvPr/>
        </p:nvSpPr>
        <p:spPr>
          <a:xfrm>
            <a:off x="6344635" y="6268893"/>
            <a:ext cx="1513576" cy="353943"/>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Urbanization</a:t>
            </a:r>
          </a:p>
        </p:txBody>
      </p:sp>
      <p:sp>
        <p:nvSpPr>
          <p:cNvPr id="27" name="TextBox 26">
            <a:extLst>
              <a:ext uri="{FF2B5EF4-FFF2-40B4-BE49-F238E27FC236}">
                <a16:creationId xmlns:a16="http://schemas.microsoft.com/office/drawing/2014/main" id="{6BA9FF10-C9D3-6012-9EEC-3BB73A759BDC}"/>
              </a:ext>
            </a:extLst>
          </p:cNvPr>
          <p:cNvSpPr txBox="1"/>
          <p:nvPr/>
        </p:nvSpPr>
        <p:spPr>
          <a:xfrm>
            <a:off x="3728962" y="3769131"/>
            <a:ext cx="1221545" cy="353943"/>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Pollution</a:t>
            </a:r>
          </a:p>
        </p:txBody>
      </p:sp>
      <p:sp>
        <p:nvSpPr>
          <p:cNvPr id="28" name="TextBox 27">
            <a:extLst>
              <a:ext uri="{FF2B5EF4-FFF2-40B4-BE49-F238E27FC236}">
                <a16:creationId xmlns:a16="http://schemas.microsoft.com/office/drawing/2014/main" id="{08257273-632C-7A5D-BE52-BED7366E500B}"/>
              </a:ext>
            </a:extLst>
          </p:cNvPr>
          <p:cNvSpPr txBox="1"/>
          <p:nvPr/>
        </p:nvSpPr>
        <p:spPr>
          <a:xfrm>
            <a:off x="6195848" y="3784595"/>
            <a:ext cx="1662363" cy="353943"/>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Deforestation</a:t>
            </a:r>
          </a:p>
        </p:txBody>
      </p:sp>
      <p:sp>
        <p:nvSpPr>
          <p:cNvPr id="29" name="Right Brace 28">
            <a:extLst>
              <a:ext uri="{FF2B5EF4-FFF2-40B4-BE49-F238E27FC236}">
                <a16:creationId xmlns:a16="http://schemas.microsoft.com/office/drawing/2014/main" id="{0A617710-294D-5812-F024-33F80834CBEA}"/>
              </a:ext>
            </a:extLst>
          </p:cNvPr>
          <p:cNvSpPr/>
          <p:nvPr/>
        </p:nvSpPr>
        <p:spPr>
          <a:xfrm>
            <a:off x="8479583" y="1924450"/>
            <a:ext cx="885342" cy="469838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spTree>
    <p:extLst>
      <p:ext uri="{BB962C8B-B14F-4D97-AF65-F5344CB8AC3E}">
        <p14:creationId xmlns:p14="http://schemas.microsoft.com/office/powerpoint/2010/main" val="1343939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75006-CED8-F457-B811-36975D615DB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034972-0D69-BC46-7643-ECE259803A22}"/>
              </a:ext>
            </a:extLst>
          </p:cNvPr>
          <p:cNvSpPr txBox="1"/>
          <p:nvPr/>
        </p:nvSpPr>
        <p:spPr>
          <a:xfrm>
            <a:off x="1087820" y="1286027"/>
            <a:ext cx="9648497" cy="353943"/>
          </a:xfrm>
          <a:prstGeom prst="rect">
            <a:avLst/>
          </a:prstGeom>
          <a:noFill/>
          <a:ln w="12700">
            <a:solidFill>
              <a:schemeClr val="accent1">
                <a:shade val="15000"/>
              </a:schemeClr>
            </a:solidFill>
          </a:ln>
        </p:spPr>
        <p:txBody>
          <a:bodyPr wrap="square">
            <a:spAutoFit/>
          </a:bodyPr>
          <a:lstStyle/>
          <a:p>
            <a:r>
              <a:rPr lang="en-US" sz="1700" b="1" dirty="0">
                <a:solidFill>
                  <a:srgbClr val="000000"/>
                </a:solidFill>
                <a:latin typeface="Calibri" panose="020F0502020204030204" pitchFamily="34" charset="0"/>
                <a:cs typeface="Calibri" panose="020F0502020204030204" pitchFamily="34" charset="0"/>
              </a:rPr>
              <a:t>In situ </a:t>
            </a:r>
            <a:r>
              <a:rPr lang="en-US" sz="1700" dirty="0">
                <a:solidFill>
                  <a:srgbClr val="000000"/>
                </a:solidFill>
                <a:latin typeface="Calibri" panose="020F0502020204030204" pitchFamily="34" charset="0"/>
                <a:cs typeface="Calibri" panose="020F0502020204030204" pitchFamily="34" charset="0"/>
              </a:rPr>
              <a:t>conservation is the preservation of plant and animal species within their natural habitat (on-site)</a:t>
            </a:r>
          </a:p>
        </p:txBody>
      </p:sp>
      <p:pic>
        <p:nvPicPr>
          <p:cNvPr id="2" name="Picture 1">
            <a:extLst>
              <a:ext uri="{FF2B5EF4-FFF2-40B4-BE49-F238E27FC236}">
                <a16:creationId xmlns:a16="http://schemas.microsoft.com/office/drawing/2014/main" id="{14580CE7-AD5B-CA89-0DAD-8BEBA60356D1}"/>
              </a:ext>
            </a:extLst>
          </p:cNvPr>
          <p:cNvPicPr>
            <a:picLocks noChangeAspect="1"/>
          </p:cNvPicPr>
          <p:nvPr/>
        </p:nvPicPr>
        <p:blipFill>
          <a:blip r:embed="rId3"/>
          <a:stretch>
            <a:fillRect/>
          </a:stretch>
        </p:blipFill>
        <p:spPr>
          <a:xfrm>
            <a:off x="2726436" y="0"/>
            <a:ext cx="6739128" cy="1232859"/>
          </a:xfrm>
          <a:prstGeom prst="rect">
            <a:avLst/>
          </a:prstGeom>
        </p:spPr>
      </p:pic>
      <p:sp>
        <p:nvSpPr>
          <p:cNvPr id="7" name="TextBox 6">
            <a:extLst>
              <a:ext uri="{FF2B5EF4-FFF2-40B4-BE49-F238E27FC236}">
                <a16:creationId xmlns:a16="http://schemas.microsoft.com/office/drawing/2014/main" id="{6B99A585-460C-C4F6-84F6-4512E1035CB1}"/>
              </a:ext>
            </a:extLst>
          </p:cNvPr>
          <p:cNvSpPr txBox="1"/>
          <p:nvPr/>
        </p:nvSpPr>
        <p:spPr>
          <a:xfrm>
            <a:off x="0" y="1882328"/>
            <a:ext cx="10184524" cy="1677382"/>
          </a:xfrm>
          <a:prstGeom prst="rect">
            <a:avLst/>
          </a:prstGeom>
          <a:noFill/>
        </p:spPr>
        <p:txBody>
          <a:bodyPr wrap="square">
            <a:spAutoFit/>
          </a:bodyPr>
          <a:lstStyle/>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Aims to preserve the greatest amount of natural habitat within an ecosystem (thus maintaining complex ecological relationships and interactions, maintaining biodiversity and equilibrium) </a:t>
            </a:r>
          </a:p>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May require active management: </a:t>
            </a:r>
          </a:p>
          <a:p>
            <a:pPr lvl="1"/>
            <a:endParaRPr lang="en-US" sz="1700" dirty="0">
              <a:solidFill>
                <a:srgbClr val="000000"/>
              </a:solidFill>
              <a:latin typeface="Calibri" panose="020F0502020204030204" pitchFamily="34" charset="0"/>
              <a:cs typeface="Calibri" panose="020F0502020204030204" pitchFamily="34" charset="0"/>
            </a:endParaRPr>
          </a:p>
          <a:p>
            <a:pPr lvl="1"/>
            <a:endParaRPr lang="en-US" sz="1700" dirty="0">
              <a:solidFill>
                <a:srgbClr val="000000"/>
              </a:solidFill>
              <a:latin typeface="Calibri" panose="020F0502020204030204" pitchFamily="34" charset="0"/>
              <a:cs typeface="Calibri" panose="020F0502020204030204" pitchFamily="34" charset="0"/>
            </a:endParaRPr>
          </a:p>
          <a:p>
            <a:pPr lvl="1"/>
            <a:endParaRPr lang="en-US" dirty="0">
              <a:solidFill>
                <a:srgbClr val="00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DDFB5B1-67F8-7508-6BB1-194CDB8C887D}"/>
              </a:ext>
            </a:extLst>
          </p:cNvPr>
          <p:cNvSpPr txBox="1"/>
          <p:nvPr/>
        </p:nvSpPr>
        <p:spPr>
          <a:xfrm>
            <a:off x="1258613" y="2721671"/>
            <a:ext cx="9306910" cy="1400383"/>
          </a:xfrm>
          <a:prstGeom prst="rect">
            <a:avLst/>
          </a:prstGeom>
          <a:noFill/>
        </p:spPr>
        <p:txBody>
          <a:bodyPr wrap="square" numCol="2">
            <a:spAutoFit/>
          </a:bodyPr>
          <a:lstStyle/>
          <a:p>
            <a:pPr marL="742950" lvl="1" indent="-285750">
              <a:buFont typeface="Courier New" panose="02070309020205020404" pitchFamily="49" charset="0"/>
              <a:buChar char="o"/>
            </a:pPr>
            <a:r>
              <a:rPr lang="en-US" sz="1700" dirty="0">
                <a:solidFill>
                  <a:srgbClr val="000000"/>
                </a:solidFill>
                <a:latin typeface="Calibri" panose="020F0502020204030204" pitchFamily="34" charset="0"/>
                <a:cs typeface="Calibri" panose="020F0502020204030204" pitchFamily="34" charset="0"/>
              </a:rPr>
              <a:t>Controlled grazing</a:t>
            </a:r>
          </a:p>
          <a:p>
            <a:pPr marL="742950" lvl="1" indent="-285750">
              <a:buFont typeface="Courier New" panose="02070309020205020404" pitchFamily="49" charset="0"/>
              <a:buChar char="o"/>
            </a:pPr>
            <a:r>
              <a:rPr lang="en-US" sz="1700" dirty="0">
                <a:solidFill>
                  <a:srgbClr val="000000"/>
                </a:solidFill>
                <a:latin typeface="Calibri" panose="020F0502020204030204" pitchFamily="34" charset="0"/>
                <a:cs typeface="Calibri" panose="020F0502020204030204" pitchFamily="34" charset="0"/>
              </a:rPr>
              <a:t>Controlled poaching</a:t>
            </a:r>
          </a:p>
          <a:p>
            <a:pPr marL="742950" lvl="1" indent="-285750">
              <a:buFont typeface="Courier New" panose="02070309020205020404" pitchFamily="49" charset="0"/>
              <a:buChar char="o"/>
            </a:pPr>
            <a:r>
              <a:rPr lang="en-US" sz="1700" dirty="0">
                <a:solidFill>
                  <a:srgbClr val="000000"/>
                </a:solidFill>
                <a:latin typeface="Calibri" panose="020F0502020204030204" pitchFamily="34" charset="0"/>
                <a:cs typeface="Calibri" panose="020F0502020204030204" pitchFamily="34" charset="0"/>
              </a:rPr>
              <a:t>Re-introduction of locally-extinct species</a:t>
            </a:r>
          </a:p>
          <a:p>
            <a:pPr marL="742950" lvl="1" indent="-285750">
              <a:buFont typeface="Courier New" panose="02070309020205020404" pitchFamily="49" charset="0"/>
              <a:buChar char="o"/>
            </a:pPr>
            <a:endParaRPr lang="en-US" sz="1700" dirty="0">
              <a:solidFill>
                <a:srgbClr val="000000"/>
              </a:solidFill>
              <a:latin typeface="Calibri" panose="020F0502020204030204" pitchFamily="34" charset="0"/>
              <a:cs typeface="Calibri" panose="020F0502020204030204" pitchFamily="34" charset="0"/>
            </a:endParaRPr>
          </a:p>
          <a:p>
            <a:pPr marL="742950" lvl="1" indent="-285750">
              <a:buFont typeface="Courier New" panose="02070309020205020404" pitchFamily="49" charset="0"/>
              <a:buChar char="o"/>
            </a:pPr>
            <a:endParaRPr lang="en-US" sz="1700" dirty="0">
              <a:solidFill>
                <a:srgbClr val="000000"/>
              </a:solidFill>
              <a:latin typeface="Calibri" panose="020F0502020204030204" pitchFamily="34" charset="0"/>
              <a:cs typeface="Calibri" panose="020F0502020204030204" pitchFamily="34" charset="0"/>
            </a:endParaRPr>
          </a:p>
          <a:p>
            <a:pPr marL="742950" lvl="1" indent="-285750">
              <a:buFont typeface="Courier New" panose="02070309020205020404" pitchFamily="49" charset="0"/>
              <a:buChar char="o"/>
            </a:pPr>
            <a:r>
              <a:rPr lang="en-US" sz="1700" dirty="0">
                <a:solidFill>
                  <a:srgbClr val="000000"/>
                </a:solidFill>
                <a:latin typeface="Calibri" panose="020F0502020204030204" pitchFamily="34" charset="0"/>
                <a:cs typeface="Calibri" panose="020F0502020204030204" pitchFamily="34" charset="0"/>
              </a:rPr>
              <a:t>Removal of invasive species</a:t>
            </a:r>
          </a:p>
          <a:p>
            <a:pPr marL="742950" lvl="1" indent="-285750">
              <a:buFont typeface="Courier New" panose="02070309020205020404" pitchFamily="49" charset="0"/>
              <a:buChar char="o"/>
            </a:pPr>
            <a:r>
              <a:rPr lang="en-US" sz="1700" dirty="0">
                <a:solidFill>
                  <a:srgbClr val="000000"/>
                </a:solidFill>
                <a:latin typeface="Calibri" panose="020F0502020204030204" pitchFamily="34" charset="0"/>
                <a:cs typeface="Calibri" panose="020F0502020204030204" pitchFamily="34" charset="0"/>
              </a:rPr>
              <a:t>Controlled access to visitors</a:t>
            </a:r>
          </a:p>
          <a:p>
            <a:pPr marL="742950" lvl="1" indent="-285750">
              <a:buFont typeface="Courier New" panose="02070309020205020404" pitchFamily="49" charset="0"/>
              <a:buChar char="o"/>
            </a:pPr>
            <a:r>
              <a:rPr lang="en-US" sz="1700" dirty="0">
                <a:solidFill>
                  <a:srgbClr val="000000"/>
                </a:solidFill>
                <a:latin typeface="Calibri" panose="020F0502020204030204" pitchFamily="34" charset="0"/>
                <a:cs typeface="Calibri" panose="020F0502020204030204" pitchFamily="34" charset="0"/>
              </a:rPr>
              <a:t>Legal action against human impacts</a:t>
            </a:r>
          </a:p>
        </p:txBody>
      </p:sp>
      <p:sp>
        <p:nvSpPr>
          <p:cNvPr id="11" name="TextBox 10">
            <a:extLst>
              <a:ext uri="{FF2B5EF4-FFF2-40B4-BE49-F238E27FC236}">
                <a16:creationId xmlns:a16="http://schemas.microsoft.com/office/drawing/2014/main" id="{20EC6D63-9986-4B90-A79E-499AD7DBFC4F}"/>
              </a:ext>
            </a:extLst>
          </p:cNvPr>
          <p:cNvSpPr txBox="1"/>
          <p:nvPr/>
        </p:nvSpPr>
        <p:spPr>
          <a:xfrm>
            <a:off x="43686" y="3648077"/>
            <a:ext cx="6172200" cy="353943"/>
          </a:xfrm>
          <a:prstGeom prst="rect">
            <a:avLst/>
          </a:prstGeom>
          <a:noFill/>
        </p:spPr>
        <p:txBody>
          <a:bodyPr wrap="square">
            <a:spAutoFit/>
          </a:bodyPr>
          <a:lstStyle/>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What makes a good protected area?</a:t>
            </a:r>
          </a:p>
        </p:txBody>
      </p:sp>
      <p:pic>
        <p:nvPicPr>
          <p:cNvPr id="12" name="Picture 11">
            <a:extLst>
              <a:ext uri="{FF2B5EF4-FFF2-40B4-BE49-F238E27FC236}">
                <a16:creationId xmlns:a16="http://schemas.microsoft.com/office/drawing/2014/main" id="{55B0621D-8832-8008-5560-9E0FDF3672E1}"/>
              </a:ext>
            </a:extLst>
          </p:cNvPr>
          <p:cNvPicPr>
            <a:picLocks noChangeAspect="1"/>
          </p:cNvPicPr>
          <p:nvPr/>
        </p:nvPicPr>
        <p:blipFill>
          <a:blip r:embed="rId4"/>
          <a:stretch>
            <a:fillRect/>
          </a:stretch>
        </p:blipFill>
        <p:spPr>
          <a:xfrm>
            <a:off x="1550274" y="4017683"/>
            <a:ext cx="8723587" cy="2829935"/>
          </a:xfrm>
          <a:prstGeom prst="rect">
            <a:avLst/>
          </a:prstGeom>
        </p:spPr>
      </p:pic>
    </p:spTree>
    <p:extLst>
      <p:ext uri="{BB962C8B-B14F-4D97-AF65-F5344CB8AC3E}">
        <p14:creationId xmlns:p14="http://schemas.microsoft.com/office/powerpoint/2010/main" val="2132563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EF39-97C1-927B-5B95-485702A1A91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A8E4466-1D7B-318B-11E8-D942DCA4D9B4}"/>
              </a:ext>
            </a:extLst>
          </p:cNvPr>
          <p:cNvSpPr txBox="1"/>
          <p:nvPr/>
        </p:nvSpPr>
        <p:spPr>
          <a:xfrm>
            <a:off x="1087820" y="1317559"/>
            <a:ext cx="9648497" cy="353943"/>
          </a:xfrm>
          <a:prstGeom prst="rect">
            <a:avLst/>
          </a:prstGeom>
          <a:noFill/>
          <a:ln w="12700">
            <a:solidFill>
              <a:schemeClr val="accent1">
                <a:shade val="15000"/>
              </a:schemeClr>
            </a:solidFill>
          </a:ln>
        </p:spPr>
        <p:txBody>
          <a:bodyPr wrap="square">
            <a:spAutoFit/>
          </a:bodyPr>
          <a:lstStyle/>
          <a:p>
            <a:r>
              <a:rPr lang="en-US" sz="1700" b="1" dirty="0">
                <a:solidFill>
                  <a:srgbClr val="000000"/>
                </a:solidFill>
                <a:latin typeface="Calibri" panose="020F0502020204030204" pitchFamily="34" charset="0"/>
                <a:cs typeface="Calibri" panose="020F0502020204030204" pitchFamily="34" charset="0"/>
              </a:rPr>
              <a:t>In situ </a:t>
            </a:r>
            <a:r>
              <a:rPr lang="en-US" sz="1700" dirty="0">
                <a:solidFill>
                  <a:srgbClr val="000000"/>
                </a:solidFill>
                <a:latin typeface="Calibri" panose="020F0502020204030204" pitchFamily="34" charset="0"/>
                <a:cs typeface="Calibri" panose="020F0502020204030204" pitchFamily="34" charset="0"/>
              </a:rPr>
              <a:t>conservation is the preservation of plant and animal species within their natural habitat (on-site)</a:t>
            </a:r>
          </a:p>
        </p:txBody>
      </p:sp>
      <p:pic>
        <p:nvPicPr>
          <p:cNvPr id="2" name="Picture 1">
            <a:extLst>
              <a:ext uri="{FF2B5EF4-FFF2-40B4-BE49-F238E27FC236}">
                <a16:creationId xmlns:a16="http://schemas.microsoft.com/office/drawing/2014/main" id="{A6DF46CB-80BD-7FC1-2AB6-D87C76580E61}"/>
              </a:ext>
            </a:extLst>
          </p:cNvPr>
          <p:cNvPicPr>
            <a:picLocks noChangeAspect="1"/>
          </p:cNvPicPr>
          <p:nvPr/>
        </p:nvPicPr>
        <p:blipFill>
          <a:blip r:embed="rId3"/>
          <a:stretch>
            <a:fillRect/>
          </a:stretch>
        </p:blipFill>
        <p:spPr>
          <a:xfrm>
            <a:off x="2726436" y="0"/>
            <a:ext cx="6739128" cy="1232859"/>
          </a:xfrm>
          <a:prstGeom prst="rect">
            <a:avLst/>
          </a:prstGeom>
        </p:spPr>
      </p:pic>
      <p:pic>
        <p:nvPicPr>
          <p:cNvPr id="18438" name="Picture 6" descr="What is Mine Reclamation? Benefits, Purpose, and Process - JOUAV">
            <a:extLst>
              <a:ext uri="{FF2B5EF4-FFF2-40B4-BE49-F238E27FC236}">
                <a16:creationId xmlns:a16="http://schemas.microsoft.com/office/drawing/2014/main" id="{D0B370C3-9ACF-9704-2DF7-E8200CEE43E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9465565" y="1693138"/>
            <a:ext cx="2253504" cy="13568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What is Mine Reclamation? Benefits, Purpose, and Process - JOUAV">
            <a:extLst>
              <a:ext uri="{FF2B5EF4-FFF2-40B4-BE49-F238E27FC236}">
                <a16:creationId xmlns:a16="http://schemas.microsoft.com/office/drawing/2014/main" id="{5239A661-8D5F-2E22-0BCD-67A750411A58}"/>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9465564" y="3327788"/>
            <a:ext cx="2253505" cy="1226518"/>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Rewilding - before and after : r/megafaunarewilding">
            <a:extLst>
              <a:ext uri="{FF2B5EF4-FFF2-40B4-BE49-F238E27FC236}">
                <a16:creationId xmlns:a16="http://schemas.microsoft.com/office/drawing/2014/main" id="{73799580-1080-F000-B1C5-6CD102BBF637}"/>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844160" y="2047889"/>
            <a:ext cx="3629902" cy="2506417"/>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10 Facts About Serengeti National Park | Tanzania Safaris Tours">
            <a:extLst>
              <a:ext uri="{FF2B5EF4-FFF2-40B4-BE49-F238E27FC236}">
                <a16:creationId xmlns:a16="http://schemas.microsoft.com/office/drawing/2014/main" id="{F6A6C222-AB91-E230-5855-A5967C0A1539}"/>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395797" y="2047889"/>
            <a:ext cx="3748744" cy="24665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B2045E-38B0-7AF4-3EBC-676F215D3ABD}"/>
              </a:ext>
            </a:extLst>
          </p:cNvPr>
          <p:cNvSpPr txBox="1"/>
          <p:nvPr/>
        </p:nvSpPr>
        <p:spPr>
          <a:xfrm>
            <a:off x="5096567" y="3118455"/>
            <a:ext cx="3125088" cy="353943"/>
          </a:xfrm>
          <a:prstGeom prst="rect">
            <a:avLst/>
          </a:prstGeom>
          <a:solidFill>
            <a:schemeClr val="bg1"/>
          </a:solid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Rewilding of degraded ecosystem</a:t>
            </a:r>
          </a:p>
        </p:txBody>
      </p:sp>
      <p:sp>
        <p:nvSpPr>
          <p:cNvPr id="10" name="TextBox 9">
            <a:extLst>
              <a:ext uri="{FF2B5EF4-FFF2-40B4-BE49-F238E27FC236}">
                <a16:creationId xmlns:a16="http://schemas.microsoft.com/office/drawing/2014/main" id="{B17CF160-1952-A495-5641-74C12136C323}"/>
              </a:ext>
            </a:extLst>
          </p:cNvPr>
          <p:cNvSpPr txBox="1"/>
          <p:nvPr/>
        </p:nvSpPr>
        <p:spPr>
          <a:xfrm>
            <a:off x="8769811" y="3045296"/>
            <a:ext cx="3416932" cy="353943"/>
          </a:xfrm>
          <a:prstGeom prst="rect">
            <a:avLst/>
          </a:prstGeom>
          <a:solidFill>
            <a:schemeClr val="bg1"/>
          </a:solid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Reclamation of degraded ecosystem</a:t>
            </a:r>
          </a:p>
        </p:txBody>
      </p:sp>
      <p:graphicFrame>
        <p:nvGraphicFramePr>
          <p:cNvPr id="13" name="Table 12">
            <a:extLst>
              <a:ext uri="{FF2B5EF4-FFF2-40B4-BE49-F238E27FC236}">
                <a16:creationId xmlns:a16="http://schemas.microsoft.com/office/drawing/2014/main" id="{1525A4B0-3701-3943-D4AF-7FBF913AA865}"/>
              </a:ext>
            </a:extLst>
          </p:cNvPr>
          <p:cNvGraphicFramePr>
            <a:graphicFrameLocks noGrp="1"/>
          </p:cNvGraphicFramePr>
          <p:nvPr>
            <p:extLst>
              <p:ext uri="{D42A27DB-BD31-4B8C-83A1-F6EECF244321}">
                <p14:modId xmlns:p14="http://schemas.microsoft.com/office/powerpoint/2010/main" val="665914722"/>
              </p:ext>
            </p:extLst>
          </p:nvPr>
        </p:nvGraphicFramePr>
        <p:xfrm>
          <a:off x="788276" y="4839069"/>
          <a:ext cx="10483166" cy="1828800"/>
        </p:xfrm>
        <a:graphic>
          <a:graphicData uri="http://schemas.openxmlformats.org/drawingml/2006/table">
            <a:tbl>
              <a:tblPr firstRow="1" bandRow="1">
                <a:tableStyleId>{5C22544A-7EE6-4342-B048-85BDC9FD1C3A}</a:tableStyleId>
              </a:tblPr>
              <a:tblGrid>
                <a:gridCol w="5241583">
                  <a:extLst>
                    <a:ext uri="{9D8B030D-6E8A-4147-A177-3AD203B41FA5}">
                      <a16:colId xmlns:a16="http://schemas.microsoft.com/office/drawing/2014/main" val="4142169973"/>
                    </a:ext>
                  </a:extLst>
                </a:gridCol>
                <a:gridCol w="5241583">
                  <a:extLst>
                    <a:ext uri="{9D8B030D-6E8A-4147-A177-3AD203B41FA5}">
                      <a16:colId xmlns:a16="http://schemas.microsoft.com/office/drawing/2014/main" val="2913525926"/>
                    </a:ext>
                  </a:extLst>
                </a:gridCol>
              </a:tblGrid>
              <a:tr h="221214">
                <a:tc>
                  <a:txBody>
                    <a:bodyPr/>
                    <a:lstStyle/>
                    <a:p>
                      <a:pPr algn="ctr"/>
                      <a:r>
                        <a:rPr lang="en-JP" sz="1400" dirty="0"/>
                        <a:t>Pros of protected areas</a:t>
                      </a:r>
                    </a:p>
                  </a:txBody>
                  <a:tcPr>
                    <a:solidFill>
                      <a:srgbClr val="00B050"/>
                    </a:solidFill>
                  </a:tcPr>
                </a:tc>
                <a:tc>
                  <a:txBody>
                    <a:bodyPr/>
                    <a:lstStyle/>
                    <a:p>
                      <a:pPr algn="ctr"/>
                      <a:r>
                        <a:rPr lang="en-JP" sz="1400" dirty="0"/>
                        <a:t>Cons of protected areas</a:t>
                      </a:r>
                    </a:p>
                  </a:txBody>
                  <a:tcPr>
                    <a:solidFill>
                      <a:srgbClr val="FF0000"/>
                    </a:solidFill>
                  </a:tcPr>
                </a:tc>
                <a:extLst>
                  <a:ext uri="{0D108BD9-81ED-4DB2-BD59-A6C34878D82A}">
                    <a16:rowId xmlns:a16="http://schemas.microsoft.com/office/drawing/2014/main" val="1079649139"/>
                  </a:ext>
                </a:extLst>
              </a:tr>
              <a:tr h="221214">
                <a:tc>
                  <a:txBody>
                    <a:bodyPr/>
                    <a:lstStyle/>
                    <a:p>
                      <a:pPr algn="ctr"/>
                      <a:r>
                        <a:rPr lang="en-US" sz="1400" dirty="0"/>
                        <a:t>A</a:t>
                      </a:r>
                      <a:r>
                        <a:rPr lang="en-JP" sz="1400" dirty="0"/>
                        <a:t>llows species to live in environment </a:t>
                      </a:r>
                      <a:r>
                        <a:rPr lang="en-US" sz="1400" dirty="0"/>
                        <a:t>in which they are adapted</a:t>
                      </a:r>
                      <a:endParaRPr lang="en-JP" sz="1400" dirty="0"/>
                    </a:p>
                  </a:txBody>
                  <a:tcPr>
                    <a:solidFill>
                      <a:schemeClr val="accent6">
                        <a:lumMod val="40000"/>
                        <a:lumOff val="60000"/>
                      </a:schemeClr>
                    </a:solidFill>
                  </a:tcPr>
                </a:tc>
                <a:tc>
                  <a:txBody>
                    <a:bodyPr/>
                    <a:lstStyle/>
                    <a:p>
                      <a:pPr algn="ctr"/>
                      <a:r>
                        <a:rPr lang="en-US" sz="1400" dirty="0"/>
                        <a:t>R</a:t>
                      </a:r>
                      <a:r>
                        <a:rPr lang="en-JP" sz="1400" dirty="0"/>
                        <a:t>equires sufficient funding</a:t>
                      </a:r>
                    </a:p>
                  </a:txBody>
                  <a:tcPr>
                    <a:solidFill>
                      <a:srgbClr val="FF7E79">
                        <a:alpha val="70980"/>
                      </a:srgbClr>
                    </a:solidFill>
                  </a:tcPr>
                </a:tc>
                <a:extLst>
                  <a:ext uri="{0D108BD9-81ED-4DB2-BD59-A6C34878D82A}">
                    <a16:rowId xmlns:a16="http://schemas.microsoft.com/office/drawing/2014/main" val="642425429"/>
                  </a:ext>
                </a:extLst>
              </a:tr>
              <a:tr h="221214">
                <a:tc>
                  <a:txBody>
                    <a:bodyPr/>
                    <a:lstStyle/>
                    <a:p>
                      <a:pPr algn="ctr"/>
                      <a:r>
                        <a:rPr lang="en-US" sz="1400" dirty="0"/>
                        <a:t>C</a:t>
                      </a:r>
                      <a:r>
                        <a:rPr lang="en-JP" sz="1400" dirty="0"/>
                        <a:t>an conserve whole ecosystems (holistic approach)</a:t>
                      </a:r>
                    </a:p>
                  </a:txBody>
                  <a:tcPr>
                    <a:solidFill>
                      <a:schemeClr val="accent6">
                        <a:lumMod val="40000"/>
                        <a:lumOff val="60000"/>
                      </a:schemeClr>
                    </a:solidFill>
                  </a:tcPr>
                </a:tc>
                <a:tc>
                  <a:txBody>
                    <a:bodyPr/>
                    <a:lstStyle/>
                    <a:p>
                      <a:pPr algn="ctr"/>
                      <a:r>
                        <a:rPr lang="en-US" sz="1400" dirty="0"/>
                        <a:t>D</a:t>
                      </a:r>
                      <a:r>
                        <a:rPr lang="en-JP" sz="1400" dirty="0"/>
                        <a:t>ifficult to establish due to political issues/economic interests</a:t>
                      </a:r>
                    </a:p>
                  </a:txBody>
                  <a:tcPr>
                    <a:solidFill>
                      <a:srgbClr val="FF7E79">
                        <a:alpha val="70980"/>
                      </a:srgbClr>
                    </a:solidFill>
                  </a:tcPr>
                </a:tc>
                <a:extLst>
                  <a:ext uri="{0D108BD9-81ED-4DB2-BD59-A6C34878D82A}">
                    <a16:rowId xmlns:a16="http://schemas.microsoft.com/office/drawing/2014/main" val="3611986514"/>
                  </a:ext>
                </a:extLst>
              </a:tr>
              <a:tr h="221214">
                <a:tc>
                  <a:txBody>
                    <a:bodyPr/>
                    <a:lstStyle/>
                    <a:p>
                      <a:pPr algn="ctr"/>
                      <a:r>
                        <a:rPr lang="en-US" sz="1400" dirty="0"/>
                        <a:t>M</a:t>
                      </a:r>
                      <a:r>
                        <a:rPr lang="en-JP" sz="1400" dirty="0"/>
                        <a:t>aintains animals normal behaviour</a:t>
                      </a:r>
                    </a:p>
                  </a:txBody>
                  <a:tcPr>
                    <a:solidFill>
                      <a:schemeClr val="accent6">
                        <a:lumMod val="40000"/>
                        <a:lumOff val="60000"/>
                      </a:schemeClr>
                    </a:solidFill>
                  </a:tcPr>
                </a:tc>
                <a:tc>
                  <a:txBody>
                    <a:bodyPr/>
                    <a:lstStyle/>
                    <a:p>
                      <a:pPr algn="ctr"/>
                      <a:r>
                        <a:rPr lang="en-US" sz="1400" dirty="0"/>
                        <a:t>A</a:t>
                      </a:r>
                      <a:r>
                        <a:rPr lang="en-JP" sz="1400" dirty="0"/>
                        <a:t>reas can become ‘islands’ which result in a loss of biodiversity </a:t>
                      </a:r>
                    </a:p>
                  </a:txBody>
                  <a:tcPr>
                    <a:solidFill>
                      <a:srgbClr val="FF7E79">
                        <a:alpha val="70980"/>
                      </a:srgbClr>
                    </a:solidFill>
                  </a:tcPr>
                </a:tc>
                <a:extLst>
                  <a:ext uri="{0D108BD9-81ED-4DB2-BD59-A6C34878D82A}">
                    <a16:rowId xmlns:a16="http://schemas.microsoft.com/office/drawing/2014/main" val="1238234789"/>
                  </a:ext>
                </a:extLst>
              </a:tr>
              <a:tr h="221214">
                <a:tc>
                  <a:txBody>
                    <a:bodyPr/>
                    <a:lstStyle/>
                    <a:p>
                      <a:pPr algn="ctr"/>
                      <a:r>
                        <a:rPr lang="en-US" sz="1400" dirty="0"/>
                        <a:t>allows preservation of potentially unknown species</a:t>
                      </a:r>
                      <a:endParaRPr lang="en-JP" sz="1400" dirty="0"/>
                    </a:p>
                  </a:txBody>
                  <a:tcPr>
                    <a:solidFill>
                      <a:schemeClr val="accent6">
                        <a:lumMod val="40000"/>
                        <a:lumOff val="60000"/>
                      </a:schemeClr>
                    </a:solidFill>
                  </a:tcPr>
                </a:tc>
                <a:tc>
                  <a:txBody>
                    <a:bodyPr/>
                    <a:lstStyle/>
                    <a:p>
                      <a:pPr algn="ctr"/>
                      <a:r>
                        <a:rPr lang="en-US" sz="1400" dirty="0"/>
                        <a:t>R</a:t>
                      </a:r>
                      <a:r>
                        <a:rPr lang="en-JP" sz="1400" dirty="0"/>
                        <a:t>equires constant monitoring and regulation</a:t>
                      </a:r>
                    </a:p>
                  </a:txBody>
                  <a:tcPr>
                    <a:solidFill>
                      <a:srgbClr val="FF7E79">
                        <a:alpha val="70980"/>
                      </a:srgbClr>
                    </a:solidFill>
                  </a:tcPr>
                </a:tc>
                <a:extLst>
                  <a:ext uri="{0D108BD9-81ED-4DB2-BD59-A6C34878D82A}">
                    <a16:rowId xmlns:a16="http://schemas.microsoft.com/office/drawing/2014/main" val="2281419096"/>
                  </a:ext>
                </a:extLst>
              </a:tr>
              <a:tr h="221214">
                <a:tc>
                  <a:txBody>
                    <a:bodyPr/>
                    <a:lstStyle/>
                    <a:p>
                      <a:pPr algn="ctr"/>
                      <a:r>
                        <a:rPr lang="en-US" sz="1400" dirty="0"/>
                        <a:t>P</a:t>
                      </a:r>
                      <a:r>
                        <a:rPr lang="en-JP" sz="1400" dirty="0"/>
                        <a:t>rovides an area for re-introduction programmes</a:t>
                      </a:r>
                    </a:p>
                  </a:txBody>
                  <a:tcPr>
                    <a:solidFill>
                      <a:schemeClr val="accent6">
                        <a:lumMod val="40000"/>
                        <a:lumOff val="60000"/>
                      </a:schemeClr>
                    </a:solidFill>
                  </a:tcPr>
                </a:tc>
                <a:tc>
                  <a:txBody>
                    <a:bodyPr/>
                    <a:lstStyle/>
                    <a:p>
                      <a:pPr algn="ctr"/>
                      <a:r>
                        <a:rPr lang="en-JP" sz="1400" dirty="0"/>
                        <a:t>Subject to outsides outforces difficult to control</a:t>
                      </a:r>
                    </a:p>
                  </a:txBody>
                  <a:tcPr>
                    <a:solidFill>
                      <a:srgbClr val="FF7E79">
                        <a:alpha val="70980"/>
                      </a:srgbClr>
                    </a:solidFill>
                  </a:tcPr>
                </a:tc>
                <a:extLst>
                  <a:ext uri="{0D108BD9-81ED-4DB2-BD59-A6C34878D82A}">
                    <a16:rowId xmlns:a16="http://schemas.microsoft.com/office/drawing/2014/main" val="1224244111"/>
                  </a:ext>
                </a:extLst>
              </a:tr>
            </a:tbl>
          </a:graphicData>
        </a:graphic>
      </p:graphicFrame>
      <p:sp>
        <p:nvSpPr>
          <p:cNvPr id="14" name="TextBox 13">
            <a:extLst>
              <a:ext uri="{FF2B5EF4-FFF2-40B4-BE49-F238E27FC236}">
                <a16:creationId xmlns:a16="http://schemas.microsoft.com/office/drawing/2014/main" id="{18E42F73-5219-77A5-1DBB-B4E4A8C34077}"/>
              </a:ext>
            </a:extLst>
          </p:cNvPr>
          <p:cNvSpPr txBox="1"/>
          <p:nvPr/>
        </p:nvSpPr>
        <p:spPr>
          <a:xfrm>
            <a:off x="1671394" y="3104174"/>
            <a:ext cx="1529323" cy="353943"/>
          </a:xfrm>
          <a:prstGeom prst="rect">
            <a:avLst/>
          </a:prstGeom>
          <a:solidFill>
            <a:schemeClr val="bg1"/>
          </a:solid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National parks</a:t>
            </a:r>
          </a:p>
        </p:txBody>
      </p:sp>
    </p:spTree>
    <p:extLst>
      <p:ext uri="{BB962C8B-B14F-4D97-AF65-F5344CB8AC3E}">
        <p14:creationId xmlns:p14="http://schemas.microsoft.com/office/powerpoint/2010/main" val="271413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54DCE-958E-2D38-637B-CA6396E7D5A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8114613-4BDB-699C-B040-5043077B6A86}"/>
              </a:ext>
            </a:extLst>
          </p:cNvPr>
          <p:cNvPicPr>
            <a:picLocks noChangeAspect="1"/>
          </p:cNvPicPr>
          <p:nvPr/>
        </p:nvPicPr>
        <p:blipFill>
          <a:blip r:embed="rId3"/>
          <a:stretch>
            <a:fillRect/>
          </a:stretch>
        </p:blipFill>
        <p:spPr>
          <a:xfrm>
            <a:off x="2726436" y="0"/>
            <a:ext cx="6739128" cy="1232859"/>
          </a:xfrm>
          <a:prstGeom prst="rect">
            <a:avLst/>
          </a:prstGeom>
        </p:spPr>
      </p:pic>
      <p:sp>
        <p:nvSpPr>
          <p:cNvPr id="5" name="TextBox 4">
            <a:extLst>
              <a:ext uri="{FF2B5EF4-FFF2-40B4-BE49-F238E27FC236}">
                <a16:creationId xmlns:a16="http://schemas.microsoft.com/office/drawing/2014/main" id="{0D68A401-BD23-8257-A898-55815DBD21DB}"/>
              </a:ext>
            </a:extLst>
          </p:cNvPr>
          <p:cNvSpPr txBox="1"/>
          <p:nvPr/>
        </p:nvSpPr>
        <p:spPr>
          <a:xfrm>
            <a:off x="1135117" y="1341806"/>
            <a:ext cx="9569669" cy="353943"/>
          </a:xfrm>
          <a:prstGeom prst="rect">
            <a:avLst/>
          </a:prstGeom>
          <a:noFill/>
          <a:ln w="12700">
            <a:solidFill>
              <a:schemeClr val="accent1">
                <a:shade val="15000"/>
              </a:schemeClr>
            </a:solidFill>
          </a:ln>
        </p:spPr>
        <p:txBody>
          <a:bodyPr wrap="square">
            <a:spAutoFit/>
          </a:bodyPr>
          <a:lstStyle/>
          <a:p>
            <a:r>
              <a:rPr lang="en-US" sz="1700" b="1" dirty="0">
                <a:latin typeface="Calibri" panose="020F0502020204030204" pitchFamily="34" charset="0"/>
                <a:cs typeface="Calibri" panose="020F0502020204030204" pitchFamily="34" charset="0"/>
              </a:rPr>
              <a:t>Ex situ </a:t>
            </a:r>
            <a:r>
              <a:rPr lang="en-US" sz="1700" dirty="0">
                <a:latin typeface="Calibri" panose="020F0502020204030204" pitchFamily="34" charset="0"/>
                <a:cs typeface="Calibri" panose="020F0502020204030204" pitchFamily="34" charset="0"/>
              </a:rPr>
              <a:t>conservation is the preservation of plant and animal species outside their natural habitats (off-site)</a:t>
            </a:r>
          </a:p>
        </p:txBody>
      </p:sp>
      <p:sp>
        <p:nvSpPr>
          <p:cNvPr id="6" name="TextBox 5">
            <a:extLst>
              <a:ext uri="{FF2B5EF4-FFF2-40B4-BE49-F238E27FC236}">
                <a16:creationId xmlns:a16="http://schemas.microsoft.com/office/drawing/2014/main" id="{A9EA642C-20A6-97E2-0724-7119633DEDBE}"/>
              </a:ext>
            </a:extLst>
          </p:cNvPr>
          <p:cNvSpPr txBox="1"/>
          <p:nvPr/>
        </p:nvSpPr>
        <p:spPr>
          <a:xfrm>
            <a:off x="-1" y="1773164"/>
            <a:ext cx="11603421" cy="353943"/>
          </a:xfrm>
          <a:prstGeom prst="rect">
            <a:avLst/>
          </a:prstGeom>
          <a:noFill/>
        </p:spPr>
        <p:txBody>
          <a:bodyPr wrap="square">
            <a:spAutoFit/>
          </a:bodyPr>
          <a:lstStyle/>
          <a:p>
            <a:pPr marL="285750" indent="-285750">
              <a:buFont typeface="Wingdings" pitchFamily="2" charset="2"/>
              <a:buChar char="Ø"/>
            </a:pPr>
            <a:r>
              <a:rPr lang="en-US" sz="1700" dirty="0">
                <a:solidFill>
                  <a:srgbClr val="000000"/>
                </a:solidFill>
                <a:latin typeface="Calibri" panose="020F0502020204030204" pitchFamily="34" charset="0"/>
                <a:cs typeface="Calibri" panose="020F0502020204030204" pitchFamily="34" charset="0"/>
              </a:rPr>
              <a:t>Focuses on vulnerable species. Often used as a backup for in situ or when species cannot safety remain in natural habitats</a:t>
            </a:r>
          </a:p>
        </p:txBody>
      </p:sp>
      <p:pic>
        <p:nvPicPr>
          <p:cNvPr id="7" name="Picture 6">
            <a:extLst>
              <a:ext uri="{FF2B5EF4-FFF2-40B4-BE49-F238E27FC236}">
                <a16:creationId xmlns:a16="http://schemas.microsoft.com/office/drawing/2014/main" id="{966AC568-DB7E-C4BB-CA48-0346AACB45D8}"/>
              </a:ext>
            </a:extLst>
          </p:cNvPr>
          <p:cNvPicPr>
            <a:picLocks noChangeAspect="1"/>
          </p:cNvPicPr>
          <p:nvPr/>
        </p:nvPicPr>
        <p:blipFill>
          <a:blip r:embed="rId4"/>
          <a:stretch>
            <a:fillRect/>
          </a:stretch>
        </p:blipFill>
        <p:spPr>
          <a:xfrm>
            <a:off x="1608082" y="2277011"/>
            <a:ext cx="8655269" cy="4600767"/>
          </a:xfrm>
          <a:prstGeom prst="rect">
            <a:avLst/>
          </a:prstGeom>
        </p:spPr>
      </p:pic>
    </p:spTree>
    <p:extLst>
      <p:ext uri="{BB962C8B-B14F-4D97-AF65-F5344CB8AC3E}">
        <p14:creationId xmlns:p14="http://schemas.microsoft.com/office/powerpoint/2010/main" val="2234434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A9763-EFBC-248D-09D1-7DF4914B10BA}"/>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B9DC7126-C56D-16B9-DECF-402D785FAE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0401"/>
            <a:ext cx="12192000" cy="461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139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E480-DDE1-0A68-9E46-39474795CA04}"/>
            </a:ext>
          </a:extLst>
        </p:cNvPr>
        <p:cNvGrpSpPr/>
        <p:nvPr/>
      </p:nvGrpSpPr>
      <p:grpSpPr>
        <a:xfrm>
          <a:off x="0" y="0"/>
          <a:ext cx="0" cy="0"/>
          <a:chOff x="0" y="0"/>
          <a:chExt cx="0" cy="0"/>
        </a:xfrm>
      </p:grpSpPr>
      <p:pic>
        <p:nvPicPr>
          <p:cNvPr id="1028" name="Picture 4" descr="Biodiversity | BioNinja">
            <a:extLst>
              <a:ext uri="{FF2B5EF4-FFF2-40B4-BE49-F238E27FC236}">
                <a16:creationId xmlns:a16="http://schemas.microsoft.com/office/drawing/2014/main" id="{BA885F98-2540-F996-905D-3F6C85B821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55679" y="4005894"/>
            <a:ext cx="6236321" cy="28521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C7AB5D-0CC9-8599-956C-DF87F86B6643}"/>
              </a:ext>
            </a:extLst>
          </p:cNvPr>
          <p:cNvSpPr txBox="1"/>
          <p:nvPr/>
        </p:nvSpPr>
        <p:spPr>
          <a:xfrm>
            <a:off x="61992" y="990853"/>
            <a:ext cx="6571870" cy="1046440"/>
          </a:xfrm>
          <a:prstGeom prst="rect">
            <a:avLst/>
          </a:prstGeom>
          <a:noFill/>
        </p:spPr>
        <p:txBody>
          <a:bodyPr wrap="square">
            <a:spAutoFit/>
          </a:bodyPr>
          <a:lstStyle/>
          <a:p>
            <a:r>
              <a:rPr lang="en-US" sz="1700" b="1" dirty="0">
                <a:solidFill>
                  <a:srgbClr val="000000"/>
                </a:solidFill>
                <a:latin typeface="Calibri" panose="020F0502020204030204" pitchFamily="34" charset="0"/>
                <a:cs typeface="Calibri" panose="020F0502020204030204" pitchFamily="34" charset="0"/>
              </a:rPr>
              <a:t>Biodiversity</a:t>
            </a:r>
            <a:r>
              <a:rPr lang="en-US" sz="1700" dirty="0">
                <a:solidFill>
                  <a:srgbClr val="000000"/>
                </a:solidFill>
                <a:latin typeface="Calibri" panose="020F0502020204030204" pitchFamily="34" charset="0"/>
                <a:cs typeface="Calibri" panose="020F0502020204030204" pitchFamily="34" charset="0"/>
              </a:rPr>
              <a:t>: variety of life in all of its forms, levels and combinations</a:t>
            </a:r>
          </a:p>
          <a:p>
            <a:pPr marL="285750" indent="-285750">
              <a:buFont typeface="Wingdings" pitchFamily="2" charset="2"/>
              <a:buChar char="v"/>
            </a:pPr>
            <a:r>
              <a:rPr lang="en-US" sz="1700" i="1" dirty="0">
                <a:solidFill>
                  <a:srgbClr val="000000"/>
                </a:solidFill>
                <a:latin typeface="Calibri" panose="020F0502020204030204" pitchFamily="34" charset="0"/>
                <a:cs typeface="Calibri" panose="020F0502020204030204" pitchFamily="34" charset="0"/>
                <a:sym typeface="Wingdings" pitchFamily="2" charset="2"/>
              </a:rPr>
              <a:t>The more diversity, the more stable, resistant and resilient to change</a:t>
            </a:r>
          </a:p>
          <a:p>
            <a:pPr marL="285750" indent="-285750">
              <a:buFont typeface="Wingdings" pitchFamily="2" charset="2"/>
              <a:buChar char="v"/>
            </a:pPr>
            <a:endParaRPr lang="en-US" sz="1100" dirty="0">
              <a:solidFill>
                <a:srgbClr val="000000"/>
              </a:solidFill>
              <a:latin typeface="Calibri" panose="020F0502020204030204" pitchFamily="34" charset="0"/>
              <a:cs typeface="Calibri" panose="020F0502020204030204" pitchFamily="34" charset="0"/>
              <a:sym typeface="Wingdings" pitchFamily="2" charset="2"/>
            </a:endParaRPr>
          </a:p>
          <a:p>
            <a:r>
              <a:rPr lang="en-US" sz="1700" dirty="0">
                <a:solidFill>
                  <a:srgbClr val="000000"/>
                </a:solidFill>
                <a:latin typeface="Calibri" panose="020F0502020204030204" pitchFamily="34" charset="0"/>
                <a:cs typeface="Calibri" panose="020F0502020204030204" pitchFamily="34" charset="0"/>
                <a:sym typeface="Wingdings" pitchFamily="2" charset="2"/>
              </a:rPr>
              <a:t>Biodiversity can be examined at different scales:</a:t>
            </a:r>
            <a:endParaRPr lang="en-US" sz="1700" dirty="0">
              <a:solidFill>
                <a:srgbClr val="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38B702D-BAEB-55AB-B31E-84E6317CDE7E}"/>
              </a:ext>
            </a:extLst>
          </p:cNvPr>
          <p:cNvPicPr>
            <a:picLocks noChangeAspect="1"/>
          </p:cNvPicPr>
          <p:nvPr/>
        </p:nvPicPr>
        <p:blipFill>
          <a:blip r:embed="rId4"/>
          <a:stretch>
            <a:fillRect/>
          </a:stretch>
        </p:blipFill>
        <p:spPr>
          <a:xfrm>
            <a:off x="352379" y="108463"/>
            <a:ext cx="7772400" cy="731930"/>
          </a:xfrm>
          <a:prstGeom prst="rect">
            <a:avLst/>
          </a:prstGeom>
        </p:spPr>
      </p:pic>
      <p:pic>
        <p:nvPicPr>
          <p:cNvPr id="1026" name="Picture 2" descr="A diagram illustrates the nested relationship among the three levels of biodiversity: genetic diversity, species diversity, and ecosystem diversity. At the base, genetic diversity is depicted with a chromosome, representing the variety of genes within a species. Encompassing genetic diversity is species diversity, shown with representations of different types of species, including an algae, worm, deer, arthropod, grass, bird, prokaryote, slime molds, and a fungi. The outermost layer represents ecosystem diversity, illustrated with different types of trees and a moose, symbolizing the variety of ecosystems across the Earth. Each layer encircles the smaller circles within it, demonstrating how genetic diversity is foundational to species diversity, which in turn underpins ecosystem diversity.">
            <a:extLst>
              <a:ext uri="{FF2B5EF4-FFF2-40B4-BE49-F238E27FC236}">
                <a16:creationId xmlns:a16="http://schemas.microsoft.com/office/drawing/2014/main" id="{6E8F32EB-36F0-23CD-1EA9-456F10B8D37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64265" y="163421"/>
            <a:ext cx="3745837" cy="37383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F0A695-215B-4C21-9F71-39AA5D0F9E4A}"/>
              </a:ext>
            </a:extLst>
          </p:cNvPr>
          <p:cNvSpPr txBox="1"/>
          <p:nvPr/>
        </p:nvSpPr>
        <p:spPr>
          <a:xfrm>
            <a:off x="0" y="2064968"/>
            <a:ext cx="6096000" cy="4801314"/>
          </a:xfrm>
          <a:prstGeom prst="rect">
            <a:avLst/>
          </a:prstGeom>
          <a:noFill/>
        </p:spPr>
        <p:txBody>
          <a:bodyPr wrap="square">
            <a:spAutoFit/>
          </a:bodyPr>
          <a:lstStyle/>
          <a:p>
            <a:pPr marL="285750" indent="-285750">
              <a:buFont typeface="Wingdings" pitchFamily="2" charset="2"/>
              <a:buChar char="Ø"/>
            </a:pPr>
            <a:r>
              <a:rPr lang="en-US" sz="1700" b="1" dirty="0">
                <a:solidFill>
                  <a:srgbClr val="000000"/>
                </a:solidFill>
                <a:latin typeface="Calibri" panose="020F0502020204030204" pitchFamily="34" charset="0"/>
                <a:cs typeface="Calibri" panose="020F0502020204030204" pitchFamily="34" charset="0"/>
              </a:rPr>
              <a:t>Ecosystem diversity</a:t>
            </a:r>
            <a:r>
              <a:rPr lang="en-US" sz="1700" dirty="0">
                <a:solidFill>
                  <a:srgbClr val="000000"/>
                </a:solidFill>
                <a:latin typeface="Calibri" panose="020F0502020204030204" pitchFamily="34" charset="0"/>
                <a:cs typeface="Calibri" panose="020F0502020204030204" pitchFamily="34" charset="0"/>
              </a:rPr>
              <a:t>: variety of ecosystems (species living together in communities interacting in their abiotic environment) within a region or across the Earth </a:t>
            </a:r>
          </a:p>
          <a:p>
            <a:pPr marL="742950" lvl="1" indent="-285750">
              <a:buFont typeface="Arial" panose="020B0604020202020204" pitchFamily="34" charset="0"/>
              <a:buChar char="•"/>
            </a:pPr>
            <a:r>
              <a:rPr lang="en-US" sz="1700" dirty="0">
                <a:solidFill>
                  <a:srgbClr val="000000"/>
                </a:solidFill>
                <a:latin typeface="Calibri" panose="020F0502020204030204" pitchFamily="34" charset="0"/>
                <a:cs typeface="Calibri" panose="020F0502020204030204" pitchFamily="34" charset="0"/>
              </a:rPr>
              <a:t>Most broad scale of biodiversity</a:t>
            </a:r>
          </a:p>
          <a:p>
            <a:pPr marL="742950" lvl="1" indent="-285750">
              <a:buFont typeface="Arial" panose="020B0604020202020204" pitchFamily="34" charset="0"/>
              <a:buChar char="•"/>
            </a:pPr>
            <a:r>
              <a:rPr lang="en-US" sz="1700" dirty="0">
                <a:solidFill>
                  <a:srgbClr val="000000"/>
                </a:solidFill>
                <a:latin typeface="Calibri" panose="020F0502020204030204" pitchFamily="34" charset="0"/>
                <a:cs typeface="Calibri" panose="020F0502020204030204" pitchFamily="34" charset="0"/>
              </a:rPr>
              <a:t>Impacted by the varied environments/habitats on Earth and the geographical ranges of species</a:t>
            </a:r>
          </a:p>
          <a:p>
            <a:pPr marL="742950" lvl="1" indent="-285750">
              <a:buFont typeface="Arial" panose="020B0604020202020204" pitchFamily="34" charset="0"/>
              <a:buChar char="•"/>
            </a:pPr>
            <a:r>
              <a:rPr lang="en-US" sz="1700" dirty="0">
                <a:solidFill>
                  <a:srgbClr val="000000"/>
                </a:solidFill>
                <a:latin typeface="Calibri" panose="020F0502020204030204" pitchFamily="34" charset="0"/>
                <a:cs typeface="Calibri" panose="020F0502020204030204" pitchFamily="34" charset="0"/>
              </a:rPr>
              <a:t>Ex: the more available habitats = more ecosystem diversity </a:t>
            </a:r>
          </a:p>
          <a:p>
            <a:pPr marL="285750" indent="-285750">
              <a:buFont typeface="Wingdings" pitchFamily="2" charset="2"/>
              <a:buChar char="Ø"/>
            </a:pPr>
            <a:endParaRPr lang="en-US" sz="1700" dirty="0">
              <a:solidFill>
                <a:srgbClr val="000000"/>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US" sz="1700" b="1" dirty="0">
                <a:solidFill>
                  <a:srgbClr val="000000"/>
                </a:solidFill>
                <a:latin typeface="Calibri" panose="020F0502020204030204" pitchFamily="34" charset="0"/>
                <a:cs typeface="Calibri" panose="020F0502020204030204" pitchFamily="34" charset="0"/>
              </a:rPr>
              <a:t>Species diversity</a:t>
            </a:r>
            <a:r>
              <a:rPr lang="en-US" sz="1700" dirty="0">
                <a:solidFill>
                  <a:srgbClr val="000000"/>
                </a:solidFill>
                <a:latin typeface="Calibri" panose="020F0502020204030204" pitchFamily="34" charset="0"/>
                <a:cs typeface="Calibri" panose="020F0502020204030204" pitchFamily="34" charset="0"/>
              </a:rPr>
              <a:t>: number of different species (richness) and their relative abundance (evenness) within an ecological community</a:t>
            </a:r>
          </a:p>
          <a:p>
            <a:pPr marL="742950" lvl="1" indent="-285750">
              <a:buFont typeface="Arial" panose="020B0604020202020204" pitchFamily="34" charset="0"/>
              <a:buChar char="•"/>
            </a:pPr>
            <a:r>
              <a:rPr lang="en-US" sz="1700" dirty="0">
                <a:solidFill>
                  <a:srgbClr val="000000"/>
                </a:solidFill>
                <a:latin typeface="Calibri" panose="020F0502020204030204" pitchFamily="34" charset="0"/>
                <a:cs typeface="Calibri" panose="020F0502020204030204" pitchFamily="34" charset="0"/>
              </a:rPr>
              <a:t>A community with high species diversity has both high species richness and species evenness</a:t>
            </a:r>
          </a:p>
          <a:p>
            <a:pPr marL="285750" indent="-285750">
              <a:buFont typeface="Wingdings" pitchFamily="2" charset="2"/>
              <a:buChar char="Ø"/>
            </a:pPr>
            <a:endParaRPr lang="en-US" sz="1700" dirty="0">
              <a:solidFill>
                <a:srgbClr val="000000"/>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US" sz="1700" b="1" dirty="0">
                <a:solidFill>
                  <a:srgbClr val="000000"/>
                </a:solidFill>
                <a:latin typeface="Calibri" panose="020F0502020204030204" pitchFamily="34" charset="0"/>
                <a:cs typeface="Calibri" panose="020F0502020204030204" pitchFamily="34" charset="0"/>
              </a:rPr>
              <a:t>Genetic diversity</a:t>
            </a:r>
            <a:r>
              <a:rPr lang="en-US" sz="1700" dirty="0">
                <a:solidFill>
                  <a:srgbClr val="000000"/>
                </a:solidFill>
                <a:latin typeface="Calibri" panose="020F0502020204030204" pitchFamily="34" charset="0"/>
                <a:cs typeface="Calibri" panose="020F0502020204030204" pitchFamily="34" charset="0"/>
              </a:rPr>
              <a:t>: variety in the gene pool (number of different genes and their alleles) within a species. This varies between geographically separated populations and within populations, i.e. between individuals </a:t>
            </a:r>
          </a:p>
        </p:txBody>
      </p:sp>
    </p:spTree>
    <p:extLst>
      <p:ext uri="{BB962C8B-B14F-4D97-AF65-F5344CB8AC3E}">
        <p14:creationId xmlns:p14="http://schemas.microsoft.com/office/powerpoint/2010/main" val="3167645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A922F-4CFC-BABE-CB9E-D15B3D1202F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28B2287-4724-DBA4-D981-7FAE5D98CCFE}"/>
              </a:ext>
            </a:extLst>
          </p:cNvPr>
          <p:cNvSpPr txBox="1"/>
          <p:nvPr/>
        </p:nvSpPr>
        <p:spPr>
          <a:xfrm>
            <a:off x="0" y="1713848"/>
            <a:ext cx="12192000" cy="877163"/>
          </a:xfrm>
          <a:prstGeom prst="rect">
            <a:avLst/>
          </a:prstGeom>
          <a:no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With so many species in danger, which species should be prioritized </a:t>
            </a:r>
          </a:p>
          <a:p>
            <a:r>
              <a:rPr lang="en-US" sz="1700" dirty="0">
                <a:solidFill>
                  <a:srgbClr val="000000"/>
                </a:solidFill>
                <a:latin typeface="Calibri" panose="020F0502020204030204" pitchFamily="34" charset="0"/>
                <a:cs typeface="Calibri" panose="020F0502020204030204" pitchFamily="34" charset="0"/>
                <a:sym typeface="Wingdings" pitchFamily="2" charset="2"/>
              </a:rPr>
              <a:t> </a:t>
            </a:r>
            <a:r>
              <a:rPr lang="en-US" sz="1700" b="1" dirty="0">
                <a:solidFill>
                  <a:srgbClr val="00B050"/>
                </a:solidFill>
                <a:latin typeface="Calibri" panose="020F0502020204030204" pitchFamily="34" charset="0"/>
                <a:cs typeface="Calibri" panose="020F0502020204030204" pitchFamily="34" charset="0"/>
                <a:sym typeface="Wingdings" pitchFamily="2" charset="2"/>
              </a:rPr>
              <a:t>EDGE </a:t>
            </a:r>
            <a:r>
              <a:rPr lang="en-US" sz="1700" dirty="0">
                <a:latin typeface="Calibri" panose="020F0502020204030204" pitchFamily="34" charset="0"/>
                <a:cs typeface="Calibri" panose="020F0502020204030204" pitchFamily="34" charset="0"/>
                <a:sym typeface="Wingdings" pitchFamily="2" charset="2"/>
              </a:rPr>
              <a:t>species: custodians of evolutionary history; threatened species that, should they be conserved, are expected to secure long branches of the Tree of Life into the future. EDGE species are identified using two criteria:</a:t>
            </a:r>
            <a:endParaRPr lang="en-US" sz="17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4B055CD-5261-D173-97F1-510020C4E653}"/>
              </a:ext>
            </a:extLst>
          </p:cNvPr>
          <p:cNvPicPr>
            <a:picLocks noChangeAspect="1"/>
          </p:cNvPicPr>
          <p:nvPr/>
        </p:nvPicPr>
        <p:blipFill>
          <a:blip r:embed="rId3"/>
          <a:stretch>
            <a:fillRect/>
          </a:stretch>
        </p:blipFill>
        <p:spPr>
          <a:xfrm>
            <a:off x="2799588" y="-606"/>
            <a:ext cx="6592824" cy="1465072"/>
          </a:xfrm>
          <a:prstGeom prst="rect">
            <a:avLst/>
          </a:prstGeom>
        </p:spPr>
      </p:pic>
      <p:sp>
        <p:nvSpPr>
          <p:cNvPr id="5" name="TextBox 4">
            <a:extLst>
              <a:ext uri="{FF2B5EF4-FFF2-40B4-BE49-F238E27FC236}">
                <a16:creationId xmlns:a16="http://schemas.microsoft.com/office/drawing/2014/main" id="{773BF59F-0C51-A67E-74AD-BFA5DDD3E4A1}"/>
              </a:ext>
            </a:extLst>
          </p:cNvPr>
          <p:cNvSpPr txBox="1"/>
          <p:nvPr/>
        </p:nvSpPr>
        <p:spPr>
          <a:xfrm>
            <a:off x="0" y="2591011"/>
            <a:ext cx="6117166" cy="1477328"/>
          </a:xfrm>
          <a:prstGeom prst="rect">
            <a:avLst/>
          </a:prstGeom>
          <a:noFill/>
        </p:spPr>
        <p:txBody>
          <a:bodyPr wrap="square">
            <a:spAutoFit/>
          </a:bodyPr>
          <a:lstStyle/>
          <a:p>
            <a:r>
              <a:rPr lang="en-US" sz="1800" b="1" u="sng" dirty="0">
                <a:solidFill>
                  <a:srgbClr val="00B050"/>
                </a:solidFill>
                <a:latin typeface="Calibri" panose="020F0502020204030204" pitchFamily="34" charset="0"/>
                <a:cs typeface="Calibri" panose="020F0502020204030204" pitchFamily="34" charset="0"/>
              </a:rPr>
              <a:t>E</a:t>
            </a:r>
            <a:r>
              <a:rPr lang="en-US" sz="1800" u="sng" dirty="0">
                <a:solidFill>
                  <a:srgbClr val="000000"/>
                </a:solidFill>
                <a:latin typeface="Calibri" panose="020F0502020204030204" pitchFamily="34" charset="0"/>
                <a:cs typeface="Calibri" panose="020F0502020204030204" pitchFamily="34" charset="0"/>
              </a:rPr>
              <a:t>volutionary </a:t>
            </a:r>
            <a:r>
              <a:rPr lang="en-US" sz="1800" b="1" u="sng" dirty="0">
                <a:solidFill>
                  <a:srgbClr val="00B050"/>
                </a:solidFill>
                <a:latin typeface="Calibri" panose="020F0502020204030204" pitchFamily="34" charset="0"/>
                <a:cs typeface="Calibri" panose="020F0502020204030204" pitchFamily="34" charset="0"/>
              </a:rPr>
              <a:t>D</a:t>
            </a:r>
            <a:r>
              <a:rPr lang="en-US" sz="1800" u="sng" dirty="0">
                <a:solidFill>
                  <a:srgbClr val="000000"/>
                </a:solidFill>
                <a:latin typeface="Calibri" panose="020F0502020204030204" pitchFamily="34" charset="0"/>
                <a:cs typeface="Calibri" panose="020F0502020204030204" pitchFamily="34" charset="0"/>
              </a:rPr>
              <a:t>istinct</a:t>
            </a:r>
            <a:r>
              <a:rPr lang="en-US" sz="1800" dirty="0">
                <a:solidFill>
                  <a:srgbClr val="000000"/>
                </a:solidFill>
                <a:latin typeface="Calibri" panose="020F0502020204030204" pitchFamily="34" charset="0"/>
                <a:cs typeface="Calibri" panose="020F0502020204030204" pitchFamily="34" charset="0"/>
              </a:rPr>
              <a:t>: </a:t>
            </a:r>
          </a:p>
          <a:p>
            <a:pPr marL="285750" indent="-285750">
              <a:buFont typeface="Wingdings" pitchFamily="2" charset="2"/>
              <a:buChar char="Ø"/>
            </a:pPr>
            <a:r>
              <a:rPr lang="en-US" sz="1800" dirty="0">
                <a:solidFill>
                  <a:srgbClr val="000000"/>
                </a:solidFill>
                <a:latin typeface="Calibri" panose="020F0502020204030204" pitchFamily="34" charset="0"/>
                <a:cs typeface="Calibri" panose="020F0502020204030204" pitchFamily="34" charset="0"/>
              </a:rPr>
              <a:t>does the species have few or no close relatives, it is is a member of a very small clade?</a:t>
            </a:r>
          </a:p>
          <a:p>
            <a:pPr marL="285750" indent="-285750">
              <a:buFont typeface="Wingdings" pitchFamily="2" charset="2"/>
              <a:buChar char="Ø"/>
            </a:pPr>
            <a:r>
              <a:rPr lang="en-US" sz="1800" dirty="0">
                <a:solidFill>
                  <a:srgbClr val="000000"/>
                </a:solidFill>
                <a:latin typeface="Calibri" panose="020F0502020204030204" pitchFamily="34" charset="0"/>
                <a:cs typeface="Calibri" panose="020F0502020204030204" pitchFamily="34" charset="0"/>
              </a:rPr>
              <a:t>measures the amount of evolutionary history a species is expected to represent into the future</a:t>
            </a:r>
          </a:p>
        </p:txBody>
      </p:sp>
      <p:sp>
        <p:nvSpPr>
          <p:cNvPr id="7" name="TextBox 6">
            <a:extLst>
              <a:ext uri="{FF2B5EF4-FFF2-40B4-BE49-F238E27FC236}">
                <a16:creationId xmlns:a16="http://schemas.microsoft.com/office/drawing/2014/main" id="{D1C87F10-D1F1-A0E7-E7E7-CA412E696A87}"/>
              </a:ext>
            </a:extLst>
          </p:cNvPr>
          <p:cNvSpPr txBox="1"/>
          <p:nvPr/>
        </p:nvSpPr>
        <p:spPr>
          <a:xfrm>
            <a:off x="6074834" y="2591011"/>
            <a:ext cx="6117166" cy="1200329"/>
          </a:xfrm>
          <a:prstGeom prst="rect">
            <a:avLst/>
          </a:prstGeom>
          <a:noFill/>
        </p:spPr>
        <p:txBody>
          <a:bodyPr wrap="square">
            <a:spAutoFit/>
          </a:bodyPr>
          <a:lstStyle/>
          <a:p>
            <a:r>
              <a:rPr lang="en-US" sz="1800" b="1" u="sng" dirty="0">
                <a:solidFill>
                  <a:srgbClr val="00B050"/>
                </a:solidFill>
                <a:latin typeface="Calibri" panose="020F0502020204030204" pitchFamily="34" charset="0"/>
                <a:cs typeface="Calibri" panose="020F0502020204030204" pitchFamily="34" charset="0"/>
              </a:rPr>
              <a:t>G</a:t>
            </a:r>
            <a:r>
              <a:rPr lang="en-US" sz="1800" u="sng" dirty="0">
                <a:solidFill>
                  <a:srgbClr val="000000"/>
                </a:solidFill>
                <a:latin typeface="Calibri" panose="020F0502020204030204" pitchFamily="34" charset="0"/>
                <a:cs typeface="Calibri" panose="020F0502020204030204" pitchFamily="34" charset="0"/>
              </a:rPr>
              <a:t>lobally </a:t>
            </a:r>
            <a:r>
              <a:rPr lang="en-US" sz="1800" b="1" u="sng" dirty="0">
                <a:solidFill>
                  <a:srgbClr val="00B050"/>
                </a:solidFill>
                <a:latin typeface="Calibri" panose="020F0502020204030204" pitchFamily="34" charset="0"/>
                <a:cs typeface="Calibri" panose="020F0502020204030204" pitchFamily="34" charset="0"/>
              </a:rPr>
              <a:t>E</a:t>
            </a:r>
            <a:r>
              <a:rPr lang="en-US" sz="1800" u="sng" dirty="0">
                <a:solidFill>
                  <a:srgbClr val="000000"/>
                </a:solidFill>
                <a:latin typeface="Calibri" panose="020F0502020204030204" pitchFamily="34" charset="0"/>
                <a:cs typeface="Calibri" panose="020F0502020204030204" pitchFamily="34" charset="0"/>
              </a:rPr>
              <a:t>ndangered</a:t>
            </a:r>
            <a:r>
              <a:rPr lang="en-US" sz="1800" dirty="0">
                <a:solidFill>
                  <a:srgbClr val="000000"/>
                </a:solidFill>
                <a:latin typeface="Calibri" panose="020F0502020204030204" pitchFamily="34" charset="0"/>
                <a:cs typeface="Calibri" panose="020F0502020204030204" pitchFamily="34" charset="0"/>
              </a:rPr>
              <a:t>: </a:t>
            </a:r>
          </a:p>
          <a:p>
            <a:pPr marL="285750" indent="-285750">
              <a:buFont typeface="Wingdings" pitchFamily="2" charset="2"/>
              <a:buChar char="Ø"/>
            </a:pPr>
            <a:r>
              <a:rPr lang="en-US" sz="1800" dirty="0">
                <a:solidFill>
                  <a:srgbClr val="000000"/>
                </a:solidFill>
                <a:latin typeface="Calibri" panose="020F0502020204030204" pitchFamily="34" charset="0"/>
                <a:cs typeface="Calibri" panose="020F0502020204030204" pitchFamily="34" charset="0"/>
              </a:rPr>
              <a:t>is the species likely to become extinct because all remaining populations are threatened?</a:t>
            </a:r>
          </a:p>
          <a:p>
            <a:pPr marL="285750" indent="-285750">
              <a:buFont typeface="Wingdings" pitchFamily="2" charset="2"/>
              <a:buChar char="Ø"/>
            </a:pPr>
            <a:r>
              <a:rPr lang="en-US" sz="1800" dirty="0">
                <a:solidFill>
                  <a:srgbClr val="000000"/>
                </a:solidFill>
                <a:latin typeface="Calibri" panose="020F0502020204030204" pitchFamily="34" charset="0"/>
                <a:cs typeface="Calibri" panose="020F0502020204030204" pitchFamily="34" charset="0"/>
              </a:rPr>
              <a:t>represented the extinction risk of a species</a:t>
            </a:r>
          </a:p>
        </p:txBody>
      </p:sp>
      <p:pic>
        <p:nvPicPr>
          <p:cNvPr id="1026" name="Picture 2">
            <a:hlinkClick r:id="rId4"/>
            <a:extLst>
              <a:ext uri="{FF2B5EF4-FFF2-40B4-BE49-F238E27FC236}">
                <a16:creationId xmlns:a16="http://schemas.microsoft.com/office/drawing/2014/main" id="{E361EC4E-9602-C708-31D9-8B6C8C506C7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220556" y="4265387"/>
            <a:ext cx="3036682" cy="2085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1B3FAA0-B8CE-8CAF-6502-E5C7908D95E0}"/>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7617884" y="3816521"/>
            <a:ext cx="3031066" cy="29973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DGE of Existence programme - Wikipedia">
            <a:hlinkClick r:id="rId7"/>
            <a:extLst>
              <a:ext uri="{FF2B5EF4-FFF2-40B4-BE49-F238E27FC236}">
                <a16:creationId xmlns:a16="http://schemas.microsoft.com/office/drawing/2014/main" id="{D4954707-42BB-D7CE-FAF6-2817BBA8CD4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829718" y="64592"/>
            <a:ext cx="1861175" cy="1861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ink sign icon hyperlink symbol Royalty Free Vector Image">
            <a:extLst>
              <a:ext uri="{FF2B5EF4-FFF2-40B4-BE49-F238E27FC236}">
                <a16:creationId xmlns:a16="http://schemas.microsoft.com/office/drawing/2014/main" id="{4F99F932-57E8-E786-0C06-9DEC0151069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690893" y="1274644"/>
            <a:ext cx="428155" cy="439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ink sign icon hyperlink symbol Royalty Free Vector Image">
            <a:extLst>
              <a:ext uri="{FF2B5EF4-FFF2-40B4-BE49-F238E27FC236}">
                <a16:creationId xmlns:a16="http://schemas.microsoft.com/office/drawing/2014/main" id="{2BBB06E2-80E0-BFBC-55F8-76938026AB9A}"/>
              </a:ext>
            </a:extLst>
          </p:cNvPr>
          <p:cNvPicPr>
            <a:picLocks noChangeAspect="1" noChangeArrowheads="1"/>
          </p:cNvPicPr>
          <p:nvPr/>
        </p:nvPicPr>
        <p:blipFill rotWithShape="1">
          <a:blip r:embed="rId9">
            <a:extLst>
              <a:ext uri="{BEBA8EAE-BF5A-486C-A8C5-ECC9F3942E4B}">
                <a14:imgProps xmlns:a14="http://schemas.microsoft.com/office/drawing/2010/main">
                  <a14:imgLayer r:embed="rId11">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3058583" y="6328821"/>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909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E6D4A-7A6F-5A73-64CE-7CCB1C40636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DB0941-36FC-04C9-F367-05E970969391}"/>
              </a:ext>
            </a:extLst>
          </p:cNvPr>
          <p:cNvPicPr>
            <a:picLocks noChangeAspect="1"/>
          </p:cNvPicPr>
          <p:nvPr/>
        </p:nvPicPr>
        <p:blipFill>
          <a:blip r:embed="rId3"/>
          <a:stretch>
            <a:fillRect/>
          </a:stretch>
        </p:blipFill>
        <p:spPr>
          <a:xfrm>
            <a:off x="2799588" y="-606"/>
            <a:ext cx="6592824" cy="1465072"/>
          </a:xfrm>
          <a:prstGeom prst="rect">
            <a:avLst/>
          </a:prstGeom>
        </p:spPr>
      </p:pic>
      <p:pic>
        <p:nvPicPr>
          <p:cNvPr id="2050" name="Picture 2">
            <a:extLst>
              <a:ext uri="{FF2B5EF4-FFF2-40B4-BE49-F238E27FC236}">
                <a16:creationId xmlns:a16="http://schemas.microsoft.com/office/drawing/2014/main" id="{1EFCFE8E-EB23-3220-666C-2189D37EA9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517" y="2011994"/>
            <a:ext cx="5796795" cy="2791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D49DDB-147A-BE6D-9AF4-3036637B32F3}"/>
              </a:ext>
            </a:extLst>
          </p:cNvPr>
          <p:cNvSpPr txBox="1"/>
          <p:nvPr/>
        </p:nvSpPr>
        <p:spPr>
          <a:xfrm>
            <a:off x="220034" y="4917928"/>
            <a:ext cx="5597760" cy="1384995"/>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The proportion of total species in each taxonomic group that are EDGE Species. The numbers atop each bar represent the number of EDGE Species for each group. Groups (left to right): amphibians, birds, </a:t>
            </a:r>
            <a:r>
              <a:rPr lang="en-US" sz="1400" dirty="0" err="1">
                <a:latin typeface="Calibri" panose="020F0502020204030204" pitchFamily="34" charset="0"/>
                <a:cs typeface="Calibri" panose="020F0502020204030204" pitchFamily="34" charset="0"/>
              </a:rPr>
              <a:t>crocodylians</a:t>
            </a:r>
            <a:r>
              <a:rPr lang="en-US" sz="1400" dirty="0">
                <a:latin typeface="Calibri" panose="020F0502020204030204" pitchFamily="34" charset="0"/>
                <a:cs typeface="Calibri" panose="020F0502020204030204" pitchFamily="34" charset="0"/>
              </a:rPr>
              <a:t>, ray-finned fish, </a:t>
            </a:r>
            <a:r>
              <a:rPr lang="en-US" sz="1400" dirty="0" err="1">
                <a:latin typeface="Calibri" panose="020F0502020204030204" pitchFamily="34" charset="0"/>
                <a:cs typeface="Calibri" panose="020F0502020204030204" pitchFamily="34" charset="0"/>
              </a:rPr>
              <a:t>lepidosaurs</a:t>
            </a:r>
            <a:r>
              <a:rPr lang="en-US" sz="1400" dirty="0">
                <a:latin typeface="Calibri" panose="020F0502020204030204" pitchFamily="34" charset="0"/>
                <a:cs typeface="Calibri" panose="020F0502020204030204" pitchFamily="34" charset="0"/>
              </a:rPr>
              <a:t> (snakes, lizards and the tuatara), mammals, sharks and rays, testudines (turtles and tortoises), gymnosperms (conifers and cycads), angiosperms (flowering plants).</a:t>
            </a:r>
            <a:endParaRPr lang="en-JP" sz="1400" dirty="0">
              <a:latin typeface="Calibri" panose="020F0502020204030204" pitchFamily="34" charset="0"/>
              <a:cs typeface="Calibri" panose="020F0502020204030204" pitchFamily="34" charset="0"/>
            </a:endParaRPr>
          </a:p>
        </p:txBody>
      </p:sp>
      <p:pic>
        <p:nvPicPr>
          <p:cNvPr id="2052" name="Picture 4" descr="EDGE Species distributions">
            <a:hlinkClick r:id="rId5"/>
            <a:extLst>
              <a:ext uri="{FF2B5EF4-FFF2-40B4-BE49-F238E27FC236}">
                <a16:creationId xmlns:a16="http://schemas.microsoft.com/office/drawing/2014/main" id="{0BF1A914-F3C5-1709-8AFD-EBAB2AD043FE}"/>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7097486" y="2247125"/>
            <a:ext cx="4423953" cy="289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DGE Species distributions">
            <a:extLst>
              <a:ext uri="{FF2B5EF4-FFF2-40B4-BE49-F238E27FC236}">
                <a16:creationId xmlns:a16="http://schemas.microsoft.com/office/drawing/2014/main" id="{789DF442-9118-B337-D0F3-77AE38E7E64D}"/>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10479887" y="2211724"/>
            <a:ext cx="1155958" cy="1058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DGE Species distributions">
            <a:extLst>
              <a:ext uri="{FF2B5EF4-FFF2-40B4-BE49-F238E27FC236}">
                <a16:creationId xmlns:a16="http://schemas.microsoft.com/office/drawing/2014/main" id="{4FC1B677-03FD-29E3-B4C1-F805F7E66984}"/>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667082" y="2024429"/>
            <a:ext cx="315998" cy="2893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ink sign icon hyperlink symbol Royalty Free Vector Image">
            <a:extLst>
              <a:ext uri="{FF2B5EF4-FFF2-40B4-BE49-F238E27FC236}">
                <a16:creationId xmlns:a16="http://schemas.microsoft.com/office/drawing/2014/main" id="{594122D6-E227-B378-71B4-F52F69BE2D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521439" y="4698326"/>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16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4B458-2774-4B7A-3A89-D34F3572D99D}"/>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A345804-7B93-5D67-0EBA-C270D6E019B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111498" y="945832"/>
            <a:ext cx="5774092" cy="33535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C50A8F-62ED-AD4E-36AF-99E22867B876}"/>
              </a:ext>
            </a:extLst>
          </p:cNvPr>
          <p:cNvSpPr txBox="1"/>
          <p:nvPr/>
        </p:nvSpPr>
        <p:spPr>
          <a:xfrm>
            <a:off x="321908" y="1663367"/>
            <a:ext cx="5532895" cy="615553"/>
          </a:xfrm>
          <a:prstGeom prst="rect">
            <a:avLst/>
          </a:prstGeom>
          <a:noFill/>
        </p:spPr>
        <p:txBody>
          <a:bodyPr wrap="square">
            <a:spAutoFit/>
          </a:bodyPr>
          <a:lstStyle/>
          <a:p>
            <a:r>
              <a:rPr lang="en-US" sz="1700" b="1" dirty="0">
                <a:solidFill>
                  <a:srgbClr val="000000"/>
                </a:solidFill>
                <a:latin typeface="Calibri" panose="020F0502020204030204" pitchFamily="34" charset="0"/>
                <a:cs typeface="Calibri" panose="020F0502020204030204" pitchFamily="34" charset="0"/>
              </a:rPr>
              <a:t>Biodiversity on Earth is very difficult to determine and estimates vary widely</a:t>
            </a:r>
          </a:p>
        </p:txBody>
      </p:sp>
      <p:pic>
        <p:nvPicPr>
          <p:cNvPr id="2" name="Picture 1">
            <a:extLst>
              <a:ext uri="{FF2B5EF4-FFF2-40B4-BE49-F238E27FC236}">
                <a16:creationId xmlns:a16="http://schemas.microsoft.com/office/drawing/2014/main" id="{5DC83A4A-A7CB-D4BD-9DC2-766045464D11}"/>
              </a:ext>
            </a:extLst>
          </p:cNvPr>
          <p:cNvPicPr>
            <a:picLocks noChangeAspect="1"/>
          </p:cNvPicPr>
          <p:nvPr/>
        </p:nvPicPr>
        <p:blipFill>
          <a:blip r:embed="rId4"/>
          <a:stretch>
            <a:fillRect/>
          </a:stretch>
        </p:blipFill>
        <p:spPr>
          <a:xfrm>
            <a:off x="225362" y="141584"/>
            <a:ext cx="5924925" cy="1332271"/>
          </a:xfrm>
          <a:prstGeom prst="rect">
            <a:avLst/>
          </a:prstGeom>
        </p:spPr>
      </p:pic>
      <p:sp>
        <p:nvSpPr>
          <p:cNvPr id="6" name="TextBox 5">
            <a:extLst>
              <a:ext uri="{FF2B5EF4-FFF2-40B4-BE49-F238E27FC236}">
                <a16:creationId xmlns:a16="http://schemas.microsoft.com/office/drawing/2014/main" id="{57ED7DBF-8D0D-4F86-3FE7-DE254C12F055}"/>
              </a:ext>
            </a:extLst>
          </p:cNvPr>
          <p:cNvSpPr txBox="1"/>
          <p:nvPr/>
        </p:nvSpPr>
        <p:spPr>
          <a:xfrm>
            <a:off x="0" y="2501698"/>
            <a:ext cx="5924925" cy="4278094"/>
          </a:xfrm>
          <a:prstGeom prst="rect">
            <a:avLst/>
          </a:prstGeom>
          <a:noFill/>
        </p:spPr>
        <p:txBody>
          <a:bodyPr wrap="square">
            <a:spAutoFit/>
          </a:bodyPr>
          <a:lstStyle/>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The Catalogue of Life estimates 2.3M extant species on the planet recognized by taxonomists at present time </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the TOTAL number is not currently known (estimate vary but most are around 10 million) thus there are many more species left to discover and classify</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Estimates of number of prokaryotic species are extremely difficult to assess and are generally unknown</a:t>
            </a:r>
          </a:p>
          <a:p>
            <a:pPr marL="285750" indent="-285750">
              <a:buFont typeface="Wingdings" pitchFamily="2" charset="2"/>
              <a:buChar char="Ø"/>
            </a:pPr>
            <a:endParaRPr lang="en-US" sz="1700" dirty="0">
              <a:latin typeface="Calibri" panose="020F0502020204030204" pitchFamily="34" charset="0"/>
              <a:cs typeface="Calibri" panose="020F0502020204030204" pitchFamily="34" charset="0"/>
            </a:endParaRPr>
          </a:p>
          <a:p>
            <a:pPr marL="285750" indent="-285750">
              <a:buFont typeface="Wingdings" pitchFamily="2" charset="2"/>
              <a:buChar char="v"/>
            </a:pPr>
            <a:r>
              <a:rPr lang="en-US" sz="1700" dirty="0">
                <a:latin typeface="Calibri" panose="020F0502020204030204" pitchFamily="34" charset="0"/>
                <a:cs typeface="Calibri" panose="020F0502020204030204" pitchFamily="34" charset="0"/>
              </a:rPr>
              <a:t>There is also a bias as to which organisms get discovered based on size, interest, funding, feasibility, extremely small differences between organisms etc.</a:t>
            </a:r>
          </a:p>
          <a:p>
            <a:pPr marL="285750" indent="-285750">
              <a:buFont typeface="Wingdings" pitchFamily="2" charset="2"/>
              <a:buChar char="v"/>
            </a:pPr>
            <a:endParaRPr lang="en-US" sz="1700" dirty="0">
              <a:latin typeface="Calibri" panose="020F0502020204030204" pitchFamily="34" charset="0"/>
              <a:cs typeface="Calibri" panose="020F0502020204030204" pitchFamily="34" charset="0"/>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Biodiversity is not even around the Earth where generally, the most biodiverse are closest to the equator with diversity dropping with proximity to poles</a:t>
            </a:r>
            <a:endParaRPr lang="en-US" sz="1700" dirty="0">
              <a:latin typeface="Calibri" panose="020F0502020204030204" pitchFamily="34" charset="0"/>
              <a:cs typeface="Calibri" panose="020F0502020204030204" pitchFamily="34" charset="0"/>
            </a:endParaRPr>
          </a:p>
          <a:p>
            <a:endParaRPr lang="en-US" sz="1700" dirty="0">
              <a:latin typeface="Calibri" panose="020F0502020204030204" pitchFamily="34" charset="0"/>
              <a:cs typeface="Calibri" panose="020F0502020204030204" pitchFamily="34" charset="0"/>
            </a:endParaRPr>
          </a:p>
        </p:txBody>
      </p:sp>
      <p:pic>
        <p:nvPicPr>
          <p:cNvPr id="7" name="Picture 6">
            <a:hlinkClick r:id="rId5"/>
            <a:extLst>
              <a:ext uri="{FF2B5EF4-FFF2-40B4-BE49-F238E27FC236}">
                <a16:creationId xmlns:a16="http://schemas.microsoft.com/office/drawing/2014/main" id="{10FCEAAA-B9CF-2778-3988-9D2C35155667}"/>
              </a:ext>
            </a:extLst>
          </p:cNvPr>
          <p:cNvPicPr>
            <a:picLocks noChangeAspect="1"/>
          </p:cNvPicPr>
          <p:nvPr/>
        </p:nvPicPr>
        <p:blipFill>
          <a:blip r:embed="rId6"/>
          <a:stretch>
            <a:fillRect/>
          </a:stretch>
        </p:blipFill>
        <p:spPr>
          <a:xfrm>
            <a:off x="7273707" y="7323"/>
            <a:ext cx="4013200" cy="1016000"/>
          </a:xfrm>
          <a:prstGeom prst="rect">
            <a:avLst/>
          </a:prstGeom>
        </p:spPr>
      </p:pic>
      <p:pic>
        <p:nvPicPr>
          <p:cNvPr id="8" name="Picture 7">
            <a:extLst>
              <a:ext uri="{FF2B5EF4-FFF2-40B4-BE49-F238E27FC236}">
                <a16:creationId xmlns:a16="http://schemas.microsoft.com/office/drawing/2014/main" id="{1B84E70D-9068-8EBA-5409-49783C097E41}"/>
              </a:ext>
            </a:extLst>
          </p:cNvPr>
          <p:cNvPicPr>
            <a:picLocks noChangeAspect="1"/>
          </p:cNvPicPr>
          <p:nvPr/>
        </p:nvPicPr>
        <p:blipFill>
          <a:blip r:embed="rId7"/>
          <a:stretch>
            <a:fillRect/>
          </a:stretch>
        </p:blipFill>
        <p:spPr>
          <a:xfrm>
            <a:off x="6695268" y="4324187"/>
            <a:ext cx="4816753" cy="2533813"/>
          </a:xfrm>
          <a:prstGeom prst="rect">
            <a:avLst/>
          </a:prstGeom>
        </p:spPr>
      </p:pic>
    </p:spTree>
    <p:extLst>
      <p:ext uri="{BB962C8B-B14F-4D97-AF65-F5344CB8AC3E}">
        <p14:creationId xmlns:p14="http://schemas.microsoft.com/office/powerpoint/2010/main" val="3183794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ACB9CB-4A68-77ED-9392-452B790A662B}"/>
              </a:ext>
            </a:extLst>
          </p:cNvPr>
          <p:cNvPicPr>
            <a:picLocks noChangeAspect="1"/>
          </p:cNvPicPr>
          <p:nvPr/>
        </p:nvPicPr>
        <p:blipFill>
          <a:blip r:embed="rId2"/>
          <a:stretch>
            <a:fillRect/>
          </a:stretch>
        </p:blipFill>
        <p:spPr>
          <a:xfrm>
            <a:off x="76432" y="0"/>
            <a:ext cx="9066277" cy="6858000"/>
          </a:xfrm>
          <a:prstGeom prst="rect">
            <a:avLst/>
          </a:prstGeom>
        </p:spPr>
      </p:pic>
      <p:sp>
        <p:nvSpPr>
          <p:cNvPr id="6" name="TextBox 5">
            <a:extLst>
              <a:ext uri="{FF2B5EF4-FFF2-40B4-BE49-F238E27FC236}">
                <a16:creationId xmlns:a16="http://schemas.microsoft.com/office/drawing/2014/main" id="{BA220F15-92EA-1945-5556-95B640BDEAE7}"/>
              </a:ext>
            </a:extLst>
          </p:cNvPr>
          <p:cNvSpPr txBox="1"/>
          <p:nvPr/>
        </p:nvSpPr>
        <p:spPr>
          <a:xfrm>
            <a:off x="9142709" y="2322128"/>
            <a:ext cx="2972859" cy="3693319"/>
          </a:xfrm>
          <a:prstGeom prst="rect">
            <a:avLst/>
          </a:prstGeom>
          <a:noFill/>
        </p:spPr>
        <p:txBody>
          <a:bodyPr wrap="square">
            <a:spAutoFit/>
          </a:bodyPr>
          <a:lstStyle/>
          <a:p>
            <a:r>
              <a:rPr lang="en-US" sz="1800" b="1" dirty="0">
                <a:latin typeface="Calibri" panose="020F0502020204030204" pitchFamily="34" charset="0"/>
                <a:cs typeface="Calibri" panose="020F0502020204030204" pitchFamily="34" charset="0"/>
                <a:sym typeface="Wingdings" pitchFamily="2" charset="2"/>
              </a:rPr>
              <a:t>Mass extinctions</a:t>
            </a:r>
            <a:r>
              <a:rPr lang="en-US" sz="1800" dirty="0">
                <a:latin typeface="Calibri" panose="020F0502020204030204" pitchFamily="34" charset="0"/>
                <a:cs typeface="Calibri" panose="020F0502020204030204" pitchFamily="34" charset="0"/>
                <a:sym typeface="Wingdings" pitchFamily="2" charset="2"/>
              </a:rPr>
              <a:t>: </a:t>
            </a:r>
          </a:p>
          <a:p>
            <a:r>
              <a:rPr lang="en-US" sz="1800" dirty="0">
                <a:latin typeface="Calibri" panose="020F0502020204030204" pitchFamily="34" charset="0"/>
                <a:cs typeface="Calibri" panose="020F0502020204030204" pitchFamily="34" charset="0"/>
                <a:sym typeface="Wingdings" pitchFamily="2" charset="2"/>
              </a:rPr>
              <a:t>when &gt;75% pf the total number of species have gone extinct over a</a:t>
            </a:r>
            <a:r>
              <a:rPr lang="en-US" dirty="0">
                <a:latin typeface="Calibri" panose="020F0502020204030204" pitchFamily="34" charset="0"/>
                <a:cs typeface="Calibri" panose="020F0502020204030204" pitchFamily="34" charset="0"/>
                <a:sym typeface="Wingdings" pitchFamily="2" charset="2"/>
              </a:rPr>
              <a:t> relatively short period of geologic time</a:t>
            </a:r>
          </a:p>
          <a:p>
            <a:endParaRPr lang="en-US" sz="18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à"/>
            </a:pPr>
            <a:r>
              <a:rPr lang="en-US" dirty="0">
                <a:latin typeface="Calibri" panose="020F0502020204030204" pitchFamily="34" charset="0"/>
                <a:cs typeface="Calibri" panose="020F0502020204030204" pitchFamily="34" charset="0"/>
                <a:sym typeface="Wingdings" pitchFamily="2" charset="2"/>
              </a:rPr>
              <a:t>There have been 5 mass extinction events in the Earth’s history</a:t>
            </a:r>
          </a:p>
          <a:p>
            <a:pPr marL="285750" indent="-285750">
              <a:buFont typeface="Wingdings" pitchFamily="2" charset="2"/>
              <a:buChar char="à"/>
            </a:pPr>
            <a:r>
              <a:rPr lang="en-US" sz="1800" dirty="0">
                <a:latin typeface="Calibri" panose="020F0502020204030204" pitchFamily="34" charset="0"/>
                <a:cs typeface="Calibri" panose="020F0502020204030204" pitchFamily="34" charset="0"/>
                <a:sym typeface="Wingdings" pitchFamily="2" charset="2"/>
              </a:rPr>
              <a:t>Causes of these events are still debated and largely relies on fossil evidence and rock composition</a:t>
            </a:r>
          </a:p>
        </p:txBody>
      </p:sp>
    </p:spTree>
    <p:extLst>
      <p:ext uri="{BB962C8B-B14F-4D97-AF65-F5344CB8AC3E}">
        <p14:creationId xmlns:p14="http://schemas.microsoft.com/office/powerpoint/2010/main" val="117227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3EAC5-E954-6A47-E582-EE7BE84B1C6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730F66-7B7D-47D7-2974-129686AED778}"/>
              </a:ext>
            </a:extLst>
          </p:cNvPr>
          <p:cNvSpPr txBox="1"/>
          <p:nvPr/>
        </p:nvSpPr>
        <p:spPr>
          <a:xfrm>
            <a:off x="0" y="1539380"/>
            <a:ext cx="12192000" cy="353943"/>
          </a:xfrm>
          <a:prstGeom prst="rect">
            <a:avLst/>
          </a:prstGeom>
          <a:noFill/>
        </p:spPr>
        <p:txBody>
          <a:bodyPr wrap="square">
            <a:spAutoFit/>
          </a:bodyPr>
          <a:lstStyle/>
          <a:p>
            <a:r>
              <a:rPr lang="en-US" sz="1700" i="1" dirty="0">
                <a:solidFill>
                  <a:srgbClr val="000000"/>
                </a:solidFill>
                <a:latin typeface="Calibri" panose="020F0502020204030204" pitchFamily="34" charset="0"/>
                <a:cs typeface="Calibri" panose="020F0502020204030204" pitchFamily="34" charset="0"/>
              </a:rPr>
              <a:t>Evidence from fossils suggests that there are currently more species alive on Earth today than at any time in the past</a:t>
            </a:r>
          </a:p>
        </p:txBody>
      </p:sp>
      <p:pic>
        <p:nvPicPr>
          <p:cNvPr id="2" name="Picture 1">
            <a:extLst>
              <a:ext uri="{FF2B5EF4-FFF2-40B4-BE49-F238E27FC236}">
                <a16:creationId xmlns:a16="http://schemas.microsoft.com/office/drawing/2014/main" id="{0F8502F1-8169-5648-75CA-6E90FAF71B4D}"/>
              </a:ext>
            </a:extLst>
          </p:cNvPr>
          <p:cNvPicPr>
            <a:picLocks noChangeAspect="1"/>
          </p:cNvPicPr>
          <p:nvPr/>
        </p:nvPicPr>
        <p:blipFill>
          <a:blip r:embed="rId3"/>
          <a:stretch>
            <a:fillRect/>
          </a:stretch>
        </p:blipFill>
        <p:spPr>
          <a:xfrm>
            <a:off x="2738628" y="0"/>
            <a:ext cx="6714744" cy="1509869"/>
          </a:xfrm>
          <a:prstGeom prst="rect">
            <a:avLst/>
          </a:prstGeom>
        </p:spPr>
      </p:pic>
      <p:sp>
        <p:nvSpPr>
          <p:cNvPr id="6" name="TextBox 5">
            <a:extLst>
              <a:ext uri="{FF2B5EF4-FFF2-40B4-BE49-F238E27FC236}">
                <a16:creationId xmlns:a16="http://schemas.microsoft.com/office/drawing/2014/main" id="{7ED45890-36AD-BC1D-D7E7-902B15DF67E1}"/>
              </a:ext>
            </a:extLst>
          </p:cNvPr>
          <p:cNvSpPr txBox="1"/>
          <p:nvPr/>
        </p:nvSpPr>
        <p:spPr>
          <a:xfrm>
            <a:off x="0" y="2139810"/>
            <a:ext cx="5641383" cy="3231654"/>
          </a:xfrm>
          <a:prstGeom prst="rect">
            <a:avLst/>
          </a:prstGeom>
          <a:noFill/>
        </p:spPr>
        <p:txBody>
          <a:bodyPr wrap="square">
            <a:spAutoFit/>
          </a:bodyPr>
          <a:lstStyle/>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The most recent mass extinction event was ~66 million years ago (end of Cretaceous period) when the Earth was hit by a large asteroid</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Following a mass extinction event, biodiversity tends to rise due to evolution and adaptive radiation where new species fill vacant niches  </a:t>
            </a:r>
          </a:p>
          <a:p>
            <a:r>
              <a:rPr lang="en-US" sz="1700" dirty="0">
                <a:latin typeface="Calibri" panose="020F0502020204030204" pitchFamily="34" charset="0"/>
                <a:cs typeface="Calibri" panose="020F0502020204030204" pitchFamily="34" charset="0"/>
              </a:rPr>
              <a:t>Ex: extinction of non-avian dinosaurs led to adaptive radiation of mammals and birds to fill vacant niches left behind</a:t>
            </a:r>
          </a:p>
          <a:p>
            <a:endParaRPr lang="en-US" sz="1700" dirty="0">
              <a:latin typeface="Calibri" panose="020F0502020204030204" pitchFamily="34" charset="0"/>
              <a:cs typeface="Calibri" panose="020F0502020204030204" pitchFamily="34" charset="0"/>
            </a:endParaRP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rPr>
              <a:t>As the last mass extinction event was 66MYA, biodiversity has been able to undergo a sustained increase </a:t>
            </a:r>
            <a:r>
              <a:rPr lang="en-US" sz="1700" dirty="0">
                <a:latin typeface="Calibri" panose="020F0502020204030204" pitchFamily="34" charset="0"/>
                <a:cs typeface="Calibri" panose="020F0502020204030204" pitchFamily="34" charset="0"/>
                <a:sym typeface="Wingdings" pitchFamily="2" charset="2"/>
              </a:rPr>
              <a:t> likely higher than ever in earth’s history</a:t>
            </a:r>
            <a:endParaRPr lang="en-US" sz="17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1ADC61B-1878-BB94-2687-CDBC3875401A}"/>
              </a:ext>
            </a:extLst>
          </p:cNvPr>
          <p:cNvPicPr>
            <a:picLocks noChangeAspect="1"/>
          </p:cNvPicPr>
          <p:nvPr/>
        </p:nvPicPr>
        <p:blipFill>
          <a:blip r:embed="rId4"/>
          <a:stretch>
            <a:fillRect/>
          </a:stretch>
        </p:blipFill>
        <p:spPr>
          <a:xfrm>
            <a:off x="5951349" y="1999833"/>
            <a:ext cx="6240651" cy="4858167"/>
          </a:xfrm>
          <a:prstGeom prst="rect">
            <a:avLst/>
          </a:prstGeom>
        </p:spPr>
      </p:pic>
    </p:spTree>
    <p:extLst>
      <p:ext uri="{BB962C8B-B14F-4D97-AF65-F5344CB8AC3E}">
        <p14:creationId xmlns:p14="http://schemas.microsoft.com/office/powerpoint/2010/main" val="65083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38FE7-39F9-413A-7CDD-5C06AA920B4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18163CC-BA2A-73EA-7ECC-FEF977F09E93}"/>
              </a:ext>
            </a:extLst>
          </p:cNvPr>
          <p:cNvSpPr txBox="1"/>
          <p:nvPr/>
        </p:nvSpPr>
        <p:spPr>
          <a:xfrm>
            <a:off x="847240" y="1628153"/>
            <a:ext cx="10104895" cy="615553"/>
          </a:xfrm>
          <a:prstGeom prst="rect">
            <a:avLst/>
          </a:prstGeom>
          <a:noFill/>
          <a:ln w="12700">
            <a:solidFill>
              <a:schemeClr val="accent1"/>
            </a:solidFill>
          </a:ln>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NOS: The accuracy of the estimated number of species on Earth is dependent on the process of classification, thus the same observations can be classified in different ways</a:t>
            </a:r>
          </a:p>
        </p:txBody>
      </p:sp>
      <p:pic>
        <p:nvPicPr>
          <p:cNvPr id="2" name="Picture 1">
            <a:extLst>
              <a:ext uri="{FF2B5EF4-FFF2-40B4-BE49-F238E27FC236}">
                <a16:creationId xmlns:a16="http://schemas.microsoft.com/office/drawing/2014/main" id="{1B217DBB-66C0-F220-FF97-285EFF85C15A}"/>
              </a:ext>
            </a:extLst>
          </p:cNvPr>
          <p:cNvPicPr>
            <a:picLocks noChangeAspect="1"/>
          </p:cNvPicPr>
          <p:nvPr/>
        </p:nvPicPr>
        <p:blipFill>
          <a:blip r:embed="rId3"/>
          <a:stretch>
            <a:fillRect/>
          </a:stretch>
        </p:blipFill>
        <p:spPr>
          <a:xfrm>
            <a:off x="2738628" y="0"/>
            <a:ext cx="6714744" cy="1509869"/>
          </a:xfrm>
          <a:prstGeom prst="rect">
            <a:avLst/>
          </a:prstGeom>
        </p:spPr>
      </p:pic>
      <p:sp>
        <p:nvSpPr>
          <p:cNvPr id="6" name="TextBox 5">
            <a:extLst>
              <a:ext uri="{FF2B5EF4-FFF2-40B4-BE49-F238E27FC236}">
                <a16:creationId xmlns:a16="http://schemas.microsoft.com/office/drawing/2014/main" id="{B82D4989-6F32-8AA4-7D0F-C703E7534441}"/>
              </a:ext>
            </a:extLst>
          </p:cNvPr>
          <p:cNvSpPr txBox="1"/>
          <p:nvPr/>
        </p:nvSpPr>
        <p:spPr>
          <a:xfrm>
            <a:off x="0" y="2447658"/>
            <a:ext cx="5641383" cy="2970044"/>
          </a:xfrm>
          <a:prstGeom prst="rect">
            <a:avLst/>
          </a:prstGeom>
          <a:noFill/>
        </p:spPr>
        <p:txBody>
          <a:bodyPr wrap="square">
            <a:spAutoFit/>
          </a:bodyPr>
          <a:lstStyle/>
          <a:p>
            <a:pPr algn="l"/>
            <a:r>
              <a:rPr lang="en-US" sz="1700" b="0" i="0" dirty="0">
                <a:effectLst/>
                <a:latin typeface="Calibri" panose="020F0502020204030204" pitchFamily="34" charset="0"/>
                <a:cs typeface="Calibri" panose="020F0502020204030204" pitchFamily="34" charset="0"/>
              </a:rPr>
              <a:t>It can be said that taxonomists are either:</a:t>
            </a:r>
          </a:p>
          <a:p>
            <a:pPr algn="l"/>
            <a:endParaRPr lang="en-US" sz="1700" b="0" i="0" dirty="0">
              <a:effectLst/>
              <a:latin typeface="Calibri" panose="020F0502020204030204" pitchFamily="34" charset="0"/>
              <a:cs typeface="Calibri" panose="020F0502020204030204" pitchFamily="34" charset="0"/>
            </a:endParaRPr>
          </a:p>
          <a:p>
            <a:pPr marL="285750" indent="-285750" algn="l">
              <a:buFont typeface="Courier New" panose="02070309020205020404" pitchFamily="49" charset="0"/>
              <a:buChar char="o"/>
            </a:pPr>
            <a:r>
              <a:rPr lang="en-US" sz="1700" dirty="0">
                <a:latin typeface="Calibri" panose="020F0502020204030204" pitchFamily="34" charset="0"/>
                <a:cs typeface="Calibri" panose="020F0502020204030204" pitchFamily="34" charset="0"/>
                <a:sym typeface="Wingdings" pitchFamily="2" charset="2"/>
              </a:rPr>
              <a:t>"</a:t>
            </a:r>
            <a:r>
              <a:rPr lang="en-US" sz="1700" b="1" i="0" dirty="0">
                <a:effectLst/>
                <a:latin typeface="Calibri" panose="020F0502020204030204" pitchFamily="34" charset="0"/>
                <a:cs typeface="Calibri" panose="020F0502020204030204" pitchFamily="34" charset="0"/>
              </a:rPr>
              <a:t>Lumpers</a:t>
            </a:r>
            <a:r>
              <a:rPr lang="en-US" sz="1700" b="0" i="0" dirty="0">
                <a:effectLst/>
                <a:latin typeface="Calibri" panose="020F0502020204030204" pitchFamily="34" charset="0"/>
                <a:cs typeface="Calibri" panose="020F0502020204030204" pitchFamily="34" charset="0"/>
              </a:rPr>
              <a:t>” focus on similarities more than differences, and are more likely to classify species together</a:t>
            </a:r>
          </a:p>
          <a:p>
            <a:pPr lvl="1"/>
            <a:r>
              <a:rPr lang="en-US" sz="1700" b="0" i="0" dirty="0">
                <a:effectLst/>
                <a:latin typeface="Calibri" panose="020F0502020204030204" pitchFamily="34" charset="0"/>
                <a:cs typeface="Calibri" panose="020F0502020204030204" pitchFamily="34" charset="0"/>
                <a:sym typeface="Wingdings" pitchFamily="2" charset="2"/>
              </a:rPr>
              <a:t></a:t>
            </a:r>
            <a:r>
              <a:rPr lang="en-US" sz="1700" b="0" i="0" dirty="0">
                <a:effectLst/>
                <a:latin typeface="Calibri" panose="020F0502020204030204" pitchFamily="34" charset="0"/>
                <a:cs typeface="Calibri" panose="020F0502020204030204" pitchFamily="34" charset="0"/>
              </a:rPr>
              <a:t>If species are incorrectly classified together then estimates will be too small</a:t>
            </a:r>
          </a:p>
          <a:p>
            <a:pPr lvl="1"/>
            <a:endParaRPr lang="en-US" sz="1700" b="0" i="0" dirty="0">
              <a:effectLst/>
              <a:latin typeface="Calibri" panose="020F0502020204030204" pitchFamily="34" charset="0"/>
              <a:cs typeface="Calibri" panose="020F0502020204030204" pitchFamily="34" charset="0"/>
            </a:endParaRPr>
          </a:p>
          <a:p>
            <a:pPr marL="285750" indent="-285750" algn="l">
              <a:buFont typeface="Courier New" panose="02070309020205020404" pitchFamily="49" charset="0"/>
              <a:buChar char="o"/>
            </a:pPr>
            <a:r>
              <a:rPr lang="en-US" sz="1700" dirty="0">
                <a:latin typeface="Calibri" panose="020F0502020204030204" pitchFamily="34" charset="0"/>
                <a:cs typeface="Calibri" panose="020F0502020204030204" pitchFamily="34" charset="0"/>
              </a:rPr>
              <a:t>“</a:t>
            </a:r>
            <a:r>
              <a:rPr lang="en-US" sz="1700" b="1" i="0" dirty="0">
                <a:effectLst/>
                <a:latin typeface="Calibri" panose="020F0502020204030204" pitchFamily="34" charset="0"/>
                <a:cs typeface="Calibri" panose="020F0502020204030204" pitchFamily="34" charset="0"/>
              </a:rPr>
              <a:t>Splitters</a:t>
            </a:r>
            <a:r>
              <a:rPr lang="en-US" sz="1700" dirty="0">
                <a:latin typeface="Calibri" panose="020F0502020204030204" pitchFamily="34" charset="0"/>
                <a:cs typeface="Calibri" panose="020F0502020204030204" pitchFamily="34" charset="0"/>
              </a:rPr>
              <a:t>” </a:t>
            </a:r>
            <a:r>
              <a:rPr lang="en-US" sz="1700" b="0" i="0" dirty="0">
                <a:effectLst/>
                <a:latin typeface="Calibri" panose="020F0502020204030204" pitchFamily="34" charset="0"/>
                <a:cs typeface="Calibri" panose="020F0502020204030204" pitchFamily="34" charset="0"/>
              </a:rPr>
              <a:t>focus on differences, and are more likely to classify species separately</a:t>
            </a:r>
          </a:p>
          <a:p>
            <a:pPr lvl="1"/>
            <a:r>
              <a:rPr lang="en-US" sz="1700" dirty="0">
                <a:latin typeface="Calibri" panose="020F0502020204030204" pitchFamily="34" charset="0"/>
                <a:cs typeface="Calibri" panose="020F0502020204030204" pitchFamily="34" charset="0"/>
                <a:sym typeface="Wingdings" pitchFamily="2" charset="2"/>
              </a:rPr>
              <a:t></a:t>
            </a:r>
            <a:r>
              <a:rPr lang="en-US" sz="1700" b="0" i="0" dirty="0">
                <a:effectLst/>
                <a:latin typeface="Calibri" panose="020F0502020204030204" pitchFamily="34" charset="0"/>
                <a:cs typeface="Calibri" panose="020F0502020204030204" pitchFamily="34" charset="0"/>
              </a:rPr>
              <a:t>If species are incorrectly separated then estimates will be too large</a:t>
            </a:r>
          </a:p>
        </p:txBody>
      </p:sp>
      <p:pic>
        <p:nvPicPr>
          <p:cNvPr id="5" name="Picture 4">
            <a:hlinkClick r:id="rId4"/>
            <a:extLst>
              <a:ext uri="{FF2B5EF4-FFF2-40B4-BE49-F238E27FC236}">
                <a16:creationId xmlns:a16="http://schemas.microsoft.com/office/drawing/2014/main" id="{27AE21E6-F916-5279-6097-A1BC08E223B1}"/>
              </a:ext>
            </a:extLst>
          </p:cNvPr>
          <p:cNvPicPr>
            <a:picLocks noChangeAspect="1"/>
          </p:cNvPicPr>
          <p:nvPr/>
        </p:nvPicPr>
        <p:blipFill>
          <a:blip r:embed="rId5"/>
          <a:stretch>
            <a:fillRect/>
          </a:stretch>
        </p:blipFill>
        <p:spPr>
          <a:xfrm>
            <a:off x="5899688" y="2447658"/>
            <a:ext cx="6292312" cy="4171952"/>
          </a:xfrm>
          <a:prstGeom prst="rect">
            <a:avLst/>
          </a:prstGeom>
        </p:spPr>
      </p:pic>
      <p:sp>
        <p:nvSpPr>
          <p:cNvPr id="7" name="TextBox 6">
            <a:extLst>
              <a:ext uri="{FF2B5EF4-FFF2-40B4-BE49-F238E27FC236}">
                <a16:creationId xmlns:a16="http://schemas.microsoft.com/office/drawing/2014/main" id="{635CF060-DB67-852E-AFC5-7326F3BE973C}"/>
              </a:ext>
            </a:extLst>
          </p:cNvPr>
          <p:cNvSpPr txBox="1"/>
          <p:nvPr/>
        </p:nvSpPr>
        <p:spPr>
          <a:xfrm>
            <a:off x="0" y="5621654"/>
            <a:ext cx="5641383" cy="877163"/>
          </a:xfrm>
          <a:prstGeom prst="rect">
            <a:avLst/>
          </a:prstGeom>
          <a:noFill/>
        </p:spPr>
        <p:txBody>
          <a:bodyPr wrap="square">
            <a:spAutoFit/>
          </a:bodyPr>
          <a:lstStyle/>
          <a:p>
            <a:pPr algn="l"/>
            <a:r>
              <a:rPr lang="en-US" sz="1700" b="0" i="0" dirty="0">
                <a:effectLst/>
                <a:latin typeface="Calibri" panose="020F0502020204030204" pitchFamily="34" charset="0"/>
                <a:cs typeface="Calibri" panose="020F0502020204030204" pitchFamily="34" charset="0"/>
              </a:rPr>
              <a:t>Potential factors to consider in these trends:</a:t>
            </a:r>
          </a:p>
          <a:p>
            <a:pPr marL="285750" indent="-285750" algn="l">
              <a:buFont typeface="Arial" panose="020B0604020202020204" pitchFamily="34" charset="0"/>
              <a:buChar char="•"/>
            </a:pPr>
            <a:r>
              <a:rPr lang="en-US" sz="1700" b="0" i="0" dirty="0">
                <a:effectLst/>
                <a:latin typeface="Calibri" panose="020F0502020204030204" pitchFamily="34" charset="0"/>
                <a:cs typeface="Calibri" panose="020F0502020204030204" pitchFamily="34" charset="0"/>
              </a:rPr>
              <a:t>1935, paper proposing the biological species concept</a:t>
            </a:r>
            <a:endParaRPr lang="en-US" sz="1700"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700" b="0" i="0" dirty="0">
                <a:effectLst/>
                <a:latin typeface="Calibri" panose="020F0502020204030204" pitchFamily="34" charset="0"/>
                <a:cs typeface="Calibri" panose="020F0502020204030204" pitchFamily="34" charset="0"/>
              </a:rPr>
              <a:t>1980s saw massive improvements on DNA technology</a:t>
            </a:r>
          </a:p>
        </p:txBody>
      </p:sp>
      <p:pic>
        <p:nvPicPr>
          <p:cNvPr id="3" name="Picture 2" descr="Link sign icon hyperlink symbol Royalty Free Vector Image">
            <a:extLst>
              <a:ext uri="{FF2B5EF4-FFF2-40B4-BE49-F238E27FC236}">
                <a16:creationId xmlns:a16="http://schemas.microsoft.com/office/drawing/2014/main" id="{54C2ED68-5D94-3B31-6A07-0028ADBC90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763845" y="6400008"/>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142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82203-1A57-D6A7-66A9-A3A50C32D63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7065552-FF9F-C96E-0AB6-9852D0164976}"/>
              </a:ext>
            </a:extLst>
          </p:cNvPr>
          <p:cNvSpPr txBox="1"/>
          <p:nvPr/>
        </p:nvSpPr>
        <p:spPr>
          <a:xfrm>
            <a:off x="0" y="2135850"/>
            <a:ext cx="12192000" cy="877163"/>
          </a:xfrm>
          <a:prstGeom prst="rect">
            <a:avLst/>
          </a:prstGeom>
          <a:no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We are currently in a 6</a:t>
            </a:r>
            <a:r>
              <a:rPr lang="en-US" sz="1700" baseline="30000" dirty="0">
                <a:solidFill>
                  <a:srgbClr val="000000"/>
                </a:solidFill>
                <a:latin typeface="Calibri" panose="020F0502020204030204" pitchFamily="34" charset="0"/>
                <a:cs typeface="Calibri" panose="020F0502020204030204" pitchFamily="34" charset="0"/>
              </a:rPr>
              <a:t>th</a:t>
            </a:r>
            <a:r>
              <a:rPr lang="en-US" sz="1700" dirty="0">
                <a:solidFill>
                  <a:srgbClr val="000000"/>
                </a:solidFill>
                <a:latin typeface="Calibri" panose="020F0502020204030204" pitchFamily="34" charset="0"/>
                <a:cs typeface="Calibri" panose="020F0502020204030204" pitchFamily="34" charset="0"/>
              </a:rPr>
              <a:t> mass extinction event – Holocene extinction aka Anthropocene Extinction</a:t>
            </a:r>
          </a:p>
          <a:p>
            <a:pPr marL="285750" indent="-285750">
              <a:buFont typeface="Wingdings" pitchFamily="2" charset="2"/>
              <a:buChar char="à"/>
            </a:pPr>
            <a:r>
              <a:rPr lang="en-US" sz="1700" dirty="0">
                <a:solidFill>
                  <a:srgbClr val="000000"/>
                </a:solidFill>
                <a:latin typeface="Calibri" panose="020F0502020204030204" pitchFamily="34" charset="0"/>
                <a:cs typeface="Calibri" panose="020F0502020204030204" pitchFamily="34" charset="0"/>
                <a:sym typeface="Wingdings" pitchFamily="2" charset="2"/>
              </a:rPr>
              <a:t>Unlike the previous 5, this ongoing event is biologically-driven - human activity</a:t>
            </a:r>
          </a:p>
          <a:p>
            <a:pPr marL="285750" indent="-285750">
              <a:buFont typeface="Wingdings" pitchFamily="2" charset="2"/>
              <a:buChar char="à"/>
            </a:pPr>
            <a:r>
              <a:rPr lang="en-US" sz="1700" dirty="0">
                <a:solidFill>
                  <a:srgbClr val="000000"/>
                </a:solidFill>
                <a:latin typeface="Calibri" panose="020F0502020204030204" pitchFamily="34" charset="0"/>
                <a:cs typeface="Calibri" panose="020F0502020204030204" pitchFamily="34" charset="0"/>
              </a:rPr>
              <a:t>Current extinction rates are estimated at 100 to 1,000 times higher than natural background extinction rates and are accelerating</a:t>
            </a:r>
          </a:p>
        </p:txBody>
      </p:sp>
      <p:pic>
        <p:nvPicPr>
          <p:cNvPr id="2" name="Picture 1">
            <a:extLst>
              <a:ext uri="{FF2B5EF4-FFF2-40B4-BE49-F238E27FC236}">
                <a16:creationId xmlns:a16="http://schemas.microsoft.com/office/drawing/2014/main" id="{0F7EDD19-9E61-E270-7A91-B2D5E9A5746A}"/>
              </a:ext>
            </a:extLst>
          </p:cNvPr>
          <p:cNvPicPr>
            <a:picLocks noChangeAspect="1"/>
          </p:cNvPicPr>
          <p:nvPr/>
        </p:nvPicPr>
        <p:blipFill>
          <a:blip r:embed="rId3"/>
          <a:stretch>
            <a:fillRect/>
          </a:stretch>
        </p:blipFill>
        <p:spPr>
          <a:xfrm>
            <a:off x="2976372" y="0"/>
            <a:ext cx="6239256" cy="686176"/>
          </a:xfrm>
          <a:prstGeom prst="rect">
            <a:avLst/>
          </a:prstGeom>
        </p:spPr>
      </p:pic>
      <p:pic>
        <p:nvPicPr>
          <p:cNvPr id="5" name="Picture 4">
            <a:extLst>
              <a:ext uri="{FF2B5EF4-FFF2-40B4-BE49-F238E27FC236}">
                <a16:creationId xmlns:a16="http://schemas.microsoft.com/office/drawing/2014/main" id="{8F798608-E099-EDCE-E664-2168035675C0}"/>
              </a:ext>
            </a:extLst>
          </p:cNvPr>
          <p:cNvPicPr>
            <a:picLocks noChangeAspect="1"/>
          </p:cNvPicPr>
          <p:nvPr/>
        </p:nvPicPr>
        <p:blipFill>
          <a:blip r:embed="rId4"/>
          <a:stretch>
            <a:fillRect/>
          </a:stretch>
        </p:blipFill>
        <p:spPr>
          <a:xfrm>
            <a:off x="2976372" y="686176"/>
            <a:ext cx="6239256" cy="1249254"/>
          </a:xfrm>
          <a:prstGeom prst="rect">
            <a:avLst/>
          </a:prstGeom>
        </p:spPr>
      </p:pic>
      <p:pic>
        <p:nvPicPr>
          <p:cNvPr id="6148" name="Picture 4">
            <a:hlinkClick r:id="rId5"/>
            <a:extLst>
              <a:ext uri="{FF2B5EF4-FFF2-40B4-BE49-F238E27FC236}">
                <a16:creationId xmlns:a16="http://schemas.microsoft.com/office/drawing/2014/main" id="{36F495C4-D7A4-1AF3-FBA5-0B5BD794861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25946" y="3103492"/>
            <a:ext cx="5579363" cy="36770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45D19A-2007-6238-4350-EEED49534945}"/>
              </a:ext>
            </a:extLst>
          </p:cNvPr>
          <p:cNvSpPr txBox="1"/>
          <p:nvPr/>
        </p:nvSpPr>
        <p:spPr>
          <a:xfrm>
            <a:off x="105016" y="3320181"/>
            <a:ext cx="6096000" cy="3231654"/>
          </a:xfrm>
          <a:prstGeom prst="rect">
            <a:avLst/>
          </a:prstGeom>
          <a:solidFill>
            <a:srgbClr val="FF0000">
              <a:alpha val="7374"/>
            </a:srgbClr>
          </a:solidFill>
          <a:ln w="12700">
            <a:solidFill>
              <a:srgbClr val="FF0000"/>
            </a:solidFill>
          </a:ln>
        </p:spPr>
        <p:txBody>
          <a:bodyPr wrap="square">
            <a:spAutoFit/>
          </a:bodyPr>
          <a:lstStyle/>
          <a:p>
            <a:pPr marL="285750" indent="-285750">
              <a:buFont typeface="Wingdings" pitchFamily="2" charset="2"/>
              <a:buChar char="v"/>
            </a:pPr>
            <a:r>
              <a:rPr lang="en-US" sz="1700" dirty="0">
                <a:solidFill>
                  <a:srgbClr val="000000"/>
                </a:solidFill>
                <a:latin typeface="Calibri" panose="020F0502020204030204" pitchFamily="34" charset="0"/>
                <a:cs typeface="Calibri" panose="020F0502020204030204" pitchFamily="34" charset="0"/>
              </a:rPr>
              <a:t>Examined through 3 major case studies:</a:t>
            </a:r>
          </a:p>
          <a:p>
            <a:endParaRPr lang="en-US" sz="1700" dirty="0">
              <a:solidFill>
                <a:srgbClr val="000000"/>
              </a:solidFill>
              <a:latin typeface="Calibri" panose="020F0502020204030204" pitchFamily="34" charset="0"/>
              <a:cs typeface="Calibri" panose="020F0502020204030204" pitchFamily="34" charset="0"/>
            </a:endParaRPr>
          </a:p>
          <a:p>
            <a:pPr marL="342900" indent="-342900">
              <a:buAutoNum type="arabicPeriod"/>
            </a:pPr>
            <a:r>
              <a:rPr lang="en-US" sz="1700" dirty="0">
                <a:solidFill>
                  <a:srgbClr val="000000"/>
                </a:solidFill>
                <a:latin typeface="Calibri" panose="020F0502020204030204" pitchFamily="34" charset="0"/>
                <a:cs typeface="Calibri" panose="020F0502020204030204" pitchFamily="34" charset="0"/>
              </a:rPr>
              <a:t>The North Island giant moa (</a:t>
            </a:r>
            <a:r>
              <a:rPr lang="en-US" sz="1700" i="1" dirty="0" err="1">
                <a:solidFill>
                  <a:srgbClr val="000000"/>
                </a:solidFill>
                <a:latin typeface="Calibri" panose="020F0502020204030204" pitchFamily="34" charset="0"/>
                <a:cs typeface="Calibri" panose="020F0502020204030204" pitchFamily="34" charset="0"/>
              </a:rPr>
              <a:t>Dinornis</a:t>
            </a:r>
            <a:r>
              <a:rPr lang="en-US" sz="1700" i="1" dirty="0">
                <a:solidFill>
                  <a:srgbClr val="000000"/>
                </a:solidFill>
                <a:latin typeface="Calibri" panose="020F0502020204030204" pitchFamily="34" charset="0"/>
                <a:cs typeface="Calibri" panose="020F0502020204030204" pitchFamily="34" charset="0"/>
              </a:rPr>
              <a:t> </a:t>
            </a:r>
            <a:r>
              <a:rPr lang="en-US" sz="1700" i="1" dirty="0" err="1">
                <a:solidFill>
                  <a:srgbClr val="000000"/>
                </a:solidFill>
                <a:latin typeface="Calibri" panose="020F0502020204030204" pitchFamily="34" charset="0"/>
                <a:cs typeface="Calibri" panose="020F0502020204030204" pitchFamily="34" charset="0"/>
              </a:rPr>
              <a:t>novaezealandiae</a:t>
            </a:r>
            <a:r>
              <a:rPr lang="en-US" sz="1700" dirty="0">
                <a:solidFill>
                  <a:srgbClr val="000000"/>
                </a:solidFill>
                <a:latin typeface="Calibri" panose="020F0502020204030204" pitchFamily="34" charset="0"/>
                <a:cs typeface="Calibri" panose="020F0502020204030204" pitchFamily="34" charset="0"/>
              </a:rPr>
              <a:t>)</a:t>
            </a:r>
          </a:p>
          <a:p>
            <a:pPr marL="342900" indent="-342900">
              <a:buFontTx/>
              <a:buAutoNum type="arabicPeriod"/>
            </a:pPr>
            <a:r>
              <a:rPr lang="en-US" sz="1700" dirty="0">
                <a:solidFill>
                  <a:srgbClr val="000000"/>
                </a:solidFill>
                <a:latin typeface="Calibri" panose="020F0502020204030204" pitchFamily="34" charset="0"/>
                <a:cs typeface="Calibri" panose="020F0502020204030204" pitchFamily="34" charset="0"/>
              </a:rPr>
              <a:t>Caribbean monk seals (</a:t>
            </a:r>
            <a:r>
              <a:rPr lang="en-US" sz="1700" i="1" dirty="0" err="1">
                <a:solidFill>
                  <a:srgbClr val="000000"/>
                </a:solidFill>
                <a:latin typeface="Calibri" panose="020F0502020204030204" pitchFamily="34" charset="0"/>
                <a:cs typeface="Calibri" panose="020F0502020204030204" pitchFamily="34" charset="0"/>
              </a:rPr>
              <a:t>Neomonachus</a:t>
            </a:r>
            <a:r>
              <a:rPr lang="en-US" sz="1700" i="1" dirty="0">
                <a:solidFill>
                  <a:srgbClr val="000000"/>
                </a:solidFill>
                <a:latin typeface="Calibri" panose="020F0502020204030204" pitchFamily="34" charset="0"/>
                <a:cs typeface="Calibri" panose="020F0502020204030204" pitchFamily="34" charset="0"/>
              </a:rPr>
              <a:t> tropicalis</a:t>
            </a:r>
            <a:r>
              <a:rPr lang="en-US" sz="1700" dirty="0">
                <a:solidFill>
                  <a:srgbClr val="000000"/>
                </a:solidFill>
                <a:latin typeface="Calibri" panose="020F0502020204030204" pitchFamily="34" charset="0"/>
                <a:cs typeface="Calibri" panose="020F0502020204030204" pitchFamily="34" charset="0"/>
              </a:rPr>
              <a:t>)  </a:t>
            </a:r>
          </a:p>
          <a:p>
            <a:pPr marL="342900" indent="-342900">
              <a:buFontTx/>
              <a:buAutoNum type="arabicPeriod"/>
            </a:pPr>
            <a:r>
              <a:rPr lang="en-US" sz="1700" dirty="0">
                <a:solidFill>
                  <a:srgbClr val="000000"/>
                </a:solidFill>
                <a:latin typeface="Calibri" panose="020F0502020204030204" pitchFamily="34" charset="0"/>
                <a:cs typeface="Calibri" panose="020F0502020204030204" pitchFamily="34" charset="0"/>
              </a:rPr>
              <a:t>One other species of your choice that has gone extinct due to human activity. Some well known examples:</a:t>
            </a:r>
          </a:p>
          <a:p>
            <a:pPr marL="800100" lvl="1" indent="-342900">
              <a:buFont typeface="+mj-lt"/>
              <a:buAutoNum type="alphaLcPeriod"/>
            </a:pPr>
            <a:r>
              <a:rPr lang="en-US" sz="1700" dirty="0">
                <a:solidFill>
                  <a:srgbClr val="000000"/>
                </a:solidFill>
                <a:latin typeface="Calibri" panose="020F0502020204030204" pitchFamily="34" charset="0"/>
                <a:cs typeface="Calibri" panose="020F0502020204030204" pitchFamily="34" charset="0"/>
              </a:rPr>
              <a:t>Baiji (</a:t>
            </a:r>
            <a:r>
              <a:rPr lang="en-US" sz="1700" i="1" dirty="0" err="1">
                <a:solidFill>
                  <a:srgbClr val="000000"/>
                </a:solidFill>
                <a:latin typeface="Calibri" panose="020F0502020204030204" pitchFamily="34" charset="0"/>
                <a:cs typeface="Calibri" panose="020F0502020204030204" pitchFamily="34" charset="0"/>
              </a:rPr>
              <a:t>Lipotes</a:t>
            </a:r>
            <a:r>
              <a:rPr lang="en-US" sz="1700" i="1" dirty="0">
                <a:solidFill>
                  <a:srgbClr val="000000"/>
                </a:solidFill>
                <a:latin typeface="Calibri" panose="020F0502020204030204" pitchFamily="34" charset="0"/>
                <a:cs typeface="Calibri" panose="020F0502020204030204" pitchFamily="34" charset="0"/>
              </a:rPr>
              <a:t> </a:t>
            </a:r>
            <a:r>
              <a:rPr lang="en-US" sz="1700" i="1" dirty="0" err="1">
                <a:solidFill>
                  <a:srgbClr val="000000"/>
                </a:solidFill>
                <a:latin typeface="Calibri" panose="020F0502020204030204" pitchFamily="34" charset="0"/>
                <a:cs typeface="Calibri" panose="020F0502020204030204" pitchFamily="34" charset="0"/>
              </a:rPr>
              <a:t>vexillifer</a:t>
            </a:r>
            <a:r>
              <a:rPr lang="en-US" sz="1700" dirty="0">
                <a:solidFill>
                  <a:srgbClr val="000000"/>
                </a:solidFill>
                <a:latin typeface="Calibri" panose="020F0502020204030204" pitchFamily="34" charset="0"/>
                <a:cs typeface="Calibri" panose="020F0502020204030204" pitchFamily="34" charset="0"/>
              </a:rPr>
              <a:t>)</a:t>
            </a:r>
          </a:p>
          <a:p>
            <a:pPr marL="800100" lvl="1" indent="-342900">
              <a:buFont typeface="+mj-lt"/>
              <a:buAutoNum type="alphaLcPeriod"/>
            </a:pPr>
            <a:r>
              <a:rPr lang="en-US" sz="1700" dirty="0">
                <a:solidFill>
                  <a:srgbClr val="000000"/>
                </a:solidFill>
                <a:latin typeface="Calibri" panose="020F0502020204030204" pitchFamily="34" charset="0"/>
                <a:cs typeface="Calibri" panose="020F0502020204030204" pitchFamily="34" charset="0"/>
              </a:rPr>
              <a:t>Passenger pigeon (</a:t>
            </a:r>
            <a:r>
              <a:rPr lang="en-US" sz="1700" i="1" dirty="0" err="1">
                <a:solidFill>
                  <a:srgbClr val="000000"/>
                </a:solidFill>
                <a:latin typeface="Calibri" panose="020F0502020204030204" pitchFamily="34" charset="0"/>
                <a:cs typeface="Calibri" panose="020F0502020204030204" pitchFamily="34" charset="0"/>
              </a:rPr>
              <a:t>Ectopistes</a:t>
            </a:r>
            <a:r>
              <a:rPr lang="en-US" sz="1700" i="1" dirty="0">
                <a:solidFill>
                  <a:srgbClr val="000000"/>
                </a:solidFill>
                <a:latin typeface="Calibri" panose="020F0502020204030204" pitchFamily="34" charset="0"/>
                <a:cs typeface="Calibri" panose="020F0502020204030204" pitchFamily="34" charset="0"/>
              </a:rPr>
              <a:t> </a:t>
            </a:r>
            <a:r>
              <a:rPr lang="en-US" sz="1700" i="1" dirty="0" err="1">
                <a:solidFill>
                  <a:srgbClr val="000000"/>
                </a:solidFill>
                <a:latin typeface="Calibri" panose="020F0502020204030204" pitchFamily="34" charset="0"/>
                <a:cs typeface="Calibri" panose="020F0502020204030204" pitchFamily="34" charset="0"/>
              </a:rPr>
              <a:t>migratorius</a:t>
            </a:r>
            <a:r>
              <a:rPr lang="en-US" sz="1700" dirty="0">
                <a:solidFill>
                  <a:srgbClr val="000000"/>
                </a:solidFill>
                <a:latin typeface="Calibri" panose="020F0502020204030204" pitchFamily="34" charset="0"/>
                <a:cs typeface="Calibri" panose="020F0502020204030204" pitchFamily="34" charset="0"/>
              </a:rPr>
              <a:t>)</a:t>
            </a:r>
          </a:p>
          <a:p>
            <a:pPr marL="800100" lvl="1" indent="-342900">
              <a:buFont typeface="+mj-lt"/>
              <a:buAutoNum type="alphaLcPeriod"/>
            </a:pPr>
            <a:r>
              <a:rPr lang="en-US" sz="1700" dirty="0">
                <a:solidFill>
                  <a:srgbClr val="000000"/>
                </a:solidFill>
                <a:latin typeface="Calibri" panose="020F0502020204030204" pitchFamily="34" charset="0"/>
                <a:cs typeface="Calibri" panose="020F0502020204030204" pitchFamily="34" charset="0"/>
              </a:rPr>
              <a:t>Falklands wolf (</a:t>
            </a:r>
            <a:r>
              <a:rPr lang="en-US" sz="1600" b="0" i="1" dirty="0" err="1">
                <a:solidFill>
                  <a:srgbClr val="080100"/>
                </a:solidFill>
                <a:effectLst/>
                <a:latin typeface="roboto-regular-italic"/>
              </a:rPr>
              <a:t>Dusicyon</a:t>
            </a:r>
            <a:r>
              <a:rPr lang="en-US" sz="1600" b="0" i="1" dirty="0">
                <a:solidFill>
                  <a:srgbClr val="080100"/>
                </a:solidFill>
                <a:effectLst/>
                <a:latin typeface="roboto-regular-italic"/>
              </a:rPr>
              <a:t> australis</a:t>
            </a:r>
            <a:r>
              <a:rPr lang="en-US" sz="1700" b="0" i="0" dirty="0">
                <a:solidFill>
                  <a:srgbClr val="000000"/>
                </a:solidFill>
                <a:effectLst/>
                <a:latin typeface="Calibri" panose="020F0502020204030204" pitchFamily="34" charset="0"/>
                <a:cs typeface="Calibri" panose="020F0502020204030204" pitchFamily="34" charset="0"/>
              </a:rPr>
              <a:t>)</a:t>
            </a:r>
          </a:p>
          <a:p>
            <a:pPr marL="800100" lvl="1" indent="-342900">
              <a:buFont typeface="+mj-lt"/>
              <a:buAutoNum type="alphaLcPeriod"/>
            </a:pPr>
            <a:r>
              <a:rPr lang="en-US" sz="1700" dirty="0">
                <a:solidFill>
                  <a:srgbClr val="000000"/>
                </a:solidFill>
                <a:latin typeface="Calibri" panose="020F0502020204030204" pitchFamily="34" charset="0"/>
                <a:cs typeface="Calibri" panose="020F0502020204030204" pitchFamily="34" charset="0"/>
              </a:rPr>
              <a:t>Tasmanian tiger (</a:t>
            </a:r>
            <a:r>
              <a:rPr lang="en-US" sz="1700" i="1" dirty="0">
                <a:solidFill>
                  <a:srgbClr val="000000"/>
                </a:solidFill>
                <a:latin typeface="Calibri" panose="020F0502020204030204" pitchFamily="34" charset="0"/>
                <a:cs typeface="Calibri" panose="020F0502020204030204" pitchFamily="34" charset="0"/>
              </a:rPr>
              <a:t>Thylacinus cynocephalus</a:t>
            </a:r>
            <a:r>
              <a:rPr lang="en-US" sz="1700" dirty="0">
                <a:solidFill>
                  <a:srgbClr val="000000"/>
                </a:solidFill>
                <a:latin typeface="Calibri" panose="020F0502020204030204" pitchFamily="34" charset="0"/>
                <a:cs typeface="Calibri" panose="020F0502020204030204" pitchFamily="34" charset="0"/>
              </a:rPr>
              <a:t>)</a:t>
            </a:r>
          </a:p>
          <a:p>
            <a:pPr marL="800100" lvl="1" indent="-342900">
              <a:buFont typeface="+mj-lt"/>
              <a:buAutoNum type="alphaLcPeriod"/>
            </a:pPr>
            <a:endParaRPr lang="en-US" sz="1700" dirty="0">
              <a:solidFill>
                <a:srgbClr val="000000"/>
              </a:solidFill>
              <a:latin typeface="Calibri" panose="020F0502020204030204" pitchFamily="34" charset="0"/>
              <a:cs typeface="Calibri" panose="020F0502020204030204" pitchFamily="34" charset="0"/>
            </a:endParaRPr>
          </a:p>
          <a:p>
            <a:pPr marL="800100" lvl="1" indent="-342900">
              <a:buFont typeface="+mj-lt"/>
              <a:buAutoNum type="alphaLcPeriod"/>
            </a:pPr>
            <a:endParaRPr lang="en-US" sz="1700" dirty="0">
              <a:solidFill>
                <a:srgbClr val="000000"/>
              </a:solidFill>
              <a:latin typeface="Calibri" panose="020F0502020204030204" pitchFamily="34" charset="0"/>
              <a:cs typeface="Calibri" panose="020F0502020204030204" pitchFamily="34" charset="0"/>
            </a:endParaRPr>
          </a:p>
        </p:txBody>
      </p:sp>
      <p:pic>
        <p:nvPicPr>
          <p:cNvPr id="8" name="Picture 7">
            <a:hlinkClick r:id="rId7"/>
            <a:extLst>
              <a:ext uri="{FF2B5EF4-FFF2-40B4-BE49-F238E27FC236}">
                <a16:creationId xmlns:a16="http://schemas.microsoft.com/office/drawing/2014/main" id="{1C886ACA-04BC-4262-036F-DC28B155DD03}"/>
              </a:ext>
            </a:extLst>
          </p:cNvPr>
          <p:cNvPicPr>
            <a:picLocks noChangeAspect="1"/>
          </p:cNvPicPr>
          <p:nvPr/>
        </p:nvPicPr>
        <p:blipFill>
          <a:blip r:embed="rId8"/>
          <a:stretch>
            <a:fillRect/>
          </a:stretch>
        </p:blipFill>
        <p:spPr>
          <a:xfrm>
            <a:off x="4927976" y="5274734"/>
            <a:ext cx="1168024" cy="1168024"/>
          </a:xfrm>
          <a:prstGeom prst="rect">
            <a:avLst/>
          </a:prstGeom>
        </p:spPr>
      </p:pic>
      <p:pic>
        <p:nvPicPr>
          <p:cNvPr id="6" name="Picture 5" descr="Link sign icon hyperlink symbol Royalty Free Vector Image">
            <a:extLst>
              <a:ext uri="{FF2B5EF4-FFF2-40B4-BE49-F238E27FC236}">
                <a16:creationId xmlns:a16="http://schemas.microsoft.com/office/drawing/2014/main" id="{FD65B660-BFB8-C2F5-7E54-DD7C77E4E50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6425946" y="6418796"/>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118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0791B-D7BE-015D-D000-96D3E33300B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B17DC4-3782-C5CF-DD02-7B30EE3F93E2}"/>
              </a:ext>
            </a:extLst>
          </p:cNvPr>
          <p:cNvSpPr txBox="1"/>
          <p:nvPr/>
        </p:nvSpPr>
        <p:spPr>
          <a:xfrm>
            <a:off x="138639" y="1085873"/>
            <a:ext cx="12192000" cy="4016484"/>
          </a:xfrm>
          <a:prstGeom prst="rect">
            <a:avLst/>
          </a:prstGeom>
          <a:no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Humans are causing significant loses to ecosystems. Major causes:</a:t>
            </a: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a:p>
            <a:endParaRPr lang="en-US" sz="1700" dirty="0">
              <a:solidFill>
                <a:srgbClr val="00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9421DF4-65C9-D14D-44AF-D6DBC195A3E0}"/>
              </a:ext>
            </a:extLst>
          </p:cNvPr>
          <p:cNvPicPr>
            <a:picLocks noChangeAspect="1"/>
          </p:cNvPicPr>
          <p:nvPr/>
        </p:nvPicPr>
        <p:blipFill>
          <a:blip r:embed="rId3"/>
          <a:stretch>
            <a:fillRect/>
          </a:stretch>
        </p:blipFill>
        <p:spPr>
          <a:xfrm>
            <a:off x="2689860" y="39592"/>
            <a:ext cx="6812280" cy="1046281"/>
          </a:xfrm>
          <a:prstGeom prst="rect">
            <a:avLst/>
          </a:prstGeom>
        </p:spPr>
      </p:pic>
      <p:pic>
        <p:nvPicPr>
          <p:cNvPr id="7170" name="Picture 2" descr="Agriculture Symbol Vector Art, Icons, and Graphics for Free Download">
            <a:extLst>
              <a:ext uri="{FF2B5EF4-FFF2-40B4-BE49-F238E27FC236}">
                <a16:creationId xmlns:a16="http://schemas.microsoft.com/office/drawing/2014/main" id="{2469CC65-86BB-D0CA-57C9-0EFDB19FE7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694" y="1630916"/>
            <a:ext cx="1116449" cy="11313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rbanization - Free architecture and city icons">
            <a:extLst>
              <a:ext uri="{FF2B5EF4-FFF2-40B4-BE49-F238E27FC236}">
                <a16:creationId xmlns:a16="http://schemas.microsoft.com/office/drawing/2014/main" id="{70294B98-CBA9-7860-124C-59F4B8CE911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9625" y="3270660"/>
            <a:ext cx="1180680" cy="118068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xploitation Natural Resources: Over 344 Royalty-Free ...">
            <a:extLst>
              <a:ext uri="{FF2B5EF4-FFF2-40B4-BE49-F238E27FC236}">
                <a16:creationId xmlns:a16="http://schemas.microsoft.com/office/drawing/2014/main" id="{BEDEC92C-4584-0347-DAB2-7B359DECBEBC}"/>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478780" y="3355604"/>
            <a:ext cx="1188060" cy="118068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Overexploitation soft blue concept icon. Biodiversity loss cause.  Unsustainable use of natural resources. Round shape line illustration.  Abstract idea. Graphic design. Easy to use in article 54696705 Vector Art  at Vecteezy">
            <a:extLst>
              <a:ext uri="{FF2B5EF4-FFF2-40B4-BE49-F238E27FC236}">
                <a16:creationId xmlns:a16="http://schemas.microsoft.com/office/drawing/2014/main" id="{06F1EE2B-D76F-BEFF-DF8F-B3EB2500F9F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2957345" y="1484622"/>
            <a:ext cx="1378746" cy="125552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3,000+ Dam Icon Stock Illustrations, Royalty-Free Vector Graphics &amp; Clip  Art - iStock | Hydro dam icon, Water dam icon, River dam icon">
            <a:extLst>
              <a:ext uri="{FF2B5EF4-FFF2-40B4-BE49-F238E27FC236}">
                <a16:creationId xmlns:a16="http://schemas.microsoft.com/office/drawing/2014/main" id="{4B3310C2-3A45-5979-70D0-FC8DFC2663B3}"/>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5947693" y="1471068"/>
            <a:ext cx="1378746" cy="124242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10+ Drain The Swamp Stock Illustrations, Royalty-Free Vector Graphics &amp;  Clip Art - iStock">
            <a:extLst>
              <a:ext uri="{FF2B5EF4-FFF2-40B4-BE49-F238E27FC236}">
                <a16:creationId xmlns:a16="http://schemas.microsoft.com/office/drawing/2014/main" id="{A8B799EC-F2D8-EB43-BF38-7B2A04B3A886}"/>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7611788" y="3160222"/>
            <a:ext cx="1378746" cy="131360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Leaching Stock Illustrations – 227 Leaching Stock Illustrations, Vectors &amp;  Clipart - Dreamstime">
            <a:extLst>
              <a:ext uri="{FF2B5EF4-FFF2-40B4-BE49-F238E27FC236}">
                <a16:creationId xmlns:a16="http://schemas.microsoft.com/office/drawing/2014/main" id="{2D1FA06B-A3D8-E2D2-5A00-F8F5AF5FC0DF}"/>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8961514" y="1365957"/>
            <a:ext cx="1127616" cy="153318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Global Climate Change. Earth and Thermometer Line and Silhouette Icon Set.  Planet Heat Temperature, Danger Ecological Problem Symbol Collection on  White Background. Isolated Vector Illustration. 21625337 Vector Art at  Vecteezy">
            <a:extLst>
              <a:ext uri="{FF2B5EF4-FFF2-40B4-BE49-F238E27FC236}">
                <a16:creationId xmlns:a16="http://schemas.microsoft.com/office/drawing/2014/main" id="{0F9BD4E6-F629-5395-1651-DA430A0054B7}"/>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10306587" y="3107628"/>
            <a:ext cx="1573878" cy="13175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C796A3-B4EC-2AB7-7543-E301611B5FCB}"/>
              </a:ext>
            </a:extLst>
          </p:cNvPr>
          <p:cNvSpPr txBox="1"/>
          <p:nvPr/>
        </p:nvSpPr>
        <p:spPr>
          <a:xfrm>
            <a:off x="219588" y="2740149"/>
            <a:ext cx="1221545" cy="353943"/>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Agriculture</a:t>
            </a:r>
          </a:p>
        </p:txBody>
      </p:sp>
      <p:sp>
        <p:nvSpPr>
          <p:cNvPr id="5" name="TextBox 4">
            <a:extLst>
              <a:ext uri="{FF2B5EF4-FFF2-40B4-BE49-F238E27FC236}">
                <a16:creationId xmlns:a16="http://schemas.microsoft.com/office/drawing/2014/main" id="{FBC49A0F-43C7-0EE5-3B0F-C7FCB823F2ED}"/>
              </a:ext>
            </a:extLst>
          </p:cNvPr>
          <p:cNvSpPr txBox="1"/>
          <p:nvPr/>
        </p:nvSpPr>
        <p:spPr>
          <a:xfrm>
            <a:off x="1306315" y="4433433"/>
            <a:ext cx="1378746" cy="353943"/>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Urbanization</a:t>
            </a:r>
          </a:p>
        </p:txBody>
      </p:sp>
      <p:sp>
        <p:nvSpPr>
          <p:cNvPr id="6" name="TextBox 5">
            <a:extLst>
              <a:ext uri="{FF2B5EF4-FFF2-40B4-BE49-F238E27FC236}">
                <a16:creationId xmlns:a16="http://schemas.microsoft.com/office/drawing/2014/main" id="{DFCBDB96-3679-6D14-0A71-850C2A06415A}"/>
              </a:ext>
            </a:extLst>
          </p:cNvPr>
          <p:cNvSpPr txBox="1"/>
          <p:nvPr/>
        </p:nvSpPr>
        <p:spPr>
          <a:xfrm>
            <a:off x="2659373" y="2686920"/>
            <a:ext cx="1941958" cy="615553"/>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Overexploitation of natural resources</a:t>
            </a:r>
          </a:p>
        </p:txBody>
      </p:sp>
      <p:sp>
        <p:nvSpPr>
          <p:cNvPr id="7" name="TextBox 6">
            <a:extLst>
              <a:ext uri="{FF2B5EF4-FFF2-40B4-BE49-F238E27FC236}">
                <a16:creationId xmlns:a16="http://schemas.microsoft.com/office/drawing/2014/main" id="{451A64FF-28A9-3A2F-CC4D-5F73045EC91C}"/>
              </a:ext>
            </a:extLst>
          </p:cNvPr>
          <p:cNvSpPr txBox="1"/>
          <p:nvPr/>
        </p:nvSpPr>
        <p:spPr>
          <a:xfrm>
            <a:off x="4031510" y="4471829"/>
            <a:ext cx="2122884" cy="353943"/>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Mining and smelting</a:t>
            </a:r>
          </a:p>
        </p:txBody>
      </p:sp>
      <p:sp>
        <p:nvSpPr>
          <p:cNvPr id="8" name="TextBox 7">
            <a:extLst>
              <a:ext uri="{FF2B5EF4-FFF2-40B4-BE49-F238E27FC236}">
                <a16:creationId xmlns:a16="http://schemas.microsoft.com/office/drawing/2014/main" id="{AE40B6BE-2E66-9A33-E908-13131DD465CB}"/>
              </a:ext>
            </a:extLst>
          </p:cNvPr>
          <p:cNvSpPr txBox="1"/>
          <p:nvPr/>
        </p:nvSpPr>
        <p:spPr>
          <a:xfrm>
            <a:off x="5746753" y="2686919"/>
            <a:ext cx="2122884" cy="615553"/>
          </a:xfrm>
          <a:prstGeom prst="rect">
            <a:avLst/>
          </a:prstGeom>
          <a:noFill/>
        </p:spPr>
        <p:txBody>
          <a:bodyPr wrap="square" rtlCol="0">
            <a:spAutoFit/>
          </a:bodyPr>
          <a:lstStyle/>
          <a:p>
            <a:r>
              <a:rPr lang="en-US" sz="1700" dirty="0">
                <a:latin typeface="Calibri" panose="020F0502020204030204" pitchFamily="34" charset="0"/>
                <a:cs typeface="Calibri" panose="020F0502020204030204" pitchFamily="34" charset="0"/>
              </a:rPr>
              <a:t>W</a:t>
            </a:r>
            <a:r>
              <a:rPr lang="en-JP" sz="1700" dirty="0">
                <a:latin typeface="Calibri" panose="020F0502020204030204" pitchFamily="34" charset="0"/>
                <a:cs typeface="Calibri" panose="020F0502020204030204" pitchFamily="34" charset="0"/>
              </a:rPr>
              <a:t>ater management (damsn, irrigation)</a:t>
            </a:r>
          </a:p>
        </p:txBody>
      </p:sp>
      <p:sp>
        <p:nvSpPr>
          <p:cNvPr id="9" name="TextBox 8">
            <a:extLst>
              <a:ext uri="{FF2B5EF4-FFF2-40B4-BE49-F238E27FC236}">
                <a16:creationId xmlns:a16="http://schemas.microsoft.com/office/drawing/2014/main" id="{F5E2C8A0-D9BC-EA99-3320-3616F696366B}"/>
              </a:ext>
            </a:extLst>
          </p:cNvPr>
          <p:cNvSpPr txBox="1"/>
          <p:nvPr/>
        </p:nvSpPr>
        <p:spPr>
          <a:xfrm>
            <a:off x="7320051" y="4481233"/>
            <a:ext cx="2122884" cy="353943"/>
          </a:xfrm>
          <a:prstGeom prst="rect">
            <a:avLst/>
          </a:prstGeom>
          <a:noFill/>
        </p:spPr>
        <p:txBody>
          <a:bodyPr wrap="square" rtlCol="0">
            <a:spAutoFit/>
          </a:bodyPr>
          <a:lstStyle/>
          <a:p>
            <a:r>
              <a:rPr lang="en-US" sz="1700" dirty="0">
                <a:latin typeface="Calibri" panose="020F0502020204030204" pitchFamily="34" charset="0"/>
                <a:cs typeface="Calibri" panose="020F0502020204030204" pitchFamily="34" charset="0"/>
              </a:rPr>
              <a:t>D</a:t>
            </a:r>
            <a:r>
              <a:rPr lang="en-JP" sz="1700" dirty="0">
                <a:latin typeface="Calibri" panose="020F0502020204030204" pitchFamily="34" charset="0"/>
                <a:cs typeface="Calibri" panose="020F0502020204030204" pitchFamily="34" charset="0"/>
              </a:rPr>
              <a:t>raining of wetlands</a:t>
            </a:r>
          </a:p>
        </p:txBody>
      </p:sp>
      <p:sp>
        <p:nvSpPr>
          <p:cNvPr id="10" name="TextBox 9">
            <a:extLst>
              <a:ext uri="{FF2B5EF4-FFF2-40B4-BE49-F238E27FC236}">
                <a16:creationId xmlns:a16="http://schemas.microsoft.com/office/drawing/2014/main" id="{63A6405A-E34B-F5E5-017A-409AD3985DC2}"/>
              </a:ext>
            </a:extLst>
          </p:cNvPr>
          <p:cNvSpPr txBox="1"/>
          <p:nvPr/>
        </p:nvSpPr>
        <p:spPr>
          <a:xfrm>
            <a:off x="9064630" y="2937282"/>
            <a:ext cx="1061442" cy="365190"/>
          </a:xfrm>
          <a:prstGeom prst="rect">
            <a:avLst/>
          </a:prstGeom>
          <a:noFill/>
        </p:spPr>
        <p:txBody>
          <a:bodyPr wrap="square" rtlCol="0">
            <a:spAutoFit/>
          </a:bodyPr>
          <a:lstStyle/>
          <a:p>
            <a:r>
              <a:rPr lang="en-JP" sz="1700" dirty="0">
                <a:latin typeface="Calibri" panose="020F0502020204030204" pitchFamily="34" charset="0"/>
                <a:cs typeface="Calibri" panose="020F0502020204030204" pitchFamily="34" charset="0"/>
              </a:rPr>
              <a:t>leaching</a:t>
            </a:r>
          </a:p>
        </p:txBody>
      </p:sp>
      <p:sp>
        <p:nvSpPr>
          <p:cNvPr id="11" name="TextBox 10">
            <a:extLst>
              <a:ext uri="{FF2B5EF4-FFF2-40B4-BE49-F238E27FC236}">
                <a16:creationId xmlns:a16="http://schemas.microsoft.com/office/drawing/2014/main" id="{1EDA663A-8254-C9F3-8BB6-E083D5DBD306}"/>
              </a:ext>
            </a:extLst>
          </p:cNvPr>
          <p:cNvSpPr txBox="1"/>
          <p:nvPr/>
        </p:nvSpPr>
        <p:spPr>
          <a:xfrm>
            <a:off x="10259083" y="4487107"/>
            <a:ext cx="1573878" cy="353943"/>
          </a:xfrm>
          <a:prstGeom prst="rect">
            <a:avLst/>
          </a:prstGeom>
          <a:noFill/>
        </p:spPr>
        <p:txBody>
          <a:bodyPr wrap="square" rtlCol="0">
            <a:spAutoFit/>
          </a:bodyPr>
          <a:lstStyle/>
          <a:p>
            <a:r>
              <a:rPr lang="en-US" sz="1700" dirty="0">
                <a:latin typeface="Calibri" panose="020F0502020204030204" pitchFamily="34" charset="0"/>
                <a:cs typeface="Calibri" panose="020F0502020204030204" pitchFamily="34" charset="0"/>
              </a:rPr>
              <a:t>Climate</a:t>
            </a:r>
            <a:r>
              <a:rPr lang="en-JP" sz="1700" dirty="0">
                <a:latin typeface="Calibri" panose="020F0502020204030204" pitchFamily="34" charset="0"/>
                <a:cs typeface="Calibri" panose="020F0502020204030204" pitchFamily="34" charset="0"/>
              </a:rPr>
              <a:t> change</a:t>
            </a:r>
          </a:p>
        </p:txBody>
      </p:sp>
      <p:sp>
        <p:nvSpPr>
          <p:cNvPr id="13" name="TextBox 12">
            <a:extLst>
              <a:ext uri="{FF2B5EF4-FFF2-40B4-BE49-F238E27FC236}">
                <a16:creationId xmlns:a16="http://schemas.microsoft.com/office/drawing/2014/main" id="{F34A0D82-B4EF-35CC-57E8-982FC8DDB825}"/>
              </a:ext>
            </a:extLst>
          </p:cNvPr>
          <p:cNvSpPr txBox="1"/>
          <p:nvPr/>
        </p:nvSpPr>
        <p:spPr>
          <a:xfrm>
            <a:off x="1550583" y="4877910"/>
            <a:ext cx="8232514" cy="1923604"/>
          </a:xfrm>
          <a:prstGeom prst="rect">
            <a:avLst/>
          </a:prstGeom>
          <a:solidFill>
            <a:srgbClr val="92D050">
              <a:alpha val="11000"/>
            </a:srgbClr>
          </a:solidFill>
          <a:ln w="12700">
            <a:solidFill>
              <a:srgbClr val="92D050"/>
            </a:solidFill>
          </a:ln>
        </p:spPr>
        <p:txBody>
          <a:bodyPr wrap="square">
            <a:spAutoFit/>
          </a:bodyPr>
          <a:lstStyle/>
          <a:p>
            <a:pPr marL="285750" indent="-285750">
              <a:buFont typeface="Wingdings" pitchFamily="2" charset="2"/>
              <a:buChar char="v"/>
            </a:pPr>
            <a:r>
              <a:rPr lang="en-US" sz="1700" dirty="0">
                <a:solidFill>
                  <a:srgbClr val="000000"/>
                </a:solidFill>
                <a:latin typeface="Calibri" panose="020F0502020204030204" pitchFamily="34" charset="0"/>
                <a:cs typeface="Calibri" panose="020F0502020204030204" pitchFamily="34" charset="0"/>
              </a:rPr>
              <a:t>Examined through 2 major case studies:</a:t>
            </a:r>
          </a:p>
          <a:p>
            <a:pPr marL="342900" indent="-342900">
              <a:buAutoNum type="arabicPeriod"/>
            </a:pPr>
            <a:r>
              <a:rPr lang="en-US" sz="1700" dirty="0">
                <a:solidFill>
                  <a:srgbClr val="000000"/>
                </a:solidFill>
                <a:latin typeface="Calibri" panose="020F0502020204030204" pitchFamily="34" charset="0"/>
                <a:cs typeface="Calibri" panose="020F0502020204030204" pitchFamily="34" charset="0"/>
              </a:rPr>
              <a:t>Loss of mixed dipterocarp (</a:t>
            </a:r>
            <a:r>
              <a:rPr lang="en-US" sz="1700" i="1" dirty="0" err="1">
                <a:solidFill>
                  <a:srgbClr val="000000"/>
                </a:solidFill>
                <a:latin typeface="Calibri" panose="020F0502020204030204" pitchFamily="34" charset="0"/>
                <a:cs typeface="Calibri" panose="020F0502020204030204" pitchFamily="34" charset="0"/>
              </a:rPr>
              <a:t>Dipterocarpacea</a:t>
            </a:r>
            <a:r>
              <a:rPr lang="en-US" sz="1700" i="1" dirty="0">
                <a:solidFill>
                  <a:srgbClr val="000000"/>
                </a:solidFill>
                <a:latin typeface="Calibri" panose="020F0502020204030204" pitchFamily="34" charset="0"/>
                <a:cs typeface="Calibri" panose="020F0502020204030204" pitchFamily="34" charset="0"/>
              </a:rPr>
              <a:t>)</a:t>
            </a:r>
            <a:r>
              <a:rPr lang="en-US" sz="1700" dirty="0">
                <a:solidFill>
                  <a:srgbClr val="000000"/>
                </a:solidFill>
                <a:latin typeface="Calibri" panose="020F0502020204030204" pitchFamily="34" charset="0"/>
                <a:cs typeface="Calibri" panose="020F0502020204030204" pitchFamily="34" charset="0"/>
              </a:rPr>
              <a:t> forest in Southeast Asia</a:t>
            </a:r>
          </a:p>
          <a:p>
            <a:pPr marL="342900" indent="-342900">
              <a:buAutoNum type="arabicPeriod"/>
            </a:pPr>
            <a:r>
              <a:rPr lang="en-US" sz="1700" dirty="0">
                <a:solidFill>
                  <a:srgbClr val="000000"/>
                </a:solidFill>
                <a:latin typeface="Calibri" panose="020F0502020204030204" pitchFamily="34" charset="0"/>
                <a:cs typeface="Calibri" panose="020F0502020204030204" pitchFamily="34" charset="0"/>
              </a:rPr>
              <a:t>Loss of ecosystem of your choice due to human activity. Some well known examples:</a:t>
            </a:r>
          </a:p>
          <a:p>
            <a:pPr marL="800100" lvl="1" indent="-342900">
              <a:buFont typeface="+mj-lt"/>
              <a:buAutoNum type="alphaLcPeriod"/>
            </a:pPr>
            <a:r>
              <a:rPr lang="en-US" sz="1700" dirty="0">
                <a:solidFill>
                  <a:srgbClr val="000000"/>
                </a:solidFill>
                <a:latin typeface="Calibri" panose="020F0502020204030204" pitchFamily="34" charset="0"/>
                <a:cs typeface="Calibri" panose="020F0502020204030204" pitchFamily="34" charset="0"/>
              </a:rPr>
              <a:t>Great Barrier Reef, Australia</a:t>
            </a:r>
          </a:p>
          <a:p>
            <a:pPr marL="800100" lvl="1" indent="-342900">
              <a:buFont typeface="+mj-lt"/>
              <a:buAutoNum type="alphaLcPeriod"/>
            </a:pPr>
            <a:r>
              <a:rPr lang="en-US" sz="1700" dirty="0">
                <a:solidFill>
                  <a:srgbClr val="000000"/>
                </a:solidFill>
                <a:latin typeface="Calibri" panose="020F0502020204030204" pitchFamily="34" charset="0"/>
                <a:cs typeface="Calibri" panose="020F0502020204030204" pitchFamily="34" charset="0"/>
              </a:rPr>
              <a:t>Northern Great Plains, North America</a:t>
            </a:r>
          </a:p>
          <a:p>
            <a:pPr marL="800100" lvl="1" indent="-342900">
              <a:buFont typeface="+mj-lt"/>
              <a:buAutoNum type="alphaLcPeriod"/>
            </a:pPr>
            <a:r>
              <a:rPr lang="en-US" sz="1700" dirty="0">
                <a:solidFill>
                  <a:srgbClr val="000000"/>
                </a:solidFill>
                <a:latin typeface="Calibri" panose="020F0502020204030204" pitchFamily="34" charset="0"/>
                <a:cs typeface="Calibri" panose="020F0502020204030204" pitchFamily="34" charset="0"/>
              </a:rPr>
              <a:t>Mangrove forests, various locations</a:t>
            </a:r>
          </a:p>
          <a:p>
            <a:pPr marL="800100" lvl="1" indent="-342900">
              <a:buFont typeface="+mj-lt"/>
              <a:buAutoNum type="alphaLcPeriod"/>
            </a:pPr>
            <a:r>
              <a:rPr lang="en-US" sz="1700" dirty="0">
                <a:solidFill>
                  <a:srgbClr val="000000"/>
                </a:solidFill>
                <a:latin typeface="Calibri" panose="020F0502020204030204" pitchFamily="34" charset="0"/>
                <a:cs typeface="Calibri" panose="020F0502020204030204" pitchFamily="34" charset="0"/>
              </a:rPr>
              <a:t>Aral Sea (between Kazakhstan and Uzbekistan)</a:t>
            </a:r>
          </a:p>
        </p:txBody>
      </p:sp>
    </p:spTree>
    <p:extLst>
      <p:ext uri="{BB962C8B-B14F-4D97-AF65-F5344CB8AC3E}">
        <p14:creationId xmlns:p14="http://schemas.microsoft.com/office/powerpoint/2010/main" val="421804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30BB4-4861-12DC-C7BD-74F42F9178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6D23F8-A240-200A-A8CA-EA6BE04EB6AB}"/>
              </a:ext>
            </a:extLst>
          </p:cNvPr>
          <p:cNvSpPr txBox="1"/>
          <p:nvPr/>
        </p:nvSpPr>
        <p:spPr>
          <a:xfrm>
            <a:off x="185981" y="1838440"/>
            <a:ext cx="4184541" cy="2185214"/>
          </a:xfrm>
          <a:prstGeom prst="rect">
            <a:avLst/>
          </a:prstGeom>
          <a:noFill/>
        </p:spPr>
        <p:txBody>
          <a:bodyPr wrap="square">
            <a:spAutoFit/>
          </a:bodyPr>
          <a:lstStyle/>
          <a:p>
            <a:r>
              <a:rPr lang="en-US" sz="1700" dirty="0">
                <a:solidFill>
                  <a:srgbClr val="000000"/>
                </a:solidFill>
                <a:latin typeface="Calibri" panose="020F0502020204030204" pitchFamily="34" charset="0"/>
                <a:cs typeface="Calibri" panose="020F0502020204030204" pitchFamily="34" charset="0"/>
              </a:rPr>
              <a:t>NOS: What makes scientific evidence verifiable and reliable?</a:t>
            </a:r>
          </a:p>
          <a:p>
            <a:endParaRPr lang="en-US" sz="1700" dirty="0">
              <a:solidFill>
                <a:srgbClr val="000000"/>
              </a:solidFill>
              <a:latin typeface="Calibri" panose="020F0502020204030204" pitchFamily="34" charset="0"/>
              <a:cs typeface="Calibri" panose="020F0502020204030204" pitchFamily="34" charset="0"/>
            </a:endParaRPr>
          </a:p>
          <a:p>
            <a:pPr marL="285750" indent="-285750">
              <a:buFont typeface="Wingdings" pitchFamily="2" charset="2"/>
              <a:buChar char="ü"/>
            </a:pPr>
            <a:r>
              <a:rPr lang="en-US" sz="1700" dirty="0">
                <a:solidFill>
                  <a:srgbClr val="000000"/>
                </a:solidFill>
                <a:latin typeface="Calibri" panose="020F0502020204030204" pitchFamily="34" charset="0"/>
                <a:cs typeface="Calibri" panose="020F0502020204030204" pitchFamily="34" charset="0"/>
              </a:rPr>
              <a:t>From a published, peer-reviewed source</a:t>
            </a:r>
          </a:p>
          <a:p>
            <a:pPr marL="285750" indent="-285750">
              <a:buFont typeface="Wingdings" pitchFamily="2" charset="2"/>
              <a:buChar char="ü"/>
            </a:pPr>
            <a:r>
              <a:rPr lang="en-US" sz="1700" dirty="0">
                <a:solidFill>
                  <a:srgbClr val="000000"/>
                </a:solidFill>
                <a:latin typeface="Calibri" panose="020F0502020204030204" pitchFamily="34" charset="0"/>
                <a:cs typeface="Calibri" panose="020F0502020204030204" pitchFamily="34" charset="0"/>
              </a:rPr>
              <a:t>Large data sample</a:t>
            </a:r>
          </a:p>
          <a:p>
            <a:pPr marL="285750" indent="-285750">
              <a:buFont typeface="Wingdings" pitchFamily="2" charset="2"/>
              <a:buChar char="ü"/>
            </a:pPr>
            <a:r>
              <a:rPr lang="en-US" sz="1700" dirty="0">
                <a:solidFill>
                  <a:srgbClr val="000000"/>
                </a:solidFill>
                <a:latin typeface="Calibri" panose="020F0502020204030204" pitchFamily="34" charset="0"/>
                <a:cs typeface="Calibri" panose="020F0502020204030204" pitchFamily="34" charset="0"/>
              </a:rPr>
              <a:t>No conflict of interest/bias by investigators</a:t>
            </a:r>
          </a:p>
          <a:p>
            <a:pPr marL="285750" indent="-285750">
              <a:buFont typeface="Wingdings" pitchFamily="2" charset="2"/>
              <a:buChar char="ü"/>
            </a:pPr>
            <a:r>
              <a:rPr lang="en-US" sz="1700" dirty="0">
                <a:solidFill>
                  <a:srgbClr val="000000"/>
                </a:solidFill>
                <a:latin typeface="Calibri" panose="020F0502020204030204" pitchFamily="34" charset="0"/>
                <a:cs typeface="Calibri" panose="020F0502020204030204" pitchFamily="34" charset="0"/>
              </a:rPr>
              <a:t>Clear how data was obtained</a:t>
            </a:r>
          </a:p>
        </p:txBody>
      </p:sp>
      <p:pic>
        <p:nvPicPr>
          <p:cNvPr id="2" name="Picture 1">
            <a:extLst>
              <a:ext uri="{FF2B5EF4-FFF2-40B4-BE49-F238E27FC236}">
                <a16:creationId xmlns:a16="http://schemas.microsoft.com/office/drawing/2014/main" id="{D48CD0BD-E168-5037-DA2B-7CE94E5B27B4}"/>
              </a:ext>
            </a:extLst>
          </p:cNvPr>
          <p:cNvPicPr>
            <a:picLocks noChangeAspect="1"/>
          </p:cNvPicPr>
          <p:nvPr/>
        </p:nvPicPr>
        <p:blipFill>
          <a:blip r:embed="rId3"/>
          <a:stretch>
            <a:fillRect/>
          </a:stretch>
        </p:blipFill>
        <p:spPr>
          <a:xfrm>
            <a:off x="1011560" y="90856"/>
            <a:ext cx="5313613" cy="1661993"/>
          </a:xfrm>
          <a:prstGeom prst="rect">
            <a:avLst/>
          </a:prstGeom>
        </p:spPr>
      </p:pic>
      <p:pic>
        <p:nvPicPr>
          <p:cNvPr id="8194" name="Picture 2" descr="Compound Interest: A Rough Guide to Types of Scientific Evidence">
            <a:hlinkClick r:id="rId4"/>
            <a:extLst>
              <a:ext uri="{FF2B5EF4-FFF2-40B4-BE49-F238E27FC236}">
                <a16:creationId xmlns:a16="http://schemas.microsoft.com/office/drawing/2014/main" id="{CE3C4B1C-12A2-AB21-D66C-8002D0A60D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42187" y="0"/>
            <a:ext cx="48498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ey features of reliable science. It is worth emphasizing that this diagram is by no means an exhaustive list and that some elements (particularly the falsifiability aspect) may not necessarily apply to all fields of investigation.">
            <a:extLst>
              <a:ext uri="{FF2B5EF4-FFF2-40B4-BE49-F238E27FC236}">
                <a16:creationId xmlns:a16="http://schemas.microsoft.com/office/drawing/2014/main" id="{6E9EF28F-B575-74CD-2BF4-2B2B2239E357}"/>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17815"/>
          <a:stretch/>
        </p:blipFill>
        <p:spPr bwMode="auto">
          <a:xfrm>
            <a:off x="4293031" y="1803806"/>
            <a:ext cx="3049155" cy="2196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A30A2F-57D6-A771-BFCB-0B25E0E47A15}"/>
              </a:ext>
            </a:extLst>
          </p:cNvPr>
          <p:cNvSpPr txBox="1"/>
          <p:nvPr/>
        </p:nvSpPr>
        <p:spPr>
          <a:xfrm>
            <a:off x="-5451" y="4098609"/>
            <a:ext cx="7347637" cy="2708434"/>
          </a:xfrm>
          <a:prstGeom prst="rect">
            <a:avLst/>
          </a:prstGeom>
          <a:noFill/>
        </p:spPr>
        <p:txBody>
          <a:bodyPr wrap="square">
            <a:spAutoFit/>
          </a:bodyPr>
          <a:lstStyle/>
          <a:p>
            <a:pPr marL="285750" indent="-285750">
              <a:buFont typeface="Wingdings" pitchFamily="2" charset="2"/>
              <a:buChar char="v"/>
            </a:pPr>
            <a:r>
              <a:rPr lang="en-US" sz="1700" dirty="0">
                <a:solidFill>
                  <a:srgbClr val="000000"/>
                </a:solidFill>
                <a:latin typeface="Calibri" panose="020F0502020204030204" pitchFamily="34" charset="0"/>
                <a:cs typeface="Calibri" panose="020F0502020204030204" pitchFamily="34" charset="0"/>
              </a:rPr>
              <a:t>Collecting data on global biodiversity is very difficult and time-intensive and qualified scientists alone may not be enough to gain an accurate picture on a national or global scale</a:t>
            </a:r>
          </a:p>
          <a:p>
            <a:r>
              <a:rPr lang="en-US" sz="1700" dirty="0">
                <a:solidFill>
                  <a:srgbClr val="000000"/>
                </a:solidFill>
                <a:latin typeface="Calibri" panose="020F0502020204030204" pitchFamily="34" charset="0"/>
                <a:cs typeface="Calibri" panose="020F0502020204030204" pitchFamily="34" charset="0"/>
                <a:sym typeface="Wingdings" pitchFamily="2" charset="2"/>
              </a:rPr>
              <a:t> </a:t>
            </a:r>
            <a:r>
              <a:rPr lang="en-US" sz="1700" dirty="0">
                <a:solidFill>
                  <a:srgbClr val="000000"/>
                </a:solidFill>
                <a:latin typeface="Calibri" panose="020F0502020204030204" pitchFamily="34" charset="0"/>
                <a:cs typeface="Calibri" panose="020F0502020204030204" pitchFamily="34" charset="0"/>
              </a:rPr>
              <a:t>organizations can ask the public to help with data collection 'citizen scientists’</a:t>
            </a:r>
          </a:p>
          <a:p>
            <a:r>
              <a:rPr lang="en-US" sz="1700" dirty="0">
                <a:solidFill>
                  <a:srgbClr val="000000"/>
                </a:solidFill>
                <a:latin typeface="Calibri" panose="020F0502020204030204" pitchFamily="34" charset="0"/>
                <a:cs typeface="Calibri" panose="020F0502020204030204" pitchFamily="34" charset="0"/>
                <a:sym typeface="Wingdings" pitchFamily="2" charset="2"/>
              </a:rPr>
              <a:t> </a:t>
            </a:r>
            <a:r>
              <a:rPr lang="en-US" sz="1700" dirty="0">
                <a:solidFill>
                  <a:srgbClr val="000000"/>
                </a:solidFill>
                <a:latin typeface="Calibri" panose="020F0502020204030204" pitchFamily="34" charset="0"/>
                <a:cs typeface="Calibri" panose="020F0502020204030204" pitchFamily="34" charset="0"/>
              </a:rPr>
              <a:t>Citizen scientists are often untrained, and may not always collect valid data as a result, so there will be a certain amount of trade-off between the quality and the quantity of the data</a:t>
            </a:r>
          </a:p>
          <a:p>
            <a:endParaRPr lang="en-US" sz="1700" dirty="0">
              <a:solidFill>
                <a:srgbClr val="000000"/>
              </a:solidFill>
              <a:latin typeface="Calibri" panose="020F0502020204030204" pitchFamily="34" charset="0"/>
              <a:cs typeface="Calibri" panose="020F0502020204030204" pitchFamily="34" charset="0"/>
            </a:endParaRPr>
          </a:p>
          <a:p>
            <a:r>
              <a:rPr lang="en-US" sz="1700" i="1" dirty="0">
                <a:solidFill>
                  <a:srgbClr val="000000"/>
                </a:solidFill>
                <a:latin typeface="Calibri" panose="020F0502020204030204" pitchFamily="34" charset="0"/>
                <a:cs typeface="Calibri" panose="020F0502020204030204" pitchFamily="34" charset="0"/>
              </a:rPr>
              <a:t>Good experimental design and high-quality data analysis can help to mitigate the effects of using citizen scientists.</a:t>
            </a:r>
          </a:p>
        </p:txBody>
      </p:sp>
      <p:pic>
        <p:nvPicPr>
          <p:cNvPr id="5" name="Picture 4" descr="Link sign icon hyperlink symbol Royalty Free Vector Image">
            <a:extLst>
              <a:ext uri="{FF2B5EF4-FFF2-40B4-BE49-F238E27FC236}">
                <a16:creationId xmlns:a16="http://schemas.microsoft.com/office/drawing/2014/main" id="{28983264-87C8-840C-E6C5-476CCF5FDA4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7342186" y="6393318"/>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88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15271</TotalTime>
  <Words>1949</Words>
  <Application>Microsoft Macintosh PowerPoint</Application>
  <PresentationFormat>Widescreen</PresentationFormat>
  <Paragraphs>222</Paragraphs>
  <Slides>21</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roboto-regular-italic</vt:lpstr>
      <vt:lpstr>Aptos</vt:lpstr>
      <vt:lpstr>Aptos Display</vt: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Marier</dc:creator>
  <cp:lastModifiedBy>Marier, Peter</cp:lastModifiedBy>
  <cp:revision>380</cp:revision>
  <dcterms:created xsi:type="dcterms:W3CDTF">2024-11-05T10:32:26Z</dcterms:created>
  <dcterms:modified xsi:type="dcterms:W3CDTF">2025-05-01T05:11:56Z</dcterms:modified>
</cp:coreProperties>
</file>