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78"/>
  </p:notesMasterIdLst>
  <p:sldIdLst>
    <p:sldId id="300" r:id="rId2"/>
    <p:sldId id="301" r:id="rId3"/>
    <p:sldId id="273" r:id="rId4"/>
    <p:sldId id="303" r:id="rId5"/>
    <p:sldId id="304" r:id="rId6"/>
    <p:sldId id="302" r:id="rId7"/>
    <p:sldId id="312" r:id="rId8"/>
    <p:sldId id="305" r:id="rId9"/>
    <p:sldId id="314" r:id="rId10"/>
    <p:sldId id="315" r:id="rId11"/>
    <p:sldId id="313" r:id="rId12"/>
    <p:sldId id="335" r:id="rId13"/>
    <p:sldId id="306" r:id="rId14"/>
    <p:sldId id="336" r:id="rId15"/>
    <p:sldId id="307" r:id="rId16"/>
    <p:sldId id="309" r:id="rId17"/>
    <p:sldId id="316" r:id="rId18"/>
    <p:sldId id="317" r:id="rId19"/>
    <p:sldId id="311" r:id="rId20"/>
    <p:sldId id="337" r:id="rId21"/>
    <p:sldId id="338" r:id="rId22"/>
    <p:sldId id="318" r:id="rId23"/>
    <p:sldId id="328" r:id="rId24"/>
    <p:sldId id="319" r:id="rId25"/>
    <p:sldId id="329" r:id="rId26"/>
    <p:sldId id="330" r:id="rId27"/>
    <p:sldId id="334" r:id="rId28"/>
    <p:sldId id="332" r:id="rId29"/>
    <p:sldId id="320" r:id="rId30"/>
    <p:sldId id="343" r:id="rId31"/>
    <p:sldId id="339" r:id="rId32"/>
    <p:sldId id="340" r:id="rId33"/>
    <p:sldId id="341" r:id="rId34"/>
    <p:sldId id="342" r:id="rId35"/>
    <p:sldId id="345" r:id="rId36"/>
    <p:sldId id="346" r:id="rId37"/>
    <p:sldId id="344" r:id="rId38"/>
    <p:sldId id="321" r:id="rId39"/>
    <p:sldId id="352" r:id="rId40"/>
    <p:sldId id="353" r:id="rId41"/>
    <p:sldId id="322" r:id="rId42"/>
    <p:sldId id="347" r:id="rId43"/>
    <p:sldId id="351" r:id="rId44"/>
    <p:sldId id="349" r:id="rId45"/>
    <p:sldId id="299" r:id="rId46"/>
    <p:sldId id="354" r:id="rId47"/>
    <p:sldId id="323" r:id="rId48"/>
    <p:sldId id="355" r:id="rId49"/>
    <p:sldId id="356" r:id="rId50"/>
    <p:sldId id="357" r:id="rId51"/>
    <p:sldId id="358" r:id="rId52"/>
    <p:sldId id="359" r:id="rId53"/>
    <p:sldId id="360" r:id="rId54"/>
    <p:sldId id="361" r:id="rId55"/>
    <p:sldId id="362" r:id="rId56"/>
    <p:sldId id="324" r:id="rId57"/>
    <p:sldId id="363" r:id="rId58"/>
    <p:sldId id="325" r:id="rId59"/>
    <p:sldId id="364" r:id="rId60"/>
    <p:sldId id="326" r:id="rId61"/>
    <p:sldId id="365" r:id="rId62"/>
    <p:sldId id="366" r:id="rId63"/>
    <p:sldId id="373" r:id="rId64"/>
    <p:sldId id="369" r:id="rId65"/>
    <p:sldId id="372" r:id="rId66"/>
    <p:sldId id="370" r:id="rId67"/>
    <p:sldId id="371" r:id="rId68"/>
    <p:sldId id="327" r:id="rId69"/>
    <p:sldId id="375" r:id="rId70"/>
    <p:sldId id="376" r:id="rId71"/>
    <p:sldId id="377" r:id="rId72"/>
    <p:sldId id="378" r:id="rId73"/>
    <p:sldId id="379" r:id="rId74"/>
    <p:sldId id="380" r:id="rId75"/>
    <p:sldId id="381" r:id="rId76"/>
    <p:sldId id="382" r:id="rId77"/>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4531"/>
    <a:srgbClr val="FF2600"/>
    <a:srgbClr val="FF8AD8"/>
    <a:srgbClr val="D23F88"/>
    <a:srgbClr val="00B050"/>
    <a:srgbClr val="1255CD"/>
    <a:srgbClr val="7293AC"/>
    <a:srgbClr val="94A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3"/>
    <p:restoredTop sz="82614"/>
  </p:normalViewPr>
  <p:slideViewPr>
    <p:cSldViewPr snapToGrid="0">
      <p:cViewPr varScale="1">
        <p:scale>
          <a:sx n="70" d="100"/>
          <a:sy n="70" d="100"/>
        </p:scale>
        <p:origin x="208" y="1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6F0D7-A35F-0A44-B46D-40E667ABF602}" type="datetimeFigureOut">
              <a:rPr lang="en-JP" smtClean="0"/>
              <a:t>2026/05/06</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02A77-0CA5-214D-A0A1-313B8E5549BF}" type="slidenum">
              <a:rPr lang="en-JP" smtClean="0"/>
              <a:t>‹#›</a:t>
            </a:fld>
            <a:endParaRPr lang="en-JP"/>
          </a:p>
        </p:txBody>
      </p:sp>
    </p:spTree>
    <p:extLst>
      <p:ext uri="{BB962C8B-B14F-4D97-AF65-F5344CB8AC3E}">
        <p14:creationId xmlns:p14="http://schemas.microsoft.com/office/powerpoint/2010/main" val="3071838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86D52-F6DA-AA04-FD8B-E3BB9E920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A2092-F753-012C-7871-BCB33DBBD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EB5335-CA8C-FFFB-30A1-90BF4D21ED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r>
              <a:rPr lang="en-JP" dirty="0"/>
              <a:t>lleles = versions of the same gene</a:t>
            </a:r>
          </a:p>
        </p:txBody>
      </p:sp>
      <p:sp>
        <p:nvSpPr>
          <p:cNvPr id="4" name="Slide Number Placeholder 3">
            <a:extLst>
              <a:ext uri="{FF2B5EF4-FFF2-40B4-BE49-F238E27FC236}">
                <a16:creationId xmlns:a16="http://schemas.microsoft.com/office/drawing/2014/main" id="{83A05687-C523-7641-0C53-BFFDA7E181DE}"/>
              </a:ext>
            </a:extLst>
          </p:cNvPr>
          <p:cNvSpPr>
            <a:spLocks noGrp="1"/>
          </p:cNvSpPr>
          <p:nvPr>
            <p:ph type="sldNum" sz="quarter" idx="5"/>
          </p:nvPr>
        </p:nvSpPr>
        <p:spPr/>
        <p:txBody>
          <a:bodyPr/>
          <a:lstStyle/>
          <a:p>
            <a:fld id="{A9402A77-0CA5-214D-A0A1-313B8E5549BF}" type="slidenum">
              <a:rPr lang="en-JP" smtClean="0"/>
              <a:t>3</a:t>
            </a:fld>
            <a:endParaRPr lang="en-JP"/>
          </a:p>
        </p:txBody>
      </p:sp>
    </p:spTree>
    <p:extLst>
      <p:ext uri="{BB962C8B-B14F-4D97-AF65-F5344CB8AC3E}">
        <p14:creationId xmlns:p14="http://schemas.microsoft.com/office/powerpoint/2010/main" val="3870513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2A65C-944E-B42F-B70D-601C7D144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8AF53-8145-C25D-36D7-439704590F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725CC2-7DDD-9A72-5110-F5ACC772CA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D34B6B9D-980A-1B51-3BDC-A68361CDC011}"/>
              </a:ext>
            </a:extLst>
          </p:cNvPr>
          <p:cNvSpPr>
            <a:spLocks noGrp="1"/>
          </p:cNvSpPr>
          <p:nvPr>
            <p:ph type="sldNum" sz="quarter" idx="5"/>
          </p:nvPr>
        </p:nvSpPr>
        <p:spPr/>
        <p:txBody>
          <a:bodyPr/>
          <a:lstStyle/>
          <a:p>
            <a:fld id="{A9402A77-0CA5-214D-A0A1-313B8E5549BF}" type="slidenum">
              <a:rPr lang="en-JP" smtClean="0"/>
              <a:t>12</a:t>
            </a:fld>
            <a:endParaRPr lang="en-JP"/>
          </a:p>
        </p:txBody>
      </p:sp>
    </p:spTree>
    <p:extLst>
      <p:ext uri="{BB962C8B-B14F-4D97-AF65-F5344CB8AC3E}">
        <p14:creationId xmlns:p14="http://schemas.microsoft.com/office/powerpoint/2010/main" val="4168562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51746-01F1-60B2-A571-5AD25DBF6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DBBD4-38A9-64AC-1857-A17CFBD97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66BF5-067C-3FB1-2253-075DB31E93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BAD0A3B6-1212-2BD5-A6E3-FF877C90A643}"/>
              </a:ext>
            </a:extLst>
          </p:cNvPr>
          <p:cNvSpPr>
            <a:spLocks noGrp="1"/>
          </p:cNvSpPr>
          <p:nvPr>
            <p:ph type="sldNum" sz="quarter" idx="5"/>
          </p:nvPr>
        </p:nvSpPr>
        <p:spPr/>
        <p:txBody>
          <a:bodyPr/>
          <a:lstStyle/>
          <a:p>
            <a:fld id="{A9402A77-0CA5-214D-A0A1-313B8E5549BF}" type="slidenum">
              <a:rPr lang="en-JP" smtClean="0"/>
              <a:t>13</a:t>
            </a:fld>
            <a:endParaRPr lang="en-JP"/>
          </a:p>
        </p:txBody>
      </p:sp>
    </p:spTree>
    <p:extLst>
      <p:ext uri="{BB962C8B-B14F-4D97-AF65-F5344CB8AC3E}">
        <p14:creationId xmlns:p14="http://schemas.microsoft.com/office/powerpoint/2010/main" val="2668685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F9217-641A-8BCD-3857-BAE58171F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93731-395E-F8AB-910D-0E7667CA7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FA618-7CCC-4981-2381-8E2E088C7E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2FE1F6F0-6CE8-814E-E8B7-4C46B5C4FB62}"/>
              </a:ext>
            </a:extLst>
          </p:cNvPr>
          <p:cNvSpPr>
            <a:spLocks noGrp="1"/>
          </p:cNvSpPr>
          <p:nvPr>
            <p:ph type="sldNum" sz="quarter" idx="5"/>
          </p:nvPr>
        </p:nvSpPr>
        <p:spPr/>
        <p:txBody>
          <a:bodyPr/>
          <a:lstStyle/>
          <a:p>
            <a:fld id="{A9402A77-0CA5-214D-A0A1-313B8E5549BF}" type="slidenum">
              <a:rPr lang="en-JP" smtClean="0"/>
              <a:t>14</a:t>
            </a:fld>
            <a:endParaRPr lang="en-JP"/>
          </a:p>
        </p:txBody>
      </p:sp>
    </p:spTree>
    <p:extLst>
      <p:ext uri="{BB962C8B-B14F-4D97-AF65-F5344CB8AC3E}">
        <p14:creationId xmlns:p14="http://schemas.microsoft.com/office/powerpoint/2010/main" val="128683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56C9F-B636-749E-0746-8FC25CA8D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EEAB1-625E-026B-EDB5-E31C26967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4CF0B-22F5-AE89-770F-B2DC7BE55C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JP" dirty="0"/>
              <a:t>D4.1 – gene pools discussed here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JP" dirty="0"/>
              <a:t>D1.3 – SNPs discussed</a:t>
            </a:r>
          </a:p>
        </p:txBody>
      </p:sp>
      <p:sp>
        <p:nvSpPr>
          <p:cNvPr id="4" name="Slide Number Placeholder 3">
            <a:extLst>
              <a:ext uri="{FF2B5EF4-FFF2-40B4-BE49-F238E27FC236}">
                <a16:creationId xmlns:a16="http://schemas.microsoft.com/office/drawing/2014/main" id="{671705AC-9CC2-8B5D-3533-CD7B389B7745}"/>
              </a:ext>
            </a:extLst>
          </p:cNvPr>
          <p:cNvSpPr>
            <a:spLocks noGrp="1"/>
          </p:cNvSpPr>
          <p:nvPr>
            <p:ph type="sldNum" sz="quarter" idx="5"/>
          </p:nvPr>
        </p:nvSpPr>
        <p:spPr/>
        <p:txBody>
          <a:bodyPr/>
          <a:lstStyle/>
          <a:p>
            <a:fld id="{A9402A77-0CA5-214D-A0A1-313B8E5549BF}" type="slidenum">
              <a:rPr lang="en-JP" smtClean="0"/>
              <a:t>15</a:t>
            </a:fld>
            <a:endParaRPr lang="en-JP"/>
          </a:p>
        </p:txBody>
      </p:sp>
    </p:spTree>
    <p:extLst>
      <p:ext uri="{BB962C8B-B14F-4D97-AF65-F5344CB8AC3E}">
        <p14:creationId xmlns:p14="http://schemas.microsoft.com/office/powerpoint/2010/main" val="3100694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95E10-BAF1-2C80-362B-4821CC86E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F0449-3B8C-E272-E5E0-B8E395611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23973-4287-D92B-4850-D08588F10F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5A047679-C6D1-0EB0-30FB-4419D6CAB172}"/>
              </a:ext>
            </a:extLst>
          </p:cNvPr>
          <p:cNvSpPr>
            <a:spLocks noGrp="1"/>
          </p:cNvSpPr>
          <p:nvPr>
            <p:ph type="sldNum" sz="quarter" idx="5"/>
          </p:nvPr>
        </p:nvSpPr>
        <p:spPr/>
        <p:txBody>
          <a:bodyPr/>
          <a:lstStyle/>
          <a:p>
            <a:fld id="{A9402A77-0CA5-214D-A0A1-313B8E5549BF}" type="slidenum">
              <a:rPr lang="en-JP" smtClean="0"/>
              <a:t>16</a:t>
            </a:fld>
            <a:endParaRPr lang="en-JP"/>
          </a:p>
        </p:txBody>
      </p:sp>
    </p:spTree>
    <p:extLst>
      <p:ext uri="{BB962C8B-B14F-4D97-AF65-F5344CB8AC3E}">
        <p14:creationId xmlns:p14="http://schemas.microsoft.com/office/powerpoint/2010/main" val="128986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20695-328A-B3F9-260C-85B33092D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FD531F-23D6-8C7D-085C-AA3ACC01A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FD01B-830E-010C-44B7-4AEC9B0719C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AB361FA4-BA4D-CACE-34B1-A4652D44ECAE}"/>
              </a:ext>
            </a:extLst>
          </p:cNvPr>
          <p:cNvSpPr>
            <a:spLocks noGrp="1"/>
          </p:cNvSpPr>
          <p:nvPr>
            <p:ph type="sldNum" sz="quarter" idx="5"/>
          </p:nvPr>
        </p:nvSpPr>
        <p:spPr/>
        <p:txBody>
          <a:bodyPr/>
          <a:lstStyle/>
          <a:p>
            <a:fld id="{A9402A77-0CA5-214D-A0A1-313B8E5549BF}" type="slidenum">
              <a:rPr lang="en-JP" smtClean="0"/>
              <a:t>17</a:t>
            </a:fld>
            <a:endParaRPr lang="en-JP"/>
          </a:p>
        </p:txBody>
      </p:sp>
    </p:spTree>
    <p:extLst>
      <p:ext uri="{BB962C8B-B14F-4D97-AF65-F5344CB8AC3E}">
        <p14:creationId xmlns:p14="http://schemas.microsoft.com/office/powerpoint/2010/main" val="2103046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CE01C-C306-DB3F-E243-B030A91A8F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846C3-4F7E-23B2-F07C-184AEE056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85B950-ACBA-9C2D-6FEE-F6E3E2D8ED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8B20B0A6-6B65-F296-86A9-8BA771D40C4E}"/>
              </a:ext>
            </a:extLst>
          </p:cNvPr>
          <p:cNvSpPr>
            <a:spLocks noGrp="1"/>
          </p:cNvSpPr>
          <p:nvPr>
            <p:ph type="sldNum" sz="quarter" idx="5"/>
          </p:nvPr>
        </p:nvSpPr>
        <p:spPr/>
        <p:txBody>
          <a:bodyPr/>
          <a:lstStyle/>
          <a:p>
            <a:fld id="{A9402A77-0CA5-214D-A0A1-313B8E5549BF}" type="slidenum">
              <a:rPr lang="en-JP" smtClean="0"/>
              <a:t>18</a:t>
            </a:fld>
            <a:endParaRPr lang="en-JP"/>
          </a:p>
        </p:txBody>
      </p:sp>
    </p:spTree>
    <p:extLst>
      <p:ext uri="{BB962C8B-B14F-4D97-AF65-F5344CB8AC3E}">
        <p14:creationId xmlns:p14="http://schemas.microsoft.com/office/powerpoint/2010/main" val="3559593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1D3E4-A7CA-8147-4EB7-F632FFC3F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15531-1FB0-7EAE-96AC-BFDD6D9FE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0F8D7-BAAF-5078-57AA-16C1B12889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JP" dirty="0"/>
              <a:t>N</a:t>
            </a:r>
            <a:r>
              <a:rPr lang="en-US" dirty="0"/>
              <a:t>o</a:t>
            </a:r>
            <a:r>
              <a:rPr lang="en-JP" dirty="0"/>
              <a:t>te: there is no accepted convention for how to show these alleles, just be consistent and clear</a:t>
            </a:r>
          </a:p>
        </p:txBody>
      </p:sp>
      <p:sp>
        <p:nvSpPr>
          <p:cNvPr id="4" name="Slide Number Placeholder 3">
            <a:extLst>
              <a:ext uri="{FF2B5EF4-FFF2-40B4-BE49-F238E27FC236}">
                <a16:creationId xmlns:a16="http://schemas.microsoft.com/office/drawing/2014/main" id="{13B97DFE-A41D-5304-932B-571892B25028}"/>
              </a:ext>
            </a:extLst>
          </p:cNvPr>
          <p:cNvSpPr>
            <a:spLocks noGrp="1"/>
          </p:cNvSpPr>
          <p:nvPr>
            <p:ph type="sldNum" sz="quarter" idx="5"/>
          </p:nvPr>
        </p:nvSpPr>
        <p:spPr/>
        <p:txBody>
          <a:bodyPr/>
          <a:lstStyle/>
          <a:p>
            <a:fld id="{A9402A77-0CA5-214D-A0A1-313B8E5549BF}" type="slidenum">
              <a:rPr lang="en-JP" smtClean="0"/>
              <a:t>19</a:t>
            </a:fld>
            <a:endParaRPr lang="en-JP"/>
          </a:p>
        </p:txBody>
      </p:sp>
    </p:spTree>
    <p:extLst>
      <p:ext uri="{BB962C8B-B14F-4D97-AF65-F5344CB8AC3E}">
        <p14:creationId xmlns:p14="http://schemas.microsoft.com/office/powerpoint/2010/main" val="544460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F20C8-55B3-C498-4D47-435ED03F1C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925E5-516B-5702-A5ED-C24A6A11E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043CCE-C375-387C-C81A-E654E3B3F8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45F51A0D-5380-E281-13F8-73D0A8F60652}"/>
              </a:ext>
            </a:extLst>
          </p:cNvPr>
          <p:cNvSpPr>
            <a:spLocks noGrp="1"/>
          </p:cNvSpPr>
          <p:nvPr>
            <p:ph type="sldNum" sz="quarter" idx="5"/>
          </p:nvPr>
        </p:nvSpPr>
        <p:spPr/>
        <p:txBody>
          <a:bodyPr/>
          <a:lstStyle/>
          <a:p>
            <a:fld id="{A9402A77-0CA5-214D-A0A1-313B8E5549BF}" type="slidenum">
              <a:rPr lang="en-JP" smtClean="0"/>
              <a:t>20</a:t>
            </a:fld>
            <a:endParaRPr lang="en-JP"/>
          </a:p>
        </p:txBody>
      </p:sp>
    </p:spTree>
    <p:extLst>
      <p:ext uri="{BB962C8B-B14F-4D97-AF65-F5344CB8AC3E}">
        <p14:creationId xmlns:p14="http://schemas.microsoft.com/office/powerpoint/2010/main" val="871190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C9E1C-4A34-F5DE-FECD-01FEAA7F4B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96B6-D2F8-DFCE-0F01-53B9E9E3A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87748-5FB0-C000-EBA4-F06DF64750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31E8B85A-E094-9FCC-7491-DA1AE5B03644}"/>
              </a:ext>
            </a:extLst>
          </p:cNvPr>
          <p:cNvSpPr>
            <a:spLocks noGrp="1"/>
          </p:cNvSpPr>
          <p:nvPr>
            <p:ph type="sldNum" sz="quarter" idx="5"/>
          </p:nvPr>
        </p:nvSpPr>
        <p:spPr/>
        <p:txBody>
          <a:bodyPr/>
          <a:lstStyle/>
          <a:p>
            <a:fld id="{A9402A77-0CA5-214D-A0A1-313B8E5549BF}" type="slidenum">
              <a:rPr lang="en-JP" smtClean="0"/>
              <a:t>21</a:t>
            </a:fld>
            <a:endParaRPr lang="en-JP"/>
          </a:p>
        </p:txBody>
      </p:sp>
    </p:spTree>
    <p:extLst>
      <p:ext uri="{BB962C8B-B14F-4D97-AF65-F5344CB8AC3E}">
        <p14:creationId xmlns:p14="http://schemas.microsoft.com/office/powerpoint/2010/main" val="1309755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44295-39BE-FB7D-C5B1-10186B7B7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5FD53-984B-CC45-9C33-B20D746C7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00D20-7CD8-374A-F47A-4B58C55C75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a:t>
            </a:r>
            <a:r>
              <a:rPr lang="en-JP" dirty="0"/>
              <a:t>seful website of genetic terms: </a:t>
            </a:r>
            <a:r>
              <a:rPr lang="en-US" dirty="0"/>
              <a:t>https://</a:t>
            </a:r>
            <a:r>
              <a:rPr lang="en-US" dirty="0" err="1"/>
              <a:t>sg.idtdna.com</a:t>
            </a:r>
            <a:r>
              <a:rPr lang="en-US" dirty="0"/>
              <a:t>/pages/education/decoded/article/genotyping-terms-to-know</a:t>
            </a:r>
            <a:endParaRPr lang="en-JP" dirty="0"/>
          </a:p>
        </p:txBody>
      </p:sp>
      <p:sp>
        <p:nvSpPr>
          <p:cNvPr id="4" name="Slide Number Placeholder 3">
            <a:extLst>
              <a:ext uri="{FF2B5EF4-FFF2-40B4-BE49-F238E27FC236}">
                <a16:creationId xmlns:a16="http://schemas.microsoft.com/office/drawing/2014/main" id="{68F1E115-0ED9-B436-0C4C-E9512930AADF}"/>
              </a:ext>
            </a:extLst>
          </p:cNvPr>
          <p:cNvSpPr>
            <a:spLocks noGrp="1"/>
          </p:cNvSpPr>
          <p:nvPr>
            <p:ph type="sldNum" sz="quarter" idx="5"/>
          </p:nvPr>
        </p:nvSpPr>
        <p:spPr/>
        <p:txBody>
          <a:bodyPr/>
          <a:lstStyle/>
          <a:p>
            <a:fld id="{A9402A77-0CA5-214D-A0A1-313B8E5549BF}" type="slidenum">
              <a:rPr lang="en-JP" smtClean="0"/>
              <a:t>4</a:t>
            </a:fld>
            <a:endParaRPr lang="en-JP"/>
          </a:p>
        </p:txBody>
      </p:sp>
    </p:spTree>
    <p:extLst>
      <p:ext uri="{BB962C8B-B14F-4D97-AF65-F5344CB8AC3E}">
        <p14:creationId xmlns:p14="http://schemas.microsoft.com/office/powerpoint/2010/main" val="2612968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D4B08-1110-B6BF-B098-E1F8AFE712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37FBD-AE2A-E2BA-9051-5ECCD63FD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69DC9-4AA2-B150-F746-E532C2625E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JP" dirty="0"/>
              <a:t>Note there are MANY exceptions to this system, hence the term “male-typical” and “female-typical”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t>
            </a:r>
            <a:r>
              <a:rPr lang="en-JP" dirty="0"/>
              <a:t>ex is not binary: </a:t>
            </a:r>
            <a:r>
              <a:rPr lang="en-US" dirty="0"/>
              <a:t>https://</a:t>
            </a:r>
            <a:r>
              <a:rPr lang="en-US" dirty="0" err="1"/>
              <a:t>www.youtube.com</a:t>
            </a:r>
            <a:r>
              <a:rPr lang="en-US" dirty="0"/>
              <a:t>/</a:t>
            </a:r>
            <a:r>
              <a:rPr lang="en-US" dirty="0" err="1"/>
              <a:t>watch?v</a:t>
            </a:r>
            <a:r>
              <a:rPr lang="en-US" dirty="0"/>
              <a:t>=kT0HJkr1jj4</a:t>
            </a:r>
            <a:endParaRPr lang="en-JP" dirty="0"/>
          </a:p>
        </p:txBody>
      </p:sp>
      <p:sp>
        <p:nvSpPr>
          <p:cNvPr id="4" name="Slide Number Placeholder 3">
            <a:extLst>
              <a:ext uri="{FF2B5EF4-FFF2-40B4-BE49-F238E27FC236}">
                <a16:creationId xmlns:a16="http://schemas.microsoft.com/office/drawing/2014/main" id="{2967AF39-6087-4BCD-3377-F5F47EE78506}"/>
              </a:ext>
            </a:extLst>
          </p:cNvPr>
          <p:cNvSpPr>
            <a:spLocks noGrp="1"/>
          </p:cNvSpPr>
          <p:nvPr>
            <p:ph type="sldNum" sz="quarter" idx="5"/>
          </p:nvPr>
        </p:nvSpPr>
        <p:spPr/>
        <p:txBody>
          <a:bodyPr/>
          <a:lstStyle/>
          <a:p>
            <a:fld id="{A9402A77-0CA5-214D-A0A1-313B8E5549BF}" type="slidenum">
              <a:rPr lang="en-JP" smtClean="0"/>
              <a:t>22</a:t>
            </a:fld>
            <a:endParaRPr lang="en-JP"/>
          </a:p>
        </p:txBody>
      </p:sp>
    </p:spTree>
    <p:extLst>
      <p:ext uri="{BB962C8B-B14F-4D97-AF65-F5344CB8AC3E}">
        <p14:creationId xmlns:p14="http://schemas.microsoft.com/office/powerpoint/2010/main" val="1882423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06A5-4CD0-E263-2323-2618FC41B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6DCD3-1524-3013-7C48-2AC59CAFB7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11BE5-E669-4553-1744-A810936E41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FF66D98B-CF75-0C03-0BD2-47329361AD65}"/>
              </a:ext>
            </a:extLst>
          </p:cNvPr>
          <p:cNvSpPr>
            <a:spLocks noGrp="1"/>
          </p:cNvSpPr>
          <p:nvPr>
            <p:ph type="sldNum" sz="quarter" idx="5"/>
          </p:nvPr>
        </p:nvSpPr>
        <p:spPr/>
        <p:txBody>
          <a:bodyPr/>
          <a:lstStyle/>
          <a:p>
            <a:fld id="{A9402A77-0CA5-214D-A0A1-313B8E5549BF}" type="slidenum">
              <a:rPr lang="en-JP" smtClean="0"/>
              <a:t>23</a:t>
            </a:fld>
            <a:endParaRPr lang="en-JP"/>
          </a:p>
        </p:txBody>
      </p:sp>
    </p:spTree>
    <p:extLst>
      <p:ext uri="{BB962C8B-B14F-4D97-AF65-F5344CB8AC3E}">
        <p14:creationId xmlns:p14="http://schemas.microsoft.com/office/powerpoint/2010/main" val="3725866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E10F8-D028-7973-8EC1-68E8AFE369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DAF07-B4B6-1B3A-F966-868423E0F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C88CDB-28AF-108E-511F-60DF08ED08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4580FD6F-2561-D247-BC7B-5372B2E87782}"/>
              </a:ext>
            </a:extLst>
          </p:cNvPr>
          <p:cNvSpPr>
            <a:spLocks noGrp="1"/>
          </p:cNvSpPr>
          <p:nvPr>
            <p:ph type="sldNum" sz="quarter" idx="5"/>
          </p:nvPr>
        </p:nvSpPr>
        <p:spPr/>
        <p:txBody>
          <a:bodyPr/>
          <a:lstStyle/>
          <a:p>
            <a:fld id="{A9402A77-0CA5-214D-A0A1-313B8E5549BF}" type="slidenum">
              <a:rPr lang="en-JP" smtClean="0"/>
              <a:t>24</a:t>
            </a:fld>
            <a:endParaRPr lang="en-JP"/>
          </a:p>
        </p:txBody>
      </p:sp>
    </p:spTree>
    <p:extLst>
      <p:ext uri="{BB962C8B-B14F-4D97-AF65-F5344CB8AC3E}">
        <p14:creationId xmlns:p14="http://schemas.microsoft.com/office/powerpoint/2010/main" val="2557911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02E3-AB29-5A14-2E3C-14B7969E8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7AF954-F633-5154-BC3A-325EECE5D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34EE-16DF-6BD0-4E14-6B7B38D0DB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6A2CFE9D-8796-1E90-9C96-2467368AB610}"/>
              </a:ext>
            </a:extLst>
          </p:cNvPr>
          <p:cNvSpPr>
            <a:spLocks noGrp="1"/>
          </p:cNvSpPr>
          <p:nvPr>
            <p:ph type="sldNum" sz="quarter" idx="5"/>
          </p:nvPr>
        </p:nvSpPr>
        <p:spPr/>
        <p:txBody>
          <a:bodyPr/>
          <a:lstStyle/>
          <a:p>
            <a:fld id="{A9402A77-0CA5-214D-A0A1-313B8E5549BF}" type="slidenum">
              <a:rPr lang="en-JP" smtClean="0"/>
              <a:t>25</a:t>
            </a:fld>
            <a:endParaRPr lang="en-JP"/>
          </a:p>
        </p:txBody>
      </p:sp>
    </p:spTree>
    <p:extLst>
      <p:ext uri="{BB962C8B-B14F-4D97-AF65-F5344CB8AC3E}">
        <p14:creationId xmlns:p14="http://schemas.microsoft.com/office/powerpoint/2010/main" val="924468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98F4E-E8F0-591B-B9FA-B35780225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E73BC-0F5E-AA20-E921-F4BB45FF7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4DB44-A770-79FD-A46B-7BB3DAA5B1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0069B79F-CF74-E346-B096-085422BA458C}"/>
              </a:ext>
            </a:extLst>
          </p:cNvPr>
          <p:cNvSpPr>
            <a:spLocks noGrp="1"/>
          </p:cNvSpPr>
          <p:nvPr>
            <p:ph type="sldNum" sz="quarter" idx="5"/>
          </p:nvPr>
        </p:nvSpPr>
        <p:spPr/>
        <p:txBody>
          <a:bodyPr/>
          <a:lstStyle/>
          <a:p>
            <a:fld id="{A9402A77-0CA5-214D-A0A1-313B8E5549BF}" type="slidenum">
              <a:rPr lang="en-JP" smtClean="0"/>
              <a:t>26</a:t>
            </a:fld>
            <a:endParaRPr lang="en-JP"/>
          </a:p>
        </p:txBody>
      </p:sp>
    </p:spTree>
    <p:extLst>
      <p:ext uri="{BB962C8B-B14F-4D97-AF65-F5344CB8AC3E}">
        <p14:creationId xmlns:p14="http://schemas.microsoft.com/office/powerpoint/2010/main" val="2912662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799A1-EAFF-9E7B-DFA5-E36575206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C4846-50C6-5484-4F27-8DCDA8B2C4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F93AC-92D2-F43C-8943-8A3E6ADAE0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7D0B065A-696B-8224-4773-EAA17714AA1D}"/>
              </a:ext>
            </a:extLst>
          </p:cNvPr>
          <p:cNvSpPr>
            <a:spLocks noGrp="1"/>
          </p:cNvSpPr>
          <p:nvPr>
            <p:ph type="sldNum" sz="quarter" idx="5"/>
          </p:nvPr>
        </p:nvSpPr>
        <p:spPr/>
        <p:txBody>
          <a:bodyPr/>
          <a:lstStyle/>
          <a:p>
            <a:fld id="{A9402A77-0CA5-214D-A0A1-313B8E5549BF}" type="slidenum">
              <a:rPr lang="en-JP" smtClean="0"/>
              <a:t>27</a:t>
            </a:fld>
            <a:endParaRPr lang="en-JP"/>
          </a:p>
        </p:txBody>
      </p:sp>
    </p:spTree>
    <p:extLst>
      <p:ext uri="{BB962C8B-B14F-4D97-AF65-F5344CB8AC3E}">
        <p14:creationId xmlns:p14="http://schemas.microsoft.com/office/powerpoint/2010/main" val="2844221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99E1-A184-9C48-1DBB-58E3235A0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DDF48-9092-D9B7-51DD-50D20902B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A0840-301D-1094-A6C9-B0CB9988A2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39EF4296-0F88-9015-3B82-E07BD48EF4D9}"/>
              </a:ext>
            </a:extLst>
          </p:cNvPr>
          <p:cNvSpPr>
            <a:spLocks noGrp="1"/>
          </p:cNvSpPr>
          <p:nvPr>
            <p:ph type="sldNum" sz="quarter" idx="5"/>
          </p:nvPr>
        </p:nvSpPr>
        <p:spPr/>
        <p:txBody>
          <a:bodyPr/>
          <a:lstStyle/>
          <a:p>
            <a:fld id="{A9402A77-0CA5-214D-A0A1-313B8E5549BF}" type="slidenum">
              <a:rPr lang="en-JP" smtClean="0"/>
              <a:t>28</a:t>
            </a:fld>
            <a:endParaRPr lang="en-JP"/>
          </a:p>
        </p:txBody>
      </p:sp>
    </p:spTree>
    <p:extLst>
      <p:ext uri="{BB962C8B-B14F-4D97-AF65-F5344CB8AC3E}">
        <p14:creationId xmlns:p14="http://schemas.microsoft.com/office/powerpoint/2010/main" val="2044906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F8955-CCDC-1262-918C-E630FB8017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58AF08-31CD-4B29-B4E3-7BC1F2F926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20C838-5C05-45C0-2C81-3EFFECFD5F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09E656BD-2BBB-70A0-09BA-D0F22FAD9ACD}"/>
              </a:ext>
            </a:extLst>
          </p:cNvPr>
          <p:cNvSpPr>
            <a:spLocks noGrp="1"/>
          </p:cNvSpPr>
          <p:nvPr>
            <p:ph type="sldNum" sz="quarter" idx="5"/>
          </p:nvPr>
        </p:nvSpPr>
        <p:spPr/>
        <p:txBody>
          <a:bodyPr/>
          <a:lstStyle/>
          <a:p>
            <a:fld id="{A9402A77-0CA5-214D-A0A1-313B8E5549BF}" type="slidenum">
              <a:rPr lang="en-JP" smtClean="0"/>
              <a:t>29</a:t>
            </a:fld>
            <a:endParaRPr lang="en-JP"/>
          </a:p>
        </p:txBody>
      </p:sp>
    </p:spTree>
    <p:extLst>
      <p:ext uri="{BB962C8B-B14F-4D97-AF65-F5344CB8AC3E}">
        <p14:creationId xmlns:p14="http://schemas.microsoft.com/office/powerpoint/2010/main" val="3175928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C848A-D524-8D93-CD0E-966DB3796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18C4F-F1F4-3DB7-C6A8-6E4FF1B3B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021D7F-A6D0-A798-7043-928862BC5E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Deductive reasoning</a:t>
            </a:r>
            <a:r>
              <a:rPr lang="en-US" dirty="0"/>
              <a:t> guarantees the conclusion </a:t>
            </a:r>
            <a:r>
              <a:rPr lang="en-US" b="1" dirty="0"/>
              <a:t>only if the premises are true</a:t>
            </a:r>
            <a:r>
              <a:rPr lang="en-US" dirty="0"/>
              <a:t>. The logic itself is airtight </a:t>
            </a:r>
            <a:r>
              <a:rPr lang="en-US" dirty="0">
                <a:sym typeface="Wingdings" pitchFamily="2" charset="2"/>
              </a:rPr>
              <a:t></a:t>
            </a:r>
            <a:r>
              <a:rPr lang="en-US" dirty="0"/>
              <a:t> if A is true and B is true, then C necessarily follows. But if a premise is wrong, the conclusion collapses even though the reasoning structure is valid.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 "All dogs have ears → poodles are dogs → therefore poodles have ears." That works because both premises happen to be true. But if someone reasoned "All birds can fly → penguins are birds → therefore penguins can fly," the logic is structurally identical and </a:t>
            </a:r>
            <a:r>
              <a:rPr lang="en-US" i="1" dirty="0"/>
              <a:t>valid</a:t>
            </a:r>
            <a:r>
              <a:rPr lang="en-US" dirty="0"/>
              <a:t>, but the conclusion is wrong because the first premise is false.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Inductive reasoning</a:t>
            </a:r>
            <a:r>
              <a:rPr lang="en-US" dirty="0"/>
              <a:t> has a fundamentally different vulnerability: even if every single observation is true, the conclusion can still be wrong because you're </a:t>
            </a:r>
            <a:r>
              <a:rPr lang="en-US" dirty="0" err="1"/>
              <a:t>generalising</a:t>
            </a:r>
            <a:r>
              <a:rPr lang="en-US" dirty="0"/>
              <a:t> beyond your data. Every observed swan genuinely was white - those observations weren't wrong. The conclusion was wrong because the next observation (black swans in Australia) broke the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deduction risks false premises, induction risks incomplete evidence.</a:t>
            </a:r>
            <a:endParaRPr lang="en-JP" dirty="0"/>
          </a:p>
        </p:txBody>
      </p:sp>
      <p:sp>
        <p:nvSpPr>
          <p:cNvPr id="4" name="Slide Number Placeholder 3">
            <a:extLst>
              <a:ext uri="{FF2B5EF4-FFF2-40B4-BE49-F238E27FC236}">
                <a16:creationId xmlns:a16="http://schemas.microsoft.com/office/drawing/2014/main" id="{B3AA22A4-64E7-670D-294F-8896B6EC3678}"/>
              </a:ext>
            </a:extLst>
          </p:cNvPr>
          <p:cNvSpPr>
            <a:spLocks noGrp="1"/>
          </p:cNvSpPr>
          <p:nvPr>
            <p:ph type="sldNum" sz="quarter" idx="5"/>
          </p:nvPr>
        </p:nvSpPr>
        <p:spPr/>
        <p:txBody>
          <a:bodyPr/>
          <a:lstStyle/>
          <a:p>
            <a:fld id="{A9402A77-0CA5-214D-A0A1-313B8E5549BF}" type="slidenum">
              <a:rPr lang="en-JP" smtClean="0"/>
              <a:t>30</a:t>
            </a:fld>
            <a:endParaRPr lang="en-JP"/>
          </a:p>
        </p:txBody>
      </p:sp>
    </p:spTree>
    <p:extLst>
      <p:ext uri="{BB962C8B-B14F-4D97-AF65-F5344CB8AC3E}">
        <p14:creationId xmlns:p14="http://schemas.microsoft.com/office/powerpoint/2010/main" val="1376266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B88A2-36F9-057F-4621-8E723948D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A912B-F726-5DA6-1599-9C88B7264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465BD-1FFB-A134-0D5F-2810355C63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956E8158-FB38-2F3C-E381-97DF37F0B8E1}"/>
              </a:ext>
            </a:extLst>
          </p:cNvPr>
          <p:cNvSpPr>
            <a:spLocks noGrp="1"/>
          </p:cNvSpPr>
          <p:nvPr>
            <p:ph type="sldNum" sz="quarter" idx="5"/>
          </p:nvPr>
        </p:nvSpPr>
        <p:spPr/>
        <p:txBody>
          <a:bodyPr/>
          <a:lstStyle/>
          <a:p>
            <a:fld id="{A9402A77-0CA5-214D-A0A1-313B8E5549BF}" type="slidenum">
              <a:rPr lang="en-JP" smtClean="0"/>
              <a:t>31</a:t>
            </a:fld>
            <a:endParaRPr lang="en-JP"/>
          </a:p>
        </p:txBody>
      </p:sp>
    </p:spTree>
    <p:extLst>
      <p:ext uri="{BB962C8B-B14F-4D97-AF65-F5344CB8AC3E}">
        <p14:creationId xmlns:p14="http://schemas.microsoft.com/office/powerpoint/2010/main" val="892830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3DE9-902B-E052-D35F-E948C6B8FC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707BB-6EA4-EEBD-7EDD-935BB5E3D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06E55-1411-0AF4-E617-34FF0D48E8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a:t>
            </a:r>
            <a:r>
              <a:rPr lang="en-JP" dirty="0"/>
              <a:t>bservable = trait is visible or detectable with tests (not necessarily by visual inspection)</a:t>
            </a:r>
          </a:p>
        </p:txBody>
      </p:sp>
      <p:sp>
        <p:nvSpPr>
          <p:cNvPr id="4" name="Slide Number Placeholder 3">
            <a:extLst>
              <a:ext uri="{FF2B5EF4-FFF2-40B4-BE49-F238E27FC236}">
                <a16:creationId xmlns:a16="http://schemas.microsoft.com/office/drawing/2014/main" id="{515D7467-6701-2554-3C18-79A432BCC81A}"/>
              </a:ext>
            </a:extLst>
          </p:cNvPr>
          <p:cNvSpPr>
            <a:spLocks noGrp="1"/>
          </p:cNvSpPr>
          <p:nvPr>
            <p:ph type="sldNum" sz="quarter" idx="5"/>
          </p:nvPr>
        </p:nvSpPr>
        <p:spPr/>
        <p:txBody>
          <a:bodyPr/>
          <a:lstStyle/>
          <a:p>
            <a:fld id="{A9402A77-0CA5-214D-A0A1-313B8E5549BF}" type="slidenum">
              <a:rPr lang="en-JP" smtClean="0"/>
              <a:t>5</a:t>
            </a:fld>
            <a:endParaRPr lang="en-JP"/>
          </a:p>
        </p:txBody>
      </p:sp>
    </p:spTree>
    <p:extLst>
      <p:ext uri="{BB962C8B-B14F-4D97-AF65-F5344CB8AC3E}">
        <p14:creationId xmlns:p14="http://schemas.microsoft.com/office/powerpoint/2010/main" val="3134587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04E6-D50A-AD7D-9A00-0C2CDE600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D0236-5796-ECE8-45D0-626A6FC30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AF32C-387C-7720-F7E8-134BAC4679C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C6895992-60CA-060D-7AAD-2B01A53B7C84}"/>
              </a:ext>
            </a:extLst>
          </p:cNvPr>
          <p:cNvSpPr>
            <a:spLocks noGrp="1"/>
          </p:cNvSpPr>
          <p:nvPr>
            <p:ph type="sldNum" sz="quarter" idx="5"/>
          </p:nvPr>
        </p:nvSpPr>
        <p:spPr/>
        <p:txBody>
          <a:bodyPr/>
          <a:lstStyle/>
          <a:p>
            <a:fld id="{A9402A77-0CA5-214D-A0A1-313B8E5549BF}" type="slidenum">
              <a:rPr lang="en-JP" smtClean="0"/>
              <a:t>32</a:t>
            </a:fld>
            <a:endParaRPr lang="en-JP"/>
          </a:p>
        </p:txBody>
      </p:sp>
    </p:spTree>
    <p:extLst>
      <p:ext uri="{BB962C8B-B14F-4D97-AF65-F5344CB8AC3E}">
        <p14:creationId xmlns:p14="http://schemas.microsoft.com/office/powerpoint/2010/main" val="2066640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CB48-4A0B-DF24-0131-77F1A667D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D33B3-2043-0ADF-03B5-51709A5B1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58401C-4FE8-19CA-4CE8-C803D48FC6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16F2EFD7-D133-CAE0-86F8-747832AB66A3}"/>
              </a:ext>
            </a:extLst>
          </p:cNvPr>
          <p:cNvSpPr>
            <a:spLocks noGrp="1"/>
          </p:cNvSpPr>
          <p:nvPr>
            <p:ph type="sldNum" sz="quarter" idx="5"/>
          </p:nvPr>
        </p:nvSpPr>
        <p:spPr/>
        <p:txBody>
          <a:bodyPr/>
          <a:lstStyle/>
          <a:p>
            <a:fld id="{A9402A77-0CA5-214D-A0A1-313B8E5549BF}" type="slidenum">
              <a:rPr lang="en-JP" smtClean="0"/>
              <a:t>33</a:t>
            </a:fld>
            <a:endParaRPr lang="en-JP"/>
          </a:p>
        </p:txBody>
      </p:sp>
    </p:spTree>
    <p:extLst>
      <p:ext uri="{BB962C8B-B14F-4D97-AF65-F5344CB8AC3E}">
        <p14:creationId xmlns:p14="http://schemas.microsoft.com/office/powerpoint/2010/main" val="1531085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34D1F-1C76-581D-389C-71D14A70F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14A5D-5D5E-4F68-158E-ED95F73CD7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43D034-BD87-E98F-2B24-9083C4BEB0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8903F1B0-155D-830A-5B4B-443BD38A0B2F}"/>
              </a:ext>
            </a:extLst>
          </p:cNvPr>
          <p:cNvSpPr>
            <a:spLocks noGrp="1"/>
          </p:cNvSpPr>
          <p:nvPr>
            <p:ph type="sldNum" sz="quarter" idx="5"/>
          </p:nvPr>
        </p:nvSpPr>
        <p:spPr/>
        <p:txBody>
          <a:bodyPr/>
          <a:lstStyle/>
          <a:p>
            <a:fld id="{A9402A77-0CA5-214D-A0A1-313B8E5549BF}" type="slidenum">
              <a:rPr lang="en-JP" smtClean="0"/>
              <a:t>34</a:t>
            </a:fld>
            <a:endParaRPr lang="en-JP"/>
          </a:p>
        </p:txBody>
      </p:sp>
    </p:spTree>
    <p:extLst>
      <p:ext uri="{BB962C8B-B14F-4D97-AF65-F5344CB8AC3E}">
        <p14:creationId xmlns:p14="http://schemas.microsoft.com/office/powerpoint/2010/main" val="235387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94A84-4180-6754-C5B8-4661EA526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46166-8EFF-C5ED-17D3-8562453BD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5EE10-4762-11CF-34AF-D2032FEC30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DFA4BC1C-B185-B81A-BAB3-A7713009F461}"/>
              </a:ext>
            </a:extLst>
          </p:cNvPr>
          <p:cNvSpPr>
            <a:spLocks noGrp="1"/>
          </p:cNvSpPr>
          <p:nvPr>
            <p:ph type="sldNum" sz="quarter" idx="5"/>
          </p:nvPr>
        </p:nvSpPr>
        <p:spPr/>
        <p:txBody>
          <a:bodyPr/>
          <a:lstStyle/>
          <a:p>
            <a:fld id="{A9402A77-0CA5-214D-A0A1-313B8E5549BF}" type="slidenum">
              <a:rPr lang="en-JP" smtClean="0"/>
              <a:t>35</a:t>
            </a:fld>
            <a:endParaRPr lang="en-JP"/>
          </a:p>
        </p:txBody>
      </p:sp>
    </p:spTree>
    <p:extLst>
      <p:ext uri="{BB962C8B-B14F-4D97-AF65-F5344CB8AC3E}">
        <p14:creationId xmlns:p14="http://schemas.microsoft.com/office/powerpoint/2010/main" val="824215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B73DC-C77C-BF98-850F-BC3BC89A3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33514-F65E-BEF8-ABC2-DEA3DC2E3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86F74-691C-24C3-C9AD-589E382847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51F4FA19-7621-5E93-4FDD-F38AECC00A17}"/>
              </a:ext>
            </a:extLst>
          </p:cNvPr>
          <p:cNvSpPr>
            <a:spLocks noGrp="1"/>
          </p:cNvSpPr>
          <p:nvPr>
            <p:ph type="sldNum" sz="quarter" idx="5"/>
          </p:nvPr>
        </p:nvSpPr>
        <p:spPr/>
        <p:txBody>
          <a:bodyPr/>
          <a:lstStyle/>
          <a:p>
            <a:fld id="{A9402A77-0CA5-214D-A0A1-313B8E5549BF}" type="slidenum">
              <a:rPr lang="en-JP" smtClean="0"/>
              <a:t>36</a:t>
            </a:fld>
            <a:endParaRPr lang="en-JP"/>
          </a:p>
        </p:txBody>
      </p:sp>
    </p:spTree>
    <p:extLst>
      <p:ext uri="{BB962C8B-B14F-4D97-AF65-F5344CB8AC3E}">
        <p14:creationId xmlns:p14="http://schemas.microsoft.com/office/powerpoint/2010/main" val="6951174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AB45-AD25-6807-022E-FAB7BF733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906A0-B069-000C-EEB7-50A5BEE4E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B669-CAB8-8E27-FA23-5CE967FD00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6A0FA809-D66E-2282-B3E8-1C6EE490427B}"/>
              </a:ext>
            </a:extLst>
          </p:cNvPr>
          <p:cNvSpPr>
            <a:spLocks noGrp="1"/>
          </p:cNvSpPr>
          <p:nvPr>
            <p:ph type="sldNum" sz="quarter" idx="5"/>
          </p:nvPr>
        </p:nvSpPr>
        <p:spPr/>
        <p:txBody>
          <a:bodyPr/>
          <a:lstStyle/>
          <a:p>
            <a:fld id="{A9402A77-0CA5-214D-A0A1-313B8E5549BF}" type="slidenum">
              <a:rPr lang="en-JP" smtClean="0"/>
              <a:t>37</a:t>
            </a:fld>
            <a:endParaRPr lang="en-JP"/>
          </a:p>
        </p:txBody>
      </p:sp>
    </p:spTree>
    <p:extLst>
      <p:ext uri="{BB962C8B-B14F-4D97-AF65-F5344CB8AC3E}">
        <p14:creationId xmlns:p14="http://schemas.microsoft.com/office/powerpoint/2010/main" val="1711676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9DBAD-225E-A5E9-07D2-37CD47BCB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C5C05-A14A-1C93-143E-21AB593ED1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6A75E-F3E7-62A6-4431-88828E072A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D9B6214A-A291-9692-D224-C1498FA97CB3}"/>
              </a:ext>
            </a:extLst>
          </p:cNvPr>
          <p:cNvSpPr>
            <a:spLocks noGrp="1"/>
          </p:cNvSpPr>
          <p:nvPr>
            <p:ph type="sldNum" sz="quarter" idx="5"/>
          </p:nvPr>
        </p:nvSpPr>
        <p:spPr/>
        <p:txBody>
          <a:bodyPr/>
          <a:lstStyle/>
          <a:p>
            <a:fld id="{A9402A77-0CA5-214D-A0A1-313B8E5549BF}" type="slidenum">
              <a:rPr lang="en-JP" smtClean="0"/>
              <a:t>38</a:t>
            </a:fld>
            <a:endParaRPr lang="en-JP"/>
          </a:p>
        </p:txBody>
      </p:sp>
    </p:spTree>
    <p:extLst>
      <p:ext uri="{BB962C8B-B14F-4D97-AF65-F5344CB8AC3E}">
        <p14:creationId xmlns:p14="http://schemas.microsoft.com/office/powerpoint/2010/main" val="2469328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717F7-170F-32FE-1ABE-651DC4432F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61894-182D-11C9-B1D4-8619ED53D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CB5CA-990A-5218-FA77-767D99E625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8BC96DA7-7F19-41EB-256E-3F885EF67513}"/>
              </a:ext>
            </a:extLst>
          </p:cNvPr>
          <p:cNvSpPr>
            <a:spLocks noGrp="1"/>
          </p:cNvSpPr>
          <p:nvPr>
            <p:ph type="sldNum" sz="quarter" idx="5"/>
          </p:nvPr>
        </p:nvSpPr>
        <p:spPr/>
        <p:txBody>
          <a:bodyPr/>
          <a:lstStyle/>
          <a:p>
            <a:fld id="{A9402A77-0CA5-214D-A0A1-313B8E5549BF}" type="slidenum">
              <a:rPr lang="en-JP" smtClean="0"/>
              <a:t>39</a:t>
            </a:fld>
            <a:endParaRPr lang="en-JP"/>
          </a:p>
        </p:txBody>
      </p:sp>
    </p:spTree>
    <p:extLst>
      <p:ext uri="{BB962C8B-B14F-4D97-AF65-F5344CB8AC3E}">
        <p14:creationId xmlns:p14="http://schemas.microsoft.com/office/powerpoint/2010/main" val="1273610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A681-C309-7AE2-7CD0-A6047061C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32B366-F18F-FE5C-D31D-935ACF680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1637C1-BE81-9209-1476-8C0FB009D8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E4301170-B5D1-7D82-772A-036F1E77FEA7}"/>
              </a:ext>
            </a:extLst>
          </p:cNvPr>
          <p:cNvSpPr>
            <a:spLocks noGrp="1"/>
          </p:cNvSpPr>
          <p:nvPr>
            <p:ph type="sldNum" sz="quarter" idx="5"/>
          </p:nvPr>
        </p:nvSpPr>
        <p:spPr/>
        <p:txBody>
          <a:bodyPr/>
          <a:lstStyle/>
          <a:p>
            <a:fld id="{A9402A77-0CA5-214D-A0A1-313B8E5549BF}" type="slidenum">
              <a:rPr lang="en-JP" smtClean="0"/>
              <a:t>40</a:t>
            </a:fld>
            <a:endParaRPr lang="en-JP"/>
          </a:p>
        </p:txBody>
      </p:sp>
    </p:spTree>
    <p:extLst>
      <p:ext uri="{BB962C8B-B14F-4D97-AF65-F5344CB8AC3E}">
        <p14:creationId xmlns:p14="http://schemas.microsoft.com/office/powerpoint/2010/main" val="3689839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6EA5D-A88D-9897-037D-6B439DDC05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BB5CB-3F68-36F8-B237-F980CF1B0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16563-922A-9C7D-F118-2D773ABF09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EF421AF8-B7EE-B35B-BF95-9D02DADBF535}"/>
              </a:ext>
            </a:extLst>
          </p:cNvPr>
          <p:cNvSpPr>
            <a:spLocks noGrp="1"/>
          </p:cNvSpPr>
          <p:nvPr>
            <p:ph type="sldNum" sz="quarter" idx="5"/>
          </p:nvPr>
        </p:nvSpPr>
        <p:spPr/>
        <p:txBody>
          <a:bodyPr/>
          <a:lstStyle/>
          <a:p>
            <a:fld id="{A9402A77-0CA5-214D-A0A1-313B8E5549BF}" type="slidenum">
              <a:rPr lang="en-JP" smtClean="0"/>
              <a:t>41</a:t>
            </a:fld>
            <a:endParaRPr lang="en-JP"/>
          </a:p>
        </p:txBody>
      </p:sp>
    </p:spTree>
    <p:extLst>
      <p:ext uri="{BB962C8B-B14F-4D97-AF65-F5344CB8AC3E}">
        <p14:creationId xmlns:p14="http://schemas.microsoft.com/office/powerpoint/2010/main" val="1205328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CF5DA-7487-F198-5E67-E929768691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FD37B-1A69-8D7F-F444-FF4AE09066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E3411-219D-DAFD-5101-CC23907B89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1DDC915E-AEB3-98A5-17AA-7FA875850CD6}"/>
              </a:ext>
            </a:extLst>
          </p:cNvPr>
          <p:cNvSpPr>
            <a:spLocks noGrp="1"/>
          </p:cNvSpPr>
          <p:nvPr>
            <p:ph type="sldNum" sz="quarter" idx="5"/>
          </p:nvPr>
        </p:nvSpPr>
        <p:spPr/>
        <p:txBody>
          <a:bodyPr/>
          <a:lstStyle/>
          <a:p>
            <a:fld id="{A9402A77-0CA5-214D-A0A1-313B8E5549BF}" type="slidenum">
              <a:rPr lang="en-JP" smtClean="0"/>
              <a:t>6</a:t>
            </a:fld>
            <a:endParaRPr lang="en-JP"/>
          </a:p>
        </p:txBody>
      </p:sp>
    </p:spTree>
    <p:extLst>
      <p:ext uri="{BB962C8B-B14F-4D97-AF65-F5344CB8AC3E}">
        <p14:creationId xmlns:p14="http://schemas.microsoft.com/office/powerpoint/2010/main" val="366097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D3097-073A-4E6B-FD70-5A9959E2A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C9B58-571B-9710-1385-0C596513D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C4DA4E-F76E-03DA-84AD-55671A4A17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A4187529-908A-7EFB-ED67-E3D251C5680D}"/>
              </a:ext>
            </a:extLst>
          </p:cNvPr>
          <p:cNvSpPr>
            <a:spLocks noGrp="1"/>
          </p:cNvSpPr>
          <p:nvPr>
            <p:ph type="sldNum" sz="quarter" idx="5"/>
          </p:nvPr>
        </p:nvSpPr>
        <p:spPr/>
        <p:txBody>
          <a:bodyPr/>
          <a:lstStyle/>
          <a:p>
            <a:fld id="{A9402A77-0CA5-214D-A0A1-313B8E5549BF}" type="slidenum">
              <a:rPr lang="en-JP" smtClean="0"/>
              <a:t>42</a:t>
            </a:fld>
            <a:endParaRPr lang="en-JP"/>
          </a:p>
        </p:txBody>
      </p:sp>
    </p:spTree>
    <p:extLst>
      <p:ext uri="{BB962C8B-B14F-4D97-AF65-F5344CB8AC3E}">
        <p14:creationId xmlns:p14="http://schemas.microsoft.com/office/powerpoint/2010/main" val="4048464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65529-FBF2-366D-BCAC-A309799A4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9A0BF-D43B-A3FF-48C5-C8535D1E9C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174E9-ADA6-E1E5-D41D-3986D68C3F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10956D07-D94C-1595-60CC-16782A8B2804}"/>
              </a:ext>
            </a:extLst>
          </p:cNvPr>
          <p:cNvSpPr>
            <a:spLocks noGrp="1"/>
          </p:cNvSpPr>
          <p:nvPr>
            <p:ph type="sldNum" sz="quarter" idx="5"/>
          </p:nvPr>
        </p:nvSpPr>
        <p:spPr/>
        <p:txBody>
          <a:bodyPr/>
          <a:lstStyle/>
          <a:p>
            <a:fld id="{A9402A77-0CA5-214D-A0A1-313B8E5549BF}" type="slidenum">
              <a:rPr lang="en-JP" smtClean="0"/>
              <a:t>43</a:t>
            </a:fld>
            <a:endParaRPr lang="en-JP"/>
          </a:p>
        </p:txBody>
      </p:sp>
    </p:spTree>
    <p:extLst>
      <p:ext uri="{BB962C8B-B14F-4D97-AF65-F5344CB8AC3E}">
        <p14:creationId xmlns:p14="http://schemas.microsoft.com/office/powerpoint/2010/main" val="3271552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6CF98-A6B5-2B78-FDE6-20EEF211E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94061-B1F4-A33B-BE05-751C6C4EA1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96D9B-7267-0D65-ADC3-467ACF77C0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5C9597F4-248C-6AC5-F3F8-2EC5022E8A2C}"/>
              </a:ext>
            </a:extLst>
          </p:cNvPr>
          <p:cNvSpPr>
            <a:spLocks noGrp="1"/>
          </p:cNvSpPr>
          <p:nvPr>
            <p:ph type="sldNum" sz="quarter" idx="5"/>
          </p:nvPr>
        </p:nvSpPr>
        <p:spPr/>
        <p:txBody>
          <a:bodyPr/>
          <a:lstStyle/>
          <a:p>
            <a:fld id="{A9402A77-0CA5-214D-A0A1-313B8E5549BF}" type="slidenum">
              <a:rPr lang="en-JP" smtClean="0"/>
              <a:t>44</a:t>
            </a:fld>
            <a:endParaRPr lang="en-JP"/>
          </a:p>
        </p:txBody>
      </p:sp>
    </p:spTree>
    <p:extLst>
      <p:ext uri="{BB962C8B-B14F-4D97-AF65-F5344CB8AC3E}">
        <p14:creationId xmlns:p14="http://schemas.microsoft.com/office/powerpoint/2010/main" val="1540036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F8D87-C3A1-1CAA-8D66-8842D7EA31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3635FE-D024-B14A-379F-D06D69382E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78CD43-C1F1-A2E1-904D-2B68E38E5C24}"/>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713EE77C-2E2D-7D97-2803-3378D78649D6}"/>
              </a:ext>
            </a:extLst>
          </p:cNvPr>
          <p:cNvSpPr>
            <a:spLocks noGrp="1"/>
          </p:cNvSpPr>
          <p:nvPr>
            <p:ph type="sldNum" sz="quarter" idx="5"/>
          </p:nvPr>
        </p:nvSpPr>
        <p:spPr/>
        <p:txBody>
          <a:bodyPr/>
          <a:lstStyle/>
          <a:p>
            <a:fld id="{A9402A77-0CA5-214D-A0A1-313B8E5549BF}" type="slidenum">
              <a:rPr lang="en-JP" smtClean="0"/>
              <a:t>45</a:t>
            </a:fld>
            <a:endParaRPr lang="en-JP"/>
          </a:p>
        </p:txBody>
      </p:sp>
    </p:spTree>
    <p:extLst>
      <p:ext uri="{BB962C8B-B14F-4D97-AF65-F5344CB8AC3E}">
        <p14:creationId xmlns:p14="http://schemas.microsoft.com/office/powerpoint/2010/main" val="33179888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5F164-F576-14BB-6425-6303A5B27A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3CBBE-1371-EE9D-9665-19378D7AB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62E78-1417-7504-8609-E77FB396F699}"/>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748C653B-BA38-0930-A167-8C227EBAD558}"/>
              </a:ext>
            </a:extLst>
          </p:cNvPr>
          <p:cNvSpPr>
            <a:spLocks noGrp="1"/>
          </p:cNvSpPr>
          <p:nvPr>
            <p:ph type="sldNum" sz="quarter" idx="5"/>
          </p:nvPr>
        </p:nvSpPr>
        <p:spPr/>
        <p:txBody>
          <a:bodyPr/>
          <a:lstStyle/>
          <a:p>
            <a:fld id="{A9402A77-0CA5-214D-A0A1-313B8E5549BF}" type="slidenum">
              <a:rPr lang="en-JP" smtClean="0"/>
              <a:t>46</a:t>
            </a:fld>
            <a:endParaRPr lang="en-JP"/>
          </a:p>
        </p:txBody>
      </p:sp>
    </p:spTree>
    <p:extLst>
      <p:ext uri="{BB962C8B-B14F-4D97-AF65-F5344CB8AC3E}">
        <p14:creationId xmlns:p14="http://schemas.microsoft.com/office/powerpoint/2010/main" val="13179105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F9F84-D4CC-1C99-87F4-19C3A46816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D406C-5029-7BE8-FC6C-AC1CB6817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D6D74C-0D05-CF4C-10B1-8B4B626CB18A}"/>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BBC9FC8C-2742-7FD0-05DA-759CDF3576D2}"/>
              </a:ext>
            </a:extLst>
          </p:cNvPr>
          <p:cNvSpPr>
            <a:spLocks noGrp="1"/>
          </p:cNvSpPr>
          <p:nvPr>
            <p:ph type="sldNum" sz="quarter" idx="5"/>
          </p:nvPr>
        </p:nvSpPr>
        <p:spPr/>
        <p:txBody>
          <a:bodyPr/>
          <a:lstStyle/>
          <a:p>
            <a:fld id="{A9402A77-0CA5-214D-A0A1-313B8E5549BF}" type="slidenum">
              <a:rPr lang="en-JP" smtClean="0"/>
              <a:t>47</a:t>
            </a:fld>
            <a:endParaRPr lang="en-JP"/>
          </a:p>
        </p:txBody>
      </p:sp>
    </p:spTree>
    <p:extLst>
      <p:ext uri="{BB962C8B-B14F-4D97-AF65-F5344CB8AC3E}">
        <p14:creationId xmlns:p14="http://schemas.microsoft.com/office/powerpoint/2010/main" val="16184394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7C8C3-CA55-6FD9-ECFF-E63A018322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8E353-FD31-82E7-47A3-B2CD9C4B8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02501-1615-E8FD-1BAC-D1B29E3BFDF2}"/>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E29D42DC-A79D-65AB-B08A-F7A44F80D9F8}"/>
              </a:ext>
            </a:extLst>
          </p:cNvPr>
          <p:cNvSpPr>
            <a:spLocks noGrp="1"/>
          </p:cNvSpPr>
          <p:nvPr>
            <p:ph type="sldNum" sz="quarter" idx="5"/>
          </p:nvPr>
        </p:nvSpPr>
        <p:spPr/>
        <p:txBody>
          <a:bodyPr/>
          <a:lstStyle/>
          <a:p>
            <a:fld id="{A9402A77-0CA5-214D-A0A1-313B8E5549BF}" type="slidenum">
              <a:rPr lang="en-JP" smtClean="0"/>
              <a:t>48</a:t>
            </a:fld>
            <a:endParaRPr lang="en-JP"/>
          </a:p>
        </p:txBody>
      </p:sp>
    </p:spTree>
    <p:extLst>
      <p:ext uri="{BB962C8B-B14F-4D97-AF65-F5344CB8AC3E}">
        <p14:creationId xmlns:p14="http://schemas.microsoft.com/office/powerpoint/2010/main" val="2773910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CC636-194A-CB2A-9188-BD2F9D54F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B5686-8118-795A-0C67-F610BB56F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5531A-6B6A-40F4-D954-8A8552F5985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01FEE374-7E0D-A745-EDAF-09CBC0BEF28D}"/>
              </a:ext>
            </a:extLst>
          </p:cNvPr>
          <p:cNvSpPr>
            <a:spLocks noGrp="1"/>
          </p:cNvSpPr>
          <p:nvPr>
            <p:ph type="sldNum" sz="quarter" idx="5"/>
          </p:nvPr>
        </p:nvSpPr>
        <p:spPr/>
        <p:txBody>
          <a:bodyPr/>
          <a:lstStyle/>
          <a:p>
            <a:fld id="{A9402A77-0CA5-214D-A0A1-313B8E5549BF}" type="slidenum">
              <a:rPr lang="en-JP" smtClean="0"/>
              <a:t>49</a:t>
            </a:fld>
            <a:endParaRPr lang="en-JP"/>
          </a:p>
        </p:txBody>
      </p:sp>
    </p:spTree>
    <p:extLst>
      <p:ext uri="{BB962C8B-B14F-4D97-AF65-F5344CB8AC3E}">
        <p14:creationId xmlns:p14="http://schemas.microsoft.com/office/powerpoint/2010/main" val="12309065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C5B47-9EB1-DF50-4BCF-35569F5C7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227D5-D03D-4670-FE4C-F532C7566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F5AD9D-0FC5-C655-010F-AF254AC5128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FCE1CF52-4ED9-13D4-8661-0B87D50E507C}"/>
              </a:ext>
            </a:extLst>
          </p:cNvPr>
          <p:cNvSpPr>
            <a:spLocks noGrp="1"/>
          </p:cNvSpPr>
          <p:nvPr>
            <p:ph type="sldNum" sz="quarter" idx="5"/>
          </p:nvPr>
        </p:nvSpPr>
        <p:spPr/>
        <p:txBody>
          <a:bodyPr/>
          <a:lstStyle/>
          <a:p>
            <a:fld id="{A9402A77-0CA5-214D-A0A1-313B8E5549BF}" type="slidenum">
              <a:rPr lang="en-JP" smtClean="0"/>
              <a:t>50</a:t>
            </a:fld>
            <a:endParaRPr lang="en-JP"/>
          </a:p>
        </p:txBody>
      </p:sp>
    </p:spTree>
    <p:extLst>
      <p:ext uri="{BB962C8B-B14F-4D97-AF65-F5344CB8AC3E}">
        <p14:creationId xmlns:p14="http://schemas.microsoft.com/office/powerpoint/2010/main" val="25338106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2551A-BDBD-643F-8BD1-11F42E77B3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B8865-C9C8-C373-A387-ECAB8EB452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5AB7F-2071-2FBE-07DE-908B73A17563}"/>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848659E-ADB9-CB97-DCAD-E8071BD3C4C8}"/>
              </a:ext>
            </a:extLst>
          </p:cNvPr>
          <p:cNvSpPr>
            <a:spLocks noGrp="1"/>
          </p:cNvSpPr>
          <p:nvPr>
            <p:ph type="sldNum" sz="quarter" idx="5"/>
          </p:nvPr>
        </p:nvSpPr>
        <p:spPr/>
        <p:txBody>
          <a:bodyPr/>
          <a:lstStyle/>
          <a:p>
            <a:fld id="{A9402A77-0CA5-214D-A0A1-313B8E5549BF}" type="slidenum">
              <a:rPr lang="en-JP" smtClean="0"/>
              <a:t>51</a:t>
            </a:fld>
            <a:endParaRPr lang="en-JP"/>
          </a:p>
        </p:txBody>
      </p:sp>
    </p:spTree>
    <p:extLst>
      <p:ext uri="{BB962C8B-B14F-4D97-AF65-F5344CB8AC3E}">
        <p14:creationId xmlns:p14="http://schemas.microsoft.com/office/powerpoint/2010/main" val="300182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34377-C648-EBA7-3D3A-1A459C5D2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5FFBCB-7719-0E49-D0A6-BD314F2822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DE7B1-B411-B913-A68F-11E17F46DB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JP" dirty="0"/>
              <a:t>P = parent generation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JP" dirty="0"/>
              <a:t>F1 = first </a:t>
            </a:r>
            <a:r>
              <a:rPr lang="en-US" b="0" i="0" dirty="0">
                <a:solidFill>
                  <a:srgbClr val="4A4A4A"/>
                </a:solidFill>
                <a:effectLst/>
                <a:latin typeface="ProximaNova" panose="02000506030000020004" pitchFamily="2" charset="0"/>
              </a:rPr>
              <a:t>filial (offspring) generation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JP" dirty="0"/>
              <a:t>F2 = second </a:t>
            </a:r>
            <a:r>
              <a:rPr lang="en-US" b="0" i="0" dirty="0">
                <a:solidFill>
                  <a:srgbClr val="4A4A4A"/>
                </a:solidFill>
                <a:effectLst/>
                <a:latin typeface="ProximaNova" panose="02000506030000020004" pitchFamily="2" charset="0"/>
              </a:rPr>
              <a:t>filial (offspring) 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A4A4A"/>
              </a:solidFill>
              <a:effectLst/>
              <a:latin typeface="ProximaNova" panose="0200050603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165A42BD-B507-6E5B-9BAF-70F3B906157A}"/>
              </a:ext>
            </a:extLst>
          </p:cNvPr>
          <p:cNvSpPr>
            <a:spLocks noGrp="1"/>
          </p:cNvSpPr>
          <p:nvPr>
            <p:ph type="sldNum" sz="quarter" idx="5"/>
          </p:nvPr>
        </p:nvSpPr>
        <p:spPr/>
        <p:txBody>
          <a:bodyPr/>
          <a:lstStyle/>
          <a:p>
            <a:fld id="{A9402A77-0CA5-214D-A0A1-313B8E5549BF}" type="slidenum">
              <a:rPr lang="en-JP" smtClean="0"/>
              <a:t>7</a:t>
            </a:fld>
            <a:endParaRPr lang="en-JP"/>
          </a:p>
        </p:txBody>
      </p:sp>
    </p:spTree>
    <p:extLst>
      <p:ext uri="{BB962C8B-B14F-4D97-AF65-F5344CB8AC3E}">
        <p14:creationId xmlns:p14="http://schemas.microsoft.com/office/powerpoint/2010/main" val="3777033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D5E65-E68F-6CDB-1AEA-35FA2A702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4D693-C39E-B65F-047F-41BCD8CA2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9AFE6-3723-9E59-05ED-FACAA54DF09A}"/>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371B1C1E-DCC0-D14F-258C-633A7FA02413}"/>
              </a:ext>
            </a:extLst>
          </p:cNvPr>
          <p:cNvSpPr>
            <a:spLocks noGrp="1"/>
          </p:cNvSpPr>
          <p:nvPr>
            <p:ph type="sldNum" sz="quarter" idx="5"/>
          </p:nvPr>
        </p:nvSpPr>
        <p:spPr/>
        <p:txBody>
          <a:bodyPr/>
          <a:lstStyle/>
          <a:p>
            <a:fld id="{A9402A77-0CA5-214D-A0A1-313B8E5549BF}" type="slidenum">
              <a:rPr lang="en-JP" smtClean="0"/>
              <a:t>52</a:t>
            </a:fld>
            <a:endParaRPr lang="en-JP"/>
          </a:p>
        </p:txBody>
      </p:sp>
    </p:spTree>
    <p:extLst>
      <p:ext uri="{BB962C8B-B14F-4D97-AF65-F5344CB8AC3E}">
        <p14:creationId xmlns:p14="http://schemas.microsoft.com/office/powerpoint/2010/main" val="5195577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1B8F5-F420-F5E3-8A1D-637B3AC6E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BBA951-3CD1-1C70-12B8-F0AF11AA4A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86112-739D-D8E4-7BAB-62415034234A}"/>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A5AD52FA-E4D9-4BCB-F302-D72F77068F67}"/>
              </a:ext>
            </a:extLst>
          </p:cNvPr>
          <p:cNvSpPr>
            <a:spLocks noGrp="1"/>
          </p:cNvSpPr>
          <p:nvPr>
            <p:ph type="sldNum" sz="quarter" idx="5"/>
          </p:nvPr>
        </p:nvSpPr>
        <p:spPr/>
        <p:txBody>
          <a:bodyPr/>
          <a:lstStyle/>
          <a:p>
            <a:fld id="{A9402A77-0CA5-214D-A0A1-313B8E5549BF}" type="slidenum">
              <a:rPr lang="en-JP" smtClean="0"/>
              <a:t>53</a:t>
            </a:fld>
            <a:endParaRPr lang="en-JP"/>
          </a:p>
        </p:txBody>
      </p:sp>
    </p:spTree>
    <p:extLst>
      <p:ext uri="{BB962C8B-B14F-4D97-AF65-F5344CB8AC3E}">
        <p14:creationId xmlns:p14="http://schemas.microsoft.com/office/powerpoint/2010/main" val="36346205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BC12D-D53B-79AE-B79B-9193F3A078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C9A45-3D6B-58DB-7435-DFAC3B911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7C381-D91B-BC5A-E09C-4C6EBBE5AC05}"/>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D0802438-6472-A376-D2C1-65C750AF675B}"/>
              </a:ext>
            </a:extLst>
          </p:cNvPr>
          <p:cNvSpPr>
            <a:spLocks noGrp="1"/>
          </p:cNvSpPr>
          <p:nvPr>
            <p:ph type="sldNum" sz="quarter" idx="5"/>
          </p:nvPr>
        </p:nvSpPr>
        <p:spPr/>
        <p:txBody>
          <a:bodyPr/>
          <a:lstStyle/>
          <a:p>
            <a:fld id="{A9402A77-0CA5-214D-A0A1-313B8E5549BF}" type="slidenum">
              <a:rPr lang="en-JP" smtClean="0"/>
              <a:t>54</a:t>
            </a:fld>
            <a:endParaRPr lang="en-JP"/>
          </a:p>
        </p:txBody>
      </p:sp>
    </p:spTree>
    <p:extLst>
      <p:ext uri="{BB962C8B-B14F-4D97-AF65-F5344CB8AC3E}">
        <p14:creationId xmlns:p14="http://schemas.microsoft.com/office/powerpoint/2010/main" val="2384633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14776-6609-B2BF-D80F-191EF07B4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42C87-6352-7C03-AA71-1975EE0BD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79628-3A53-F811-F785-DCA86DB7E4D4}"/>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A6B243F3-43A3-13FF-72EB-7BC2AAE2EFFE}"/>
              </a:ext>
            </a:extLst>
          </p:cNvPr>
          <p:cNvSpPr>
            <a:spLocks noGrp="1"/>
          </p:cNvSpPr>
          <p:nvPr>
            <p:ph type="sldNum" sz="quarter" idx="5"/>
          </p:nvPr>
        </p:nvSpPr>
        <p:spPr/>
        <p:txBody>
          <a:bodyPr/>
          <a:lstStyle/>
          <a:p>
            <a:fld id="{A9402A77-0CA5-214D-A0A1-313B8E5549BF}" type="slidenum">
              <a:rPr lang="en-JP" smtClean="0"/>
              <a:t>55</a:t>
            </a:fld>
            <a:endParaRPr lang="en-JP"/>
          </a:p>
        </p:txBody>
      </p:sp>
    </p:spTree>
    <p:extLst>
      <p:ext uri="{BB962C8B-B14F-4D97-AF65-F5344CB8AC3E}">
        <p14:creationId xmlns:p14="http://schemas.microsoft.com/office/powerpoint/2010/main" val="30369773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2DB21-BB70-A140-3602-49DF014B0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32B85-1A5B-3632-C296-B5C6246ED6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7AEDC-62B3-5774-3706-02D49300C241}"/>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44DEE246-1044-D7AC-4A25-F918E5D05BA4}"/>
              </a:ext>
            </a:extLst>
          </p:cNvPr>
          <p:cNvSpPr>
            <a:spLocks noGrp="1"/>
          </p:cNvSpPr>
          <p:nvPr>
            <p:ph type="sldNum" sz="quarter" idx="5"/>
          </p:nvPr>
        </p:nvSpPr>
        <p:spPr/>
        <p:txBody>
          <a:bodyPr/>
          <a:lstStyle/>
          <a:p>
            <a:fld id="{A9402A77-0CA5-214D-A0A1-313B8E5549BF}" type="slidenum">
              <a:rPr lang="en-JP" smtClean="0"/>
              <a:t>56</a:t>
            </a:fld>
            <a:endParaRPr lang="en-JP"/>
          </a:p>
        </p:txBody>
      </p:sp>
    </p:spTree>
    <p:extLst>
      <p:ext uri="{BB962C8B-B14F-4D97-AF65-F5344CB8AC3E}">
        <p14:creationId xmlns:p14="http://schemas.microsoft.com/office/powerpoint/2010/main" val="3423092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076E3-0C74-B998-1508-0FFD89EC3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575744-AD35-5A7E-2E08-A581F6C1C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8B929F-606C-F5CB-D214-9917E04889A6}"/>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5ABC5BE7-4A26-2641-F944-2EDD59CD14CB}"/>
              </a:ext>
            </a:extLst>
          </p:cNvPr>
          <p:cNvSpPr>
            <a:spLocks noGrp="1"/>
          </p:cNvSpPr>
          <p:nvPr>
            <p:ph type="sldNum" sz="quarter" idx="5"/>
          </p:nvPr>
        </p:nvSpPr>
        <p:spPr/>
        <p:txBody>
          <a:bodyPr/>
          <a:lstStyle/>
          <a:p>
            <a:fld id="{A9402A77-0CA5-214D-A0A1-313B8E5549BF}" type="slidenum">
              <a:rPr lang="en-JP" smtClean="0"/>
              <a:t>57</a:t>
            </a:fld>
            <a:endParaRPr lang="en-JP"/>
          </a:p>
        </p:txBody>
      </p:sp>
    </p:spTree>
    <p:extLst>
      <p:ext uri="{BB962C8B-B14F-4D97-AF65-F5344CB8AC3E}">
        <p14:creationId xmlns:p14="http://schemas.microsoft.com/office/powerpoint/2010/main" val="21473693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EBAFD-6BB6-C53D-C174-A17FB28888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CCCCA-E4F3-7874-2887-40F50119F0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7B2B4-E55A-6624-FFCF-1E5AB8C42861}"/>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357DF4B6-717F-1754-071B-AB235B1F2829}"/>
              </a:ext>
            </a:extLst>
          </p:cNvPr>
          <p:cNvSpPr>
            <a:spLocks noGrp="1"/>
          </p:cNvSpPr>
          <p:nvPr>
            <p:ph type="sldNum" sz="quarter" idx="5"/>
          </p:nvPr>
        </p:nvSpPr>
        <p:spPr/>
        <p:txBody>
          <a:bodyPr/>
          <a:lstStyle/>
          <a:p>
            <a:fld id="{A9402A77-0CA5-214D-A0A1-313B8E5549BF}" type="slidenum">
              <a:rPr lang="en-JP" smtClean="0"/>
              <a:t>58</a:t>
            </a:fld>
            <a:endParaRPr lang="en-JP"/>
          </a:p>
        </p:txBody>
      </p:sp>
    </p:spTree>
    <p:extLst>
      <p:ext uri="{BB962C8B-B14F-4D97-AF65-F5344CB8AC3E}">
        <p14:creationId xmlns:p14="http://schemas.microsoft.com/office/powerpoint/2010/main" val="40799480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944F9-129C-D955-02E0-7171D54A6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7F0A2-434A-0FFE-405F-3E6483D15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B1381-235D-1D9B-0C82-F6B21F582C91}"/>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CD341418-15CC-AA72-9D15-7369BF7BCD32}"/>
              </a:ext>
            </a:extLst>
          </p:cNvPr>
          <p:cNvSpPr>
            <a:spLocks noGrp="1"/>
          </p:cNvSpPr>
          <p:nvPr>
            <p:ph type="sldNum" sz="quarter" idx="5"/>
          </p:nvPr>
        </p:nvSpPr>
        <p:spPr/>
        <p:txBody>
          <a:bodyPr/>
          <a:lstStyle/>
          <a:p>
            <a:fld id="{A9402A77-0CA5-214D-A0A1-313B8E5549BF}" type="slidenum">
              <a:rPr lang="en-JP" smtClean="0"/>
              <a:t>59</a:t>
            </a:fld>
            <a:endParaRPr lang="en-JP"/>
          </a:p>
        </p:txBody>
      </p:sp>
    </p:spTree>
    <p:extLst>
      <p:ext uri="{BB962C8B-B14F-4D97-AF65-F5344CB8AC3E}">
        <p14:creationId xmlns:p14="http://schemas.microsoft.com/office/powerpoint/2010/main" val="4163344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154F-8EC8-723E-6F22-73ECB0586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80A5E-B08C-CA32-D17D-5200B4CDB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E366FF-1689-0EFC-EFE2-A33EEDA25EAC}"/>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05A338B5-69B3-BBE9-0AAB-7EC7DB5EBD06}"/>
              </a:ext>
            </a:extLst>
          </p:cNvPr>
          <p:cNvSpPr>
            <a:spLocks noGrp="1"/>
          </p:cNvSpPr>
          <p:nvPr>
            <p:ph type="sldNum" sz="quarter" idx="5"/>
          </p:nvPr>
        </p:nvSpPr>
        <p:spPr/>
        <p:txBody>
          <a:bodyPr/>
          <a:lstStyle/>
          <a:p>
            <a:fld id="{A9402A77-0CA5-214D-A0A1-313B8E5549BF}" type="slidenum">
              <a:rPr lang="en-JP" smtClean="0"/>
              <a:t>60</a:t>
            </a:fld>
            <a:endParaRPr lang="en-JP"/>
          </a:p>
        </p:txBody>
      </p:sp>
    </p:spTree>
    <p:extLst>
      <p:ext uri="{BB962C8B-B14F-4D97-AF65-F5344CB8AC3E}">
        <p14:creationId xmlns:p14="http://schemas.microsoft.com/office/powerpoint/2010/main" val="206513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92FF4-194D-A2F6-1A11-2C2613BB3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75F417-873F-86BD-3772-A7EC8D8FE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D42A7-3084-753E-EE15-30866CD04D5C}"/>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4566E957-8E49-1AE5-0DE9-26FC89A59679}"/>
              </a:ext>
            </a:extLst>
          </p:cNvPr>
          <p:cNvSpPr>
            <a:spLocks noGrp="1"/>
          </p:cNvSpPr>
          <p:nvPr>
            <p:ph type="sldNum" sz="quarter" idx="5"/>
          </p:nvPr>
        </p:nvSpPr>
        <p:spPr/>
        <p:txBody>
          <a:bodyPr/>
          <a:lstStyle/>
          <a:p>
            <a:fld id="{A9402A77-0CA5-214D-A0A1-313B8E5549BF}" type="slidenum">
              <a:rPr lang="en-JP" smtClean="0"/>
              <a:t>61</a:t>
            </a:fld>
            <a:endParaRPr lang="en-JP"/>
          </a:p>
        </p:txBody>
      </p:sp>
    </p:spTree>
    <p:extLst>
      <p:ext uri="{BB962C8B-B14F-4D97-AF65-F5344CB8AC3E}">
        <p14:creationId xmlns:p14="http://schemas.microsoft.com/office/powerpoint/2010/main" val="633580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1A1C5-8352-BDE4-8A58-BC793BE85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98A9A9-3CE7-FD42-9FD3-03F80C701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5D5FA-FDA0-B075-DA51-A94A3D97FE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1C306E65-0076-42EA-47CB-24D335F8DB3C}"/>
              </a:ext>
            </a:extLst>
          </p:cNvPr>
          <p:cNvSpPr>
            <a:spLocks noGrp="1"/>
          </p:cNvSpPr>
          <p:nvPr>
            <p:ph type="sldNum" sz="quarter" idx="5"/>
          </p:nvPr>
        </p:nvSpPr>
        <p:spPr/>
        <p:txBody>
          <a:bodyPr/>
          <a:lstStyle/>
          <a:p>
            <a:fld id="{A9402A77-0CA5-214D-A0A1-313B8E5549BF}" type="slidenum">
              <a:rPr lang="en-JP" smtClean="0"/>
              <a:t>8</a:t>
            </a:fld>
            <a:endParaRPr lang="en-JP"/>
          </a:p>
        </p:txBody>
      </p:sp>
    </p:spTree>
    <p:extLst>
      <p:ext uri="{BB962C8B-B14F-4D97-AF65-F5344CB8AC3E}">
        <p14:creationId xmlns:p14="http://schemas.microsoft.com/office/powerpoint/2010/main" val="31514283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7D693-DAFB-36CA-B2DD-53830B0A6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EBBF9C-12A8-8198-393B-96109637D1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087C8A-11D4-10FE-AA6C-BA4E9253AEDF}"/>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7D4E084-9C63-6A45-0669-933CCD3D5243}"/>
              </a:ext>
            </a:extLst>
          </p:cNvPr>
          <p:cNvSpPr>
            <a:spLocks noGrp="1"/>
          </p:cNvSpPr>
          <p:nvPr>
            <p:ph type="sldNum" sz="quarter" idx="5"/>
          </p:nvPr>
        </p:nvSpPr>
        <p:spPr/>
        <p:txBody>
          <a:bodyPr/>
          <a:lstStyle/>
          <a:p>
            <a:fld id="{A9402A77-0CA5-214D-A0A1-313B8E5549BF}" type="slidenum">
              <a:rPr lang="en-JP" smtClean="0"/>
              <a:t>62</a:t>
            </a:fld>
            <a:endParaRPr lang="en-JP"/>
          </a:p>
        </p:txBody>
      </p:sp>
    </p:spTree>
    <p:extLst>
      <p:ext uri="{BB962C8B-B14F-4D97-AF65-F5344CB8AC3E}">
        <p14:creationId xmlns:p14="http://schemas.microsoft.com/office/powerpoint/2010/main" val="42888541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E94FB-30F6-B9FB-6ABA-0DF07550D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C4BBC-F150-F3C8-630C-719F63AFDF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26F98-ED45-0A28-3076-6394BCC44827}"/>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E76A9A0F-3017-4F1E-F57E-1AF0F3A4BFD5}"/>
              </a:ext>
            </a:extLst>
          </p:cNvPr>
          <p:cNvSpPr>
            <a:spLocks noGrp="1"/>
          </p:cNvSpPr>
          <p:nvPr>
            <p:ph type="sldNum" sz="quarter" idx="5"/>
          </p:nvPr>
        </p:nvSpPr>
        <p:spPr/>
        <p:txBody>
          <a:bodyPr/>
          <a:lstStyle/>
          <a:p>
            <a:fld id="{A9402A77-0CA5-214D-A0A1-313B8E5549BF}" type="slidenum">
              <a:rPr lang="en-JP" smtClean="0"/>
              <a:t>63</a:t>
            </a:fld>
            <a:endParaRPr lang="en-JP"/>
          </a:p>
        </p:txBody>
      </p:sp>
    </p:spTree>
    <p:extLst>
      <p:ext uri="{BB962C8B-B14F-4D97-AF65-F5344CB8AC3E}">
        <p14:creationId xmlns:p14="http://schemas.microsoft.com/office/powerpoint/2010/main" val="1239480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37E4B-AAC3-BBB3-67FC-E455D2A10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F4650-AD70-BDFD-3DCF-3137FC238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83EDA-3A29-03D9-A1E3-EF96FB357EF0}"/>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7006176-5D8C-0744-5E4F-4BFF0A5AA3AE}"/>
              </a:ext>
            </a:extLst>
          </p:cNvPr>
          <p:cNvSpPr>
            <a:spLocks noGrp="1"/>
          </p:cNvSpPr>
          <p:nvPr>
            <p:ph type="sldNum" sz="quarter" idx="5"/>
          </p:nvPr>
        </p:nvSpPr>
        <p:spPr/>
        <p:txBody>
          <a:bodyPr/>
          <a:lstStyle/>
          <a:p>
            <a:fld id="{A9402A77-0CA5-214D-A0A1-313B8E5549BF}" type="slidenum">
              <a:rPr lang="en-JP" smtClean="0"/>
              <a:t>64</a:t>
            </a:fld>
            <a:endParaRPr lang="en-JP"/>
          </a:p>
        </p:txBody>
      </p:sp>
    </p:spTree>
    <p:extLst>
      <p:ext uri="{BB962C8B-B14F-4D97-AF65-F5344CB8AC3E}">
        <p14:creationId xmlns:p14="http://schemas.microsoft.com/office/powerpoint/2010/main" val="24002228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47714-7D44-E19C-C54D-E52D61D1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FDC7A5-371E-8B85-CE5C-072E58BBD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14DE2-707B-5A7F-71EE-BA8EFB651712}"/>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FED0F80F-B165-4ED5-94B8-6FC3A85616AE}"/>
              </a:ext>
            </a:extLst>
          </p:cNvPr>
          <p:cNvSpPr>
            <a:spLocks noGrp="1"/>
          </p:cNvSpPr>
          <p:nvPr>
            <p:ph type="sldNum" sz="quarter" idx="5"/>
          </p:nvPr>
        </p:nvSpPr>
        <p:spPr/>
        <p:txBody>
          <a:bodyPr/>
          <a:lstStyle/>
          <a:p>
            <a:fld id="{A9402A77-0CA5-214D-A0A1-313B8E5549BF}" type="slidenum">
              <a:rPr lang="en-JP" smtClean="0"/>
              <a:t>65</a:t>
            </a:fld>
            <a:endParaRPr lang="en-JP"/>
          </a:p>
        </p:txBody>
      </p:sp>
    </p:spTree>
    <p:extLst>
      <p:ext uri="{BB962C8B-B14F-4D97-AF65-F5344CB8AC3E}">
        <p14:creationId xmlns:p14="http://schemas.microsoft.com/office/powerpoint/2010/main" val="2571617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AEB7C-FFAE-3DBD-6984-ED812D4CC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E3966B-84AB-5348-E498-DD50E80A6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CCD1A0-9DC3-FDB1-A718-BAA03C5753C4}"/>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10F866D-0AF5-D2B1-0D07-DEB5AFC2E783}"/>
              </a:ext>
            </a:extLst>
          </p:cNvPr>
          <p:cNvSpPr>
            <a:spLocks noGrp="1"/>
          </p:cNvSpPr>
          <p:nvPr>
            <p:ph type="sldNum" sz="quarter" idx="5"/>
          </p:nvPr>
        </p:nvSpPr>
        <p:spPr/>
        <p:txBody>
          <a:bodyPr/>
          <a:lstStyle/>
          <a:p>
            <a:fld id="{A9402A77-0CA5-214D-A0A1-313B8E5549BF}" type="slidenum">
              <a:rPr lang="en-JP" smtClean="0"/>
              <a:t>66</a:t>
            </a:fld>
            <a:endParaRPr lang="en-JP"/>
          </a:p>
        </p:txBody>
      </p:sp>
    </p:spTree>
    <p:extLst>
      <p:ext uri="{BB962C8B-B14F-4D97-AF65-F5344CB8AC3E}">
        <p14:creationId xmlns:p14="http://schemas.microsoft.com/office/powerpoint/2010/main" val="3804114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B0663-3D95-4F5A-1560-A1F0EC60D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206ED0-A5AE-2413-3355-0B32BDCB2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409C8-791C-84AE-BEBA-CC97DC43B7E7}"/>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13D10532-FDED-0F50-3483-F92884DB5420}"/>
              </a:ext>
            </a:extLst>
          </p:cNvPr>
          <p:cNvSpPr>
            <a:spLocks noGrp="1"/>
          </p:cNvSpPr>
          <p:nvPr>
            <p:ph type="sldNum" sz="quarter" idx="5"/>
          </p:nvPr>
        </p:nvSpPr>
        <p:spPr/>
        <p:txBody>
          <a:bodyPr/>
          <a:lstStyle/>
          <a:p>
            <a:fld id="{A9402A77-0CA5-214D-A0A1-313B8E5549BF}" type="slidenum">
              <a:rPr lang="en-JP" smtClean="0"/>
              <a:t>67</a:t>
            </a:fld>
            <a:endParaRPr lang="en-JP"/>
          </a:p>
        </p:txBody>
      </p:sp>
    </p:spTree>
    <p:extLst>
      <p:ext uri="{BB962C8B-B14F-4D97-AF65-F5344CB8AC3E}">
        <p14:creationId xmlns:p14="http://schemas.microsoft.com/office/powerpoint/2010/main" val="42810959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F22F5-E0F4-8E48-12A2-5513BA6EF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50537-618D-A663-F587-8962BF8037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90611-C64F-5C8E-B855-C4D9DABB5F4E}"/>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8B0422BF-615E-77AE-7CD2-96D873F6922C}"/>
              </a:ext>
            </a:extLst>
          </p:cNvPr>
          <p:cNvSpPr>
            <a:spLocks noGrp="1"/>
          </p:cNvSpPr>
          <p:nvPr>
            <p:ph type="sldNum" sz="quarter" idx="5"/>
          </p:nvPr>
        </p:nvSpPr>
        <p:spPr/>
        <p:txBody>
          <a:bodyPr/>
          <a:lstStyle/>
          <a:p>
            <a:fld id="{A9402A77-0CA5-214D-A0A1-313B8E5549BF}" type="slidenum">
              <a:rPr lang="en-JP" smtClean="0"/>
              <a:t>68</a:t>
            </a:fld>
            <a:endParaRPr lang="en-JP"/>
          </a:p>
        </p:txBody>
      </p:sp>
    </p:spTree>
    <p:extLst>
      <p:ext uri="{BB962C8B-B14F-4D97-AF65-F5344CB8AC3E}">
        <p14:creationId xmlns:p14="http://schemas.microsoft.com/office/powerpoint/2010/main" val="1166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04AA6-A15A-3B83-B2A0-E210982D9B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F402C-12E3-653C-81C5-744B9D7D6F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616C7-EAD1-4461-7A53-16EAAAAB8246}"/>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B93A22BD-7A16-3D5F-4DFE-3CE4CD20B66F}"/>
              </a:ext>
            </a:extLst>
          </p:cNvPr>
          <p:cNvSpPr>
            <a:spLocks noGrp="1"/>
          </p:cNvSpPr>
          <p:nvPr>
            <p:ph type="sldNum" sz="quarter" idx="5"/>
          </p:nvPr>
        </p:nvSpPr>
        <p:spPr/>
        <p:txBody>
          <a:bodyPr/>
          <a:lstStyle/>
          <a:p>
            <a:fld id="{A9402A77-0CA5-214D-A0A1-313B8E5549BF}" type="slidenum">
              <a:rPr lang="en-JP" smtClean="0"/>
              <a:t>69</a:t>
            </a:fld>
            <a:endParaRPr lang="en-JP"/>
          </a:p>
        </p:txBody>
      </p:sp>
    </p:spTree>
    <p:extLst>
      <p:ext uri="{BB962C8B-B14F-4D97-AF65-F5344CB8AC3E}">
        <p14:creationId xmlns:p14="http://schemas.microsoft.com/office/powerpoint/2010/main" val="28475160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87F16-55A3-E924-4D6F-1B08A9F56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D3AB5-1624-DEAD-F0EE-193872E94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2E32F-6958-CEE4-D7AA-1308417B4ED1}"/>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4C9B8F1E-E6D7-9874-F226-E36E9D939F13}"/>
              </a:ext>
            </a:extLst>
          </p:cNvPr>
          <p:cNvSpPr>
            <a:spLocks noGrp="1"/>
          </p:cNvSpPr>
          <p:nvPr>
            <p:ph type="sldNum" sz="quarter" idx="5"/>
          </p:nvPr>
        </p:nvSpPr>
        <p:spPr/>
        <p:txBody>
          <a:bodyPr/>
          <a:lstStyle/>
          <a:p>
            <a:fld id="{A9402A77-0CA5-214D-A0A1-313B8E5549BF}" type="slidenum">
              <a:rPr lang="en-JP" smtClean="0"/>
              <a:t>70</a:t>
            </a:fld>
            <a:endParaRPr lang="en-JP"/>
          </a:p>
        </p:txBody>
      </p:sp>
    </p:spTree>
    <p:extLst>
      <p:ext uri="{BB962C8B-B14F-4D97-AF65-F5344CB8AC3E}">
        <p14:creationId xmlns:p14="http://schemas.microsoft.com/office/powerpoint/2010/main" val="261236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D775-55AC-B8AC-5888-726501917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FA3A0-C09B-48B1-9DDC-E8E376A472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F8CC62-4D2E-116E-077F-5EEF190A4930}"/>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7089AB5B-BFE6-D381-F8B5-0D1D523630F8}"/>
              </a:ext>
            </a:extLst>
          </p:cNvPr>
          <p:cNvSpPr>
            <a:spLocks noGrp="1"/>
          </p:cNvSpPr>
          <p:nvPr>
            <p:ph type="sldNum" sz="quarter" idx="5"/>
          </p:nvPr>
        </p:nvSpPr>
        <p:spPr/>
        <p:txBody>
          <a:bodyPr/>
          <a:lstStyle/>
          <a:p>
            <a:fld id="{A9402A77-0CA5-214D-A0A1-313B8E5549BF}" type="slidenum">
              <a:rPr lang="en-JP" smtClean="0"/>
              <a:t>71</a:t>
            </a:fld>
            <a:endParaRPr lang="en-JP"/>
          </a:p>
        </p:txBody>
      </p:sp>
    </p:spTree>
    <p:extLst>
      <p:ext uri="{BB962C8B-B14F-4D97-AF65-F5344CB8AC3E}">
        <p14:creationId xmlns:p14="http://schemas.microsoft.com/office/powerpoint/2010/main" val="3006798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9BCE4-5243-C32B-3B94-D7176DA6B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988E0-086F-F37F-D6C5-D85E3E76CD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A8508-1BC2-D03C-CDF4-6CCD5C8F8B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C4926931-2E8F-CFEC-3104-26B1D192023A}"/>
              </a:ext>
            </a:extLst>
          </p:cNvPr>
          <p:cNvSpPr>
            <a:spLocks noGrp="1"/>
          </p:cNvSpPr>
          <p:nvPr>
            <p:ph type="sldNum" sz="quarter" idx="5"/>
          </p:nvPr>
        </p:nvSpPr>
        <p:spPr/>
        <p:txBody>
          <a:bodyPr/>
          <a:lstStyle/>
          <a:p>
            <a:fld id="{A9402A77-0CA5-214D-A0A1-313B8E5549BF}" type="slidenum">
              <a:rPr lang="en-JP" smtClean="0"/>
              <a:t>9</a:t>
            </a:fld>
            <a:endParaRPr lang="en-JP"/>
          </a:p>
        </p:txBody>
      </p:sp>
    </p:spTree>
    <p:extLst>
      <p:ext uri="{BB962C8B-B14F-4D97-AF65-F5344CB8AC3E}">
        <p14:creationId xmlns:p14="http://schemas.microsoft.com/office/powerpoint/2010/main" val="19111908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1DB24-9281-A696-CE22-B6B5246A6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B6D2E-A52B-7A7D-1BB7-796A22536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D872B-03C4-0E04-B97A-A8F4B7F7FDFA}"/>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4A53FB5B-4B3E-7C7B-D8C8-F10D31A071FF}"/>
              </a:ext>
            </a:extLst>
          </p:cNvPr>
          <p:cNvSpPr>
            <a:spLocks noGrp="1"/>
          </p:cNvSpPr>
          <p:nvPr>
            <p:ph type="sldNum" sz="quarter" idx="5"/>
          </p:nvPr>
        </p:nvSpPr>
        <p:spPr/>
        <p:txBody>
          <a:bodyPr/>
          <a:lstStyle/>
          <a:p>
            <a:fld id="{A9402A77-0CA5-214D-A0A1-313B8E5549BF}" type="slidenum">
              <a:rPr lang="en-JP" smtClean="0"/>
              <a:t>72</a:t>
            </a:fld>
            <a:endParaRPr lang="en-JP"/>
          </a:p>
        </p:txBody>
      </p:sp>
    </p:spTree>
    <p:extLst>
      <p:ext uri="{BB962C8B-B14F-4D97-AF65-F5344CB8AC3E}">
        <p14:creationId xmlns:p14="http://schemas.microsoft.com/office/powerpoint/2010/main" val="33081140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0D945-047A-7FC4-A214-5CE730718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020C9-A956-E790-04A0-0C63723CA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AB6ABA-9D05-E948-60B5-5A5F434528C8}"/>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3EE54D75-7DD5-45A4-562C-E1EED63B2C93}"/>
              </a:ext>
            </a:extLst>
          </p:cNvPr>
          <p:cNvSpPr>
            <a:spLocks noGrp="1"/>
          </p:cNvSpPr>
          <p:nvPr>
            <p:ph type="sldNum" sz="quarter" idx="5"/>
          </p:nvPr>
        </p:nvSpPr>
        <p:spPr/>
        <p:txBody>
          <a:bodyPr/>
          <a:lstStyle/>
          <a:p>
            <a:fld id="{A9402A77-0CA5-214D-A0A1-313B8E5549BF}" type="slidenum">
              <a:rPr lang="en-JP" smtClean="0"/>
              <a:t>73</a:t>
            </a:fld>
            <a:endParaRPr lang="en-JP"/>
          </a:p>
        </p:txBody>
      </p:sp>
    </p:spTree>
    <p:extLst>
      <p:ext uri="{BB962C8B-B14F-4D97-AF65-F5344CB8AC3E}">
        <p14:creationId xmlns:p14="http://schemas.microsoft.com/office/powerpoint/2010/main" val="17340469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F9E23-5194-B6C6-3590-5B00E10B1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2176A-6853-1692-355B-8982B124FF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C40C1-7BDB-3B45-F443-39B3D27974B4}"/>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924DF8D1-F1BD-0CB7-9D88-46BFDB137126}"/>
              </a:ext>
            </a:extLst>
          </p:cNvPr>
          <p:cNvSpPr>
            <a:spLocks noGrp="1"/>
          </p:cNvSpPr>
          <p:nvPr>
            <p:ph type="sldNum" sz="quarter" idx="5"/>
          </p:nvPr>
        </p:nvSpPr>
        <p:spPr/>
        <p:txBody>
          <a:bodyPr/>
          <a:lstStyle/>
          <a:p>
            <a:fld id="{A9402A77-0CA5-214D-A0A1-313B8E5549BF}" type="slidenum">
              <a:rPr lang="en-JP" smtClean="0"/>
              <a:t>74</a:t>
            </a:fld>
            <a:endParaRPr lang="en-JP"/>
          </a:p>
        </p:txBody>
      </p:sp>
    </p:spTree>
    <p:extLst>
      <p:ext uri="{BB962C8B-B14F-4D97-AF65-F5344CB8AC3E}">
        <p14:creationId xmlns:p14="http://schemas.microsoft.com/office/powerpoint/2010/main" val="3534766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23BF-77C1-294D-99CA-5A32F982B4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D3309-A669-9FFA-1ACC-42DBDF72C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3690D-7A17-5E15-9DE8-5C42C969F8FA}"/>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D0A5FA2F-6C8F-8272-5714-E8EEB9586C16}"/>
              </a:ext>
            </a:extLst>
          </p:cNvPr>
          <p:cNvSpPr>
            <a:spLocks noGrp="1"/>
          </p:cNvSpPr>
          <p:nvPr>
            <p:ph type="sldNum" sz="quarter" idx="5"/>
          </p:nvPr>
        </p:nvSpPr>
        <p:spPr/>
        <p:txBody>
          <a:bodyPr/>
          <a:lstStyle/>
          <a:p>
            <a:fld id="{A9402A77-0CA5-214D-A0A1-313B8E5549BF}" type="slidenum">
              <a:rPr lang="en-JP" smtClean="0"/>
              <a:t>75</a:t>
            </a:fld>
            <a:endParaRPr lang="en-JP"/>
          </a:p>
        </p:txBody>
      </p:sp>
    </p:spTree>
    <p:extLst>
      <p:ext uri="{BB962C8B-B14F-4D97-AF65-F5344CB8AC3E}">
        <p14:creationId xmlns:p14="http://schemas.microsoft.com/office/powerpoint/2010/main" val="37766143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C2F38-D9D9-3DF5-147D-134C1082A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03468-F7D4-D399-5931-2690227A2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DDCBE-33C8-7BC2-A2AC-FEF079EF90E4}"/>
              </a:ext>
            </a:extLst>
          </p:cNvPr>
          <p:cNvSpPr>
            <a:spLocks noGrp="1"/>
          </p:cNvSpPr>
          <p:nvPr>
            <p:ph type="body" idx="1"/>
          </p:nvPr>
        </p:nvSpPr>
        <p:spPr/>
        <p:txBody>
          <a:bodyPr/>
          <a:lstStyle/>
          <a:p>
            <a:endParaRPr lang="en-JP" dirty="0"/>
          </a:p>
        </p:txBody>
      </p:sp>
      <p:sp>
        <p:nvSpPr>
          <p:cNvPr id="4" name="Slide Number Placeholder 3">
            <a:extLst>
              <a:ext uri="{FF2B5EF4-FFF2-40B4-BE49-F238E27FC236}">
                <a16:creationId xmlns:a16="http://schemas.microsoft.com/office/drawing/2014/main" id="{2ED65A6A-EC1A-C623-8816-45C7BC274956}"/>
              </a:ext>
            </a:extLst>
          </p:cNvPr>
          <p:cNvSpPr>
            <a:spLocks noGrp="1"/>
          </p:cNvSpPr>
          <p:nvPr>
            <p:ph type="sldNum" sz="quarter" idx="5"/>
          </p:nvPr>
        </p:nvSpPr>
        <p:spPr/>
        <p:txBody>
          <a:bodyPr/>
          <a:lstStyle/>
          <a:p>
            <a:fld id="{A9402A77-0CA5-214D-A0A1-313B8E5549BF}" type="slidenum">
              <a:rPr lang="en-JP" smtClean="0"/>
              <a:t>76</a:t>
            </a:fld>
            <a:endParaRPr lang="en-JP"/>
          </a:p>
        </p:txBody>
      </p:sp>
    </p:spTree>
    <p:extLst>
      <p:ext uri="{BB962C8B-B14F-4D97-AF65-F5344CB8AC3E}">
        <p14:creationId xmlns:p14="http://schemas.microsoft.com/office/powerpoint/2010/main" val="16236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6CB8-F0CB-C902-908E-882ED1C88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54DAF-0B7F-0294-C62F-C048E365A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25620-4BBF-86B2-74F8-B0A2EF4028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42FBD28F-8A50-4492-A1A4-CE3E10676552}"/>
              </a:ext>
            </a:extLst>
          </p:cNvPr>
          <p:cNvSpPr>
            <a:spLocks noGrp="1"/>
          </p:cNvSpPr>
          <p:nvPr>
            <p:ph type="sldNum" sz="quarter" idx="5"/>
          </p:nvPr>
        </p:nvSpPr>
        <p:spPr/>
        <p:txBody>
          <a:bodyPr/>
          <a:lstStyle/>
          <a:p>
            <a:fld id="{A9402A77-0CA5-214D-A0A1-313B8E5549BF}" type="slidenum">
              <a:rPr lang="en-JP" smtClean="0"/>
              <a:t>10</a:t>
            </a:fld>
            <a:endParaRPr lang="en-JP"/>
          </a:p>
        </p:txBody>
      </p:sp>
    </p:spTree>
    <p:extLst>
      <p:ext uri="{BB962C8B-B14F-4D97-AF65-F5344CB8AC3E}">
        <p14:creationId xmlns:p14="http://schemas.microsoft.com/office/powerpoint/2010/main" val="1530447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59CB1-8A1D-FE2F-047A-999860384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9284F-44CF-1D29-8E6C-B525FD566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7BA86F-7B1C-725E-B666-12DAAAB71A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JP" dirty="0"/>
          </a:p>
        </p:txBody>
      </p:sp>
      <p:sp>
        <p:nvSpPr>
          <p:cNvPr id="4" name="Slide Number Placeholder 3">
            <a:extLst>
              <a:ext uri="{FF2B5EF4-FFF2-40B4-BE49-F238E27FC236}">
                <a16:creationId xmlns:a16="http://schemas.microsoft.com/office/drawing/2014/main" id="{6A35F5C0-3003-3807-C6B6-2FD1DEC4757F}"/>
              </a:ext>
            </a:extLst>
          </p:cNvPr>
          <p:cNvSpPr>
            <a:spLocks noGrp="1"/>
          </p:cNvSpPr>
          <p:nvPr>
            <p:ph type="sldNum" sz="quarter" idx="5"/>
          </p:nvPr>
        </p:nvSpPr>
        <p:spPr/>
        <p:txBody>
          <a:bodyPr/>
          <a:lstStyle/>
          <a:p>
            <a:fld id="{A9402A77-0CA5-214D-A0A1-313B8E5549BF}" type="slidenum">
              <a:rPr lang="en-JP" smtClean="0"/>
              <a:t>11</a:t>
            </a:fld>
            <a:endParaRPr lang="en-JP"/>
          </a:p>
        </p:txBody>
      </p:sp>
    </p:spTree>
    <p:extLst>
      <p:ext uri="{BB962C8B-B14F-4D97-AF65-F5344CB8AC3E}">
        <p14:creationId xmlns:p14="http://schemas.microsoft.com/office/powerpoint/2010/main" val="4003262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6619-CC6F-A49B-1C39-2909D20294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FB8B953B-80A8-DEA9-FB66-8948CA549D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A28B9087-8EDA-E243-2AB1-5C4C5C6AEE64}"/>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5" name="Footer Placeholder 4">
            <a:extLst>
              <a:ext uri="{FF2B5EF4-FFF2-40B4-BE49-F238E27FC236}">
                <a16:creationId xmlns:a16="http://schemas.microsoft.com/office/drawing/2014/main" id="{81CD76BD-9D84-ADBA-B954-0B117922967F}"/>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045BD068-5E3B-D73C-6186-85173A22DE9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55493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BC2D-6EB7-0F42-D1C4-BF644689B3B2}"/>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7917936F-06B4-5F52-30C6-6F7CAF324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86798C9-03A3-3F43-444B-EF9E7BBD8355}"/>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5" name="Footer Placeholder 4">
            <a:extLst>
              <a:ext uri="{FF2B5EF4-FFF2-40B4-BE49-F238E27FC236}">
                <a16:creationId xmlns:a16="http://schemas.microsoft.com/office/drawing/2014/main" id="{95963B25-ACBB-9BA8-EC4F-0031FA6C862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B682FB1F-1D49-E942-05F1-B8856C9866F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51026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8DD46A-F55C-4311-1EF7-E2195B69DC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49FCC6E8-6EE9-64B8-7D52-C3E6957681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5A76F912-3201-3452-25C6-D03F8F74E654}"/>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5" name="Footer Placeholder 4">
            <a:extLst>
              <a:ext uri="{FF2B5EF4-FFF2-40B4-BE49-F238E27FC236}">
                <a16:creationId xmlns:a16="http://schemas.microsoft.com/office/drawing/2014/main" id="{8A9C71C9-7A2E-B4BF-9CCA-F191465237C5}"/>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BFDDE70F-39BE-25EB-810F-3D338F7DC14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2164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974F-59D8-91C3-FE1E-3832A67B91AD}"/>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AD8DA226-59B0-AF99-7081-2B43FB28C7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769F8562-5137-EACF-0BF9-F44E47FDE098}"/>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5" name="Footer Placeholder 4">
            <a:extLst>
              <a:ext uri="{FF2B5EF4-FFF2-40B4-BE49-F238E27FC236}">
                <a16:creationId xmlns:a16="http://schemas.microsoft.com/office/drawing/2014/main" id="{4188250B-61E7-9AA2-61A2-DC48A38940B2}"/>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6ACA073C-D49B-DAEB-B995-0F368296701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23512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6887-9E2E-D071-80D6-7A287D2174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7F46B401-ED3C-9AD1-8AC4-1E2EB515C8B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DF314B-48A4-DB87-D195-320F8F5BF000}"/>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5" name="Footer Placeholder 4">
            <a:extLst>
              <a:ext uri="{FF2B5EF4-FFF2-40B4-BE49-F238E27FC236}">
                <a16:creationId xmlns:a16="http://schemas.microsoft.com/office/drawing/2014/main" id="{2C07AC38-4F3B-B813-87D0-28C0002F0A39}"/>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4E115E6C-A8CB-DCFA-2E35-D189DE76559F}"/>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816311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8B358-E4CE-AD77-64D4-6F1036441656}"/>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20284AEA-46A7-5C4D-6713-DBB1394DB7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4FCD756D-4FE1-C657-BE01-E28AFD6FD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A7BDB53A-CD77-BC26-1CD6-F69DE3E2738F}"/>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6" name="Footer Placeholder 5">
            <a:extLst>
              <a:ext uri="{FF2B5EF4-FFF2-40B4-BE49-F238E27FC236}">
                <a16:creationId xmlns:a16="http://schemas.microsoft.com/office/drawing/2014/main" id="{DAA88E71-4DCE-1460-0B65-569B3D7707E2}"/>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D8A34328-75D2-FEA6-8391-A0AA9893561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176545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0565D-4C9D-F13F-DF5B-7AD2269E2C7E}"/>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A0C9D67D-8542-9CB9-43CD-65CB511AC6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E50C7A-F639-E123-57D4-FCBFE8992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B5D0D2BA-605C-A5A9-46A7-EF0BF7971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710DE-E89C-8D52-361D-160C8B5412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1C7C5E27-8954-2F7E-921C-F71963C35EDE}"/>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8" name="Footer Placeholder 7">
            <a:extLst>
              <a:ext uri="{FF2B5EF4-FFF2-40B4-BE49-F238E27FC236}">
                <a16:creationId xmlns:a16="http://schemas.microsoft.com/office/drawing/2014/main" id="{05DFDC1B-A9AE-5D28-953F-E695BB31774C}"/>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0B9C1DFB-129B-82E0-F67B-D3F0F36030A9}"/>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3449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296BE-C737-C556-EE07-BD4A9F7B344E}"/>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9F6C4F36-6DA2-E4E4-68E4-B9243FE06529}"/>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4" name="Footer Placeholder 3">
            <a:extLst>
              <a:ext uri="{FF2B5EF4-FFF2-40B4-BE49-F238E27FC236}">
                <a16:creationId xmlns:a16="http://schemas.microsoft.com/office/drawing/2014/main" id="{B948F911-D1B1-DEF3-3449-5B153E6825BD}"/>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A23779A6-195D-70AD-2CA7-5219FCC9E0E0}"/>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847496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6BE7A8-BD3A-C518-0025-C76C1402775D}"/>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3" name="Footer Placeholder 2">
            <a:extLst>
              <a:ext uri="{FF2B5EF4-FFF2-40B4-BE49-F238E27FC236}">
                <a16:creationId xmlns:a16="http://schemas.microsoft.com/office/drawing/2014/main" id="{DE55FC1B-4B76-EB17-8DBF-96E64720D8DF}"/>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1BE6B46F-CC3A-A4F2-1C53-DAE8EA540F58}"/>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1657357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715D-322A-AB15-D2CA-1C49640E0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0D004D7A-F07A-AB67-223D-05657E63E0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C4A108E8-BC53-F7C2-6098-0588B9F5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B47A0-82F4-2AF8-8C57-F75A8DA78EA0}"/>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6" name="Footer Placeholder 5">
            <a:extLst>
              <a:ext uri="{FF2B5EF4-FFF2-40B4-BE49-F238E27FC236}">
                <a16:creationId xmlns:a16="http://schemas.microsoft.com/office/drawing/2014/main" id="{6ED52722-8FEB-BB92-0075-DC29CF483A61}"/>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53481E0F-3567-229E-E701-919239CEB2CD}"/>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2662412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398D-5759-F017-8859-FAD9BC715D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3F13CC1A-CD95-6DFA-C3EE-AC675C966B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C2C11411-4F2D-5718-B6F8-8E6DCE1F4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77DC3-D0E0-552A-79D9-24612BC61BEC}"/>
              </a:ext>
            </a:extLst>
          </p:cNvPr>
          <p:cNvSpPr>
            <a:spLocks noGrp="1"/>
          </p:cNvSpPr>
          <p:nvPr>
            <p:ph type="dt" sz="half" idx="10"/>
          </p:nvPr>
        </p:nvSpPr>
        <p:spPr/>
        <p:txBody>
          <a:bodyPr/>
          <a:lstStyle/>
          <a:p>
            <a:fld id="{2824D345-563C-9D4A-821E-C4F435BE347B}" type="datetimeFigureOut">
              <a:rPr lang="en-JP" smtClean="0"/>
              <a:t>2026/05/06</a:t>
            </a:fld>
            <a:endParaRPr lang="en-JP"/>
          </a:p>
        </p:txBody>
      </p:sp>
      <p:sp>
        <p:nvSpPr>
          <p:cNvPr id="6" name="Footer Placeholder 5">
            <a:extLst>
              <a:ext uri="{FF2B5EF4-FFF2-40B4-BE49-F238E27FC236}">
                <a16:creationId xmlns:a16="http://schemas.microsoft.com/office/drawing/2014/main" id="{DA97C5D0-472C-A860-10E2-AED8EFBA0EE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6A21195-BA8C-6B3B-57E5-6F7551EA9A81}"/>
              </a:ext>
            </a:extLst>
          </p:cNvPr>
          <p:cNvSpPr>
            <a:spLocks noGrp="1"/>
          </p:cNvSpPr>
          <p:nvPr>
            <p:ph type="sldNum" sz="quarter" idx="12"/>
          </p:nvPr>
        </p:nvSpPr>
        <p:spPr/>
        <p:txBody>
          <a:bodyPr/>
          <a:lstStyle/>
          <a:p>
            <a:fld id="{33FEB45D-0284-D84C-BA87-65559835423B}" type="slidenum">
              <a:rPr lang="en-JP" smtClean="0"/>
              <a:t>‹#›</a:t>
            </a:fld>
            <a:endParaRPr lang="en-JP"/>
          </a:p>
        </p:txBody>
      </p:sp>
    </p:spTree>
    <p:extLst>
      <p:ext uri="{BB962C8B-B14F-4D97-AF65-F5344CB8AC3E}">
        <p14:creationId xmlns:p14="http://schemas.microsoft.com/office/powerpoint/2010/main" val="319512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BD3D09-2453-3612-3FBE-D1A37EBA89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3E5C6E25-0BB1-9271-BB95-AE3CFDB9E0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A34BF365-9394-E746-AF37-2246012686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24D345-563C-9D4A-821E-C4F435BE347B}" type="datetimeFigureOut">
              <a:rPr lang="en-JP" smtClean="0"/>
              <a:t>2026/05/06</a:t>
            </a:fld>
            <a:endParaRPr lang="en-JP"/>
          </a:p>
        </p:txBody>
      </p:sp>
      <p:sp>
        <p:nvSpPr>
          <p:cNvPr id="5" name="Footer Placeholder 4">
            <a:extLst>
              <a:ext uri="{FF2B5EF4-FFF2-40B4-BE49-F238E27FC236}">
                <a16:creationId xmlns:a16="http://schemas.microsoft.com/office/drawing/2014/main" id="{D21B10F8-FDE5-04E5-EB69-9959E069BC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JP"/>
          </a:p>
        </p:txBody>
      </p:sp>
      <p:sp>
        <p:nvSpPr>
          <p:cNvPr id="6" name="Slide Number Placeholder 5">
            <a:extLst>
              <a:ext uri="{FF2B5EF4-FFF2-40B4-BE49-F238E27FC236}">
                <a16:creationId xmlns:a16="http://schemas.microsoft.com/office/drawing/2014/main" id="{CC61E898-FD95-154B-EC28-90FEE1AA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FEB45D-0284-D84C-BA87-65559835423B}" type="slidenum">
              <a:rPr lang="en-JP" smtClean="0"/>
              <a:t>‹#›</a:t>
            </a:fld>
            <a:endParaRPr lang="en-JP"/>
          </a:p>
        </p:txBody>
      </p:sp>
    </p:spTree>
    <p:extLst>
      <p:ext uri="{BB962C8B-B14F-4D97-AF65-F5344CB8AC3E}">
        <p14:creationId xmlns:p14="http://schemas.microsoft.com/office/powerpoint/2010/main" val="141117685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hyperlink" Target="https://www.researchgate.net/publication/372526495_Comparing_Shell_Size_and_Shape_with_Canonical_Variate_Analysis_of_Sympatric_Biomphalaria_Species_within_Lake_Albert_and_Lake_Victoria_Uganda" TargetMode="Externa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researchgate.net/publication/229190614_Phenotypic_plasticity_Functional_and_conceptual_approaches" TargetMode="External"/><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8.pn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jpeg"/><Relationship Id="rId11" Type="http://schemas.microsoft.com/office/2007/relationships/hdphoto" Target="../media/hdphoto1.wdp"/><Relationship Id="rId5" Type="http://schemas.openxmlformats.org/officeDocument/2006/relationships/hyperlink" Target="https://pmc.ncbi.nlm.nih.gov/articles/PMC4072661/" TargetMode="External"/><Relationship Id="rId10" Type="http://schemas.openxmlformats.org/officeDocument/2006/relationships/image" Target="../media/image37.png"/><Relationship Id="rId4" Type="http://schemas.openxmlformats.org/officeDocument/2006/relationships/image" Target="../media/image32.gif"/><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hyperlink" Target="https://www.ncbi.nlm.nih.gov/gdv/browser/genome/?id=GCF_000001405.40&amp;chr=1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researchgate.net/figure/HLA-nomenclature-Description-of-a-classical-HLA-allele-using-current-standard_fig1_355086013"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2.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hyperlink" Target="https://www.ensembl.org/Homo_sapiens/Location/Chromosome?r=Y%3A1-100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7.png"/><Relationship Id="rId11" Type="http://schemas.microsoft.com/office/2007/relationships/hdphoto" Target="../media/hdphoto1.wdp"/><Relationship Id="rId5" Type="http://schemas.openxmlformats.org/officeDocument/2006/relationships/hyperlink" Target="https://www.ensembl.org/Homo_sapiens/Location/Chromosome?r=X:118462804-118562804" TargetMode="External"/><Relationship Id="rId10" Type="http://schemas.microsoft.com/office/2007/relationships/hdphoto" Target="../media/hdphoto5.wdp"/><Relationship Id="rId4" Type="http://schemas.openxmlformats.org/officeDocument/2006/relationships/image" Target="../media/image66.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7.png"/><Relationship Id="rId7"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gif"/><Relationship Id="rId4" Type="http://schemas.openxmlformats.org/officeDocument/2006/relationships/hyperlink" Target="https://www.mun.ca/biology/scarr/2900_Inbreeding_in_pedigrees.html"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hyperlink" Target="https://onlinelibrary.wiley.com/doi/10.1002/ajpa.24564" TargetMode="External"/><Relationship Id="rId4" Type="http://schemas.openxmlformats.org/officeDocument/2006/relationships/image" Target="../media/image103.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10.png"/><Relationship Id="rId4" Type="http://schemas.openxmlformats.org/officeDocument/2006/relationships/image" Target="../media/image109.png"/><Relationship Id="rId9" Type="http://schemas.microsoft.com/office/2007/relationships/hdphoto" Target="../media/hdphoto7.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png"/><Relationship Id="rId7" Type="http://schemas.openxmlformats.org/officeDocument/2006/relationships/image" Target="../media/image120.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6.png"/><Relationship Id="rId7" Type="http://schemas.microsoft.com/office/2007/relationships/hdphoto" Target="../media/hdphoto8.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17.png"/><Relationship Id="rId9" Type="http://schemas.openxmlformats.org/officeDocument/2006/relationships/image" Target="../media/image125.jpe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2.png"/><Relationship Id="rId3" Type="http://schemas.openxmlformats.org/officeDocument/2006/relationships/image" Target="../media/image116.png"/><Relationship Id="rId7" Type="http://schemas.openxmlformats.org/officeDocument/2006/relationships/hyperlink" Target="https://asia.ensembl.org/index.html" TargetMode="External"/><Relationship Id="rId12"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0.png"/><Relationship Id="rId5" Type="http://schemas.openxmlformats.org/officeDocument/2006/relationships/hyperlink" Target="https://omim.org/" TargetMode="External"/><Relationship Id="rId15" Type="http://schemas.microsoft.com/office/2007/relationships/hdphoto" Target="../media/hdphoto1.wdp"/><Relationship Id="rId10" Type="http://schemas.openxmlformats.org/officeDocument/2006/relationships/image" Target="../media/image139.png"/><Relationship Id="rId4" Type="http://schemas.openxmlformats.org/officeDocument/2006/relationships/image" Target="../media/image136.png"/><Relationship Id="rId9" Type="http://schemas.openxmlformats.org/officeDocument/2006/relationships/hyperlink" Target="https://www.ncbi.nlm.nih.gov/" TargetMode="External"/><Relationship Id="rId1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image" Target="../media/image136.png"/></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50.gif"/><Relationship Id="rId5" Type="http://schemas.openxmlformats.org/officeDocument/2006/relationships/image" Target="../media/image149.png"/><Relationship Id="rId4"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48.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6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48.png"/></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16.png"/><Relationship Id="rId7" Type="http://schemas.openxmlformats.org/officeDocument/2006/relationships/image" Target="../media/image15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48.png"/></Relationships>
</file>

<file path=ppt/slides/_rels/slide6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6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59.png"/><Relationship Id="rId4" Type="http://schemas.openxmlformats.org/officeDocument/2006/relationships/image" Target="../media/image158.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59.png"/><Relationship Id="rId4" Type="http://schemas.openxmlformats.org/officeDocument/2006/relationships/image" Target="../media/image158.png"/></Relationships>
</file>

<file path=ppt/slides/_rels/slide7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3.png"/></Relationships>
</file>

<file path=ppt/slides/_rels/slide7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16.png"/><Relationship Id="rId7" Type="http://schemas.openxmlformats.org/officeDocument/2006/relationships/image" Target="../media/image170.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6.png"/><Relationship Id="rId10" Type="http://schemas.openxmlformats.org/officeDocument/2006/relationships/image" Target="../media/image173.png"/><Relationship Id="rId4" Type="http://schemas.openxmlformats.org/officeDocument/2006/relationships/image" Target="../media/image165.png"/><Relationship Id="rId9" Type="http://schemas.openxmlformats.org/officeDocument/2006/relationships/image" Target="../media/image17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8C2C00-F6AF-499A-FF00-92283EE2F813}"/>
              </a:ext>
            </a:extLst>
          </p:cNvPr>
          <p:cNvPicPr>
            <a:picLocks noChangeAspect="1"/>
          </p:cNvPicPr>
          <p:nvPr/>
        </p:nvPicPr>
        <p:blipFill>
          <a:blip r:embed="rId2"/>
          <a:stretch>
            <a:fillRect/>
          </a:stretch>
        </p:blipFill>
        <p:spPr>
          <a:xfrm>
            <a:off x="1694688" y="463287"/>
            <a:ext cx="8715756" cy="6394713"/>
          </a:xfrm>
          <a:prstGeom prst="rect">
            <a:avLst/>
          </a:prstGeom>
        </p:spPr>
      </p:pic>
      <p:sp>
        <p:nvSpPr>
          <p:cNvPr id="5" name="TextBox 4">
            <a:extLst>
              <a:ext uri="{FF2B5EF4-FFF2-40B4-BE49-F238E27FC236}">
                <a16:creationId xmlns:a16="http://schemas.microsoft.com/office/drawing/2014/main" id="{251B4902-BF11-C306-8C8E-4B18A7251877}"/>
              </a:ext>
            </a:extLst>
          </p:cNvPr>
          <p:cNvSpPr txBox="1"/>
          <p:nvPr/>
        </p:nvSpPr>
        <p:spPr>
          <a:xfrm>
            <a:off x="1694687" y="60960"/>
            <a:ext cx="8715755" cy="369332"/>
          </a:xfrm>
          <a:prstGeom prst="rect">
            <a:avLst/>
          </a:prstGeom>
          <a:noFill/>
          <a:ln>
            <a:solidFill>
              <a:schemeClr val="tx1"/>
            </a:solidFill>
          </a:ln>
        </p:spPr>
        <p:txBody>
          <a:bodyPr wrap="square" rtlCol="0">
            <a:spAutoFit/>
          </a:bodyPr>
          <a:lstStyle/>
          <a:p>
            <a:pPr algn="ctr"/>
            <a:r>
              <a:rPr lang="en-JP" dirty="0"/>
              <a:t>SL Learning Outcomes</a:t>
            </a:r>
          </a:p>
        </p:txBody>
      </p:sp>
      <p:sp>
        <p:nvSpPr>
          <p:cNvPr id="3" name="Folded Corner 2">
            <a:extLst>
              <a:ext uri="{FF2B5EF4-FFF2-40B4-BE49-F238E27FC236}">
                <a16:creationId xmlns:a16="http://schemas.microsoft.com/office/drawing/2014/main" id="{B1E7867C-37CF-95C4-BE76-4DC5DD1D0244}"/>
              </a:ext>
            </a:extLst>
          </p:cNvPr>
          <p:cNvSpPr/>
          <p:nvPr/>
        </p:nvSpPr>
        <p:spPr>
          <a:xfrm rot="21074117">
            <a:off x="61135" y="118427"/>
            <a:ext cx="1878977" cy="946435"/>
          </a:xfrm>
          <a:prstGeom prst="foldedCorner">
            <a:avLst>
              <a:gd name="adj" fmla="val 318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a:p>
            <a:pPr algn="ctr"/>
            <a:r>
              <a:rPr lang="en-US" dirty="0"/>
              <a:t>i</a:t>
            </a:r>
            <a:r>
              <a:rPr lang="en-JP" sz="1800" dirty="0"/>
              <a:t>pad notes will replace these at a later date</a:t>
            </a:r>
          </a:p>
        </p:txBody>
      </p:sp>
    </p:spTree>
    <p:extLst>
      <p:ext uri="{BB962C8B-B14F-4D97-AF65-F5344CB8AC3E}">
        <p14:creationId xmlns:p14="http://schemas.microsoft.com/office/powerpoint/2010/main" val="118025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F0570-55B4-02EE-96B2-C691C174BF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999199-4AFE-ACC7-AE1B-F3C8E04D76A4}"/>
              </a:ext>
            </a:extLst>
          </p:cNvPr>
          <p:cNvSpPr txBox="1"/>
          <p:nvPr/>
        </p:nvSpPr>
        <p:spPr>
          <a:xfrm>
            <a:off x="0" y="82888"/>
            <a:ext cx="8970004" cy="584775"/>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monohybrid crosses of single-factor complete dominance inheritance</a:t>
            </a:r>
          </a:p>
          <a:p>
            <a:pPr algn="l"/>
            <a:r>
              <a:rPr lang="en-US" sz="1600" b="1" dirty="0">
                <a:solidFill>
                  <a:srgbClr val="000000"/>
                </a:solidFill>
                <a:latin typeface="Helvetica" pitchFamily="2" charset="0"/>
              </a:rPr>
              <a:t>For each, determine the phenotypic and genotypic ratio of offspring</a:t>
            </a:r>
            <a:r>
              <a:rPr lang="en-US" sz="1600" b="1" i="0" dirty="0">
                <a:solidFill>
                  <a:srgbClr val="000000"/>
                </a:solidFill>
                <a:effectLst/>
                <a:latin typeface="Helvetica" pitchFamily="2" charset="0"/>
              </a:rPr>
              <a:t>  </a:t>
            </a:r>
            <a:endParaRPr lang="en-US" sz="1600" b="1" dirty="0">
              <a:solidFill>
                <a:srgbClr val="000000"/>
              </a:solidFill>
              <a:latin typeface="Helvetica" pitchFamily="2" charset="0"/>
            </a:endParaRPr>
          </a:p>
        </p:txBody>
      </p:sp>
      <p:sp>
        <p:nvSpPr>
          <p:cNvPr id="3" name="TextBox 2">
            <a:extLst>
              <a:ext uri="{FF2B5EF4-FFF2-40B4-BE49-F238E27FC236}">
                <a16:creationId xmlns:a16="http://schemas.microsoft.com/office/drawing/2014/main" id="{37573B79-48B2-C0DA-E5EF-7F473CE1C0F3}"/>
              </a:ext>
            </a:extLst>
          </p:cNvPr>
          <p:cNvSpPr txBox="1"/>
          <p:nvPr/>
        </p:nvSpPr>
        <p:spPr>
          <a:xfrm>
            <a:off x="0" y="772188"/>
            <a:ext cx="11801856" cy="338554"/>
          </a:xfrm>
          <a:prstGeom prst="rect">
            <a:avLst/>
          </a:prstGeom>
          <a:noFill/>
        </p:spPr>
        <p:txBody>
          <a:bodyPr wrap="square">
            <a:spAutoFit/>
          </a:bodyPr>
          <a:lstStyle/>
          <a:p>
            <a:pPr algn="l"/>
            <a:r>
              <a:rPr lang="en-US" sz="1600" i="0" dirty="0">
                <a:solidFill>
                  <a:srgbClr val="000000"/>
                </a:solidFill>
                <a:effectLst/>
                <a:latin typeface="Helvetica" pitchFamily="2" charset="0"/>
              </a:rPr>
              <a:t>1. Hornless (H) in cattle is dominant over horned (h). A horned bull is mated with a homozygous hornless cow</a:t>
            </a:r>
            <a:endParaRPr lang="en-US" sz="1600" dirty="0">
              <a:solidFill>
                <a:srgbClr val="000000"/>
              </a:solidFill>
              <a:latin typeface="Helvetica" pitchFamily="2" charset="0"/>
            </a:endParaRPr>
          </a:p>
        </p:txBody>
      </p:sp>
      <p:sp>
        <p:nvSpPr>
          <p:cNvPr id="4" name="TextBox 3">
            <a:extLst>
              <a:ext uri="{FF2B5EF4-FFF2-40B4-BE49-F238E27FC236}">
                <a16:creationId xmlns:a16="http://schemas.microsoft.com/office/drawing/2014/main" id="{893DE582-FFAD-60A0-B21E-B18C346A34C1}"/>
              </a:ext>
            </a:extLst>
          </p:cNvPr>
          <p:cNvSpPr txBox="1"/>
          <p:nvPr/>
        </p:nvSpPr>
        <p:spPr>
          <a:xfrm>
            <a:off x="0" y="2180858"/>
            <a:ext cx="11801856" cy="338554"/>
          </a:xfrm>
          <a:prstGeom prst="rect">
            <a:avLst/>
          </a:prstGeom>
          <a:noFill/>
        </p:spPr>
        <p:txBody>
          <a:bodyPr wrap="square">
            <a:spAutoFit/>
          </a:bodyPr>
          <a:lstStyle/>
          <a:p>
            <a:pPr algn="l"/>
            <a:r>
              <a:rPr lang="en-US" sz="1600" dirty="0">
                <a:solidFill>
                  <a:srgbClr val="000000"/>
                </a:solidFill>
                <a:latin typeface="Helvetica" pitchFamily="2" charset="0"/>
              </a:rPr>
              <a:t>2</a:t>
            </a:r>
            <a:r>
              <a:rPr lang="en-US" sz="1600" i="0" dirty="0">
                <a:solidFill>
                  <a:srgbClr val="000000"/>
                </a:solidFill>
                <a:effectLst/>
                <a:latin typeface="Helvetica" pitchFamily="2" charset="0"/>
              </a:rPr>
              <a:t>. Brown eyes is dominant to blue eyes. A brown-eyed man whose mother had blue eyes has children with a blue-eyed woman.</a:t>
            </a:r>
            <a:endParaRPr lang="en-US" sz="1600" dirty="0">
              <a:solidFill>
                <a:srgbClr val="000000"/>
              </a:solidFill>
              <a:latin typeface="Helvetica" pitchFamily="2" charset="0"/>
            </a:endParaRPr>
          </a:p>
        </p:txBody>
      </p:sp>
      <p:sp>
        <p:nvSpPr>
          <p:cNvPr id="5" name="TextBox 4">
            <a:extLst>
              <a:ext uri="{FF2B5EF4-FFF2-40B4-BE49-F238E27FC236}">
                <a16:creationId xmlns:a16="http://schemas.microsoft.com/office/drawing/2014/main" id="{398BE44A-4209-2AC3-57F9-F84821E752E3}"/>
              </a:ext>
            </a:extLst>
          </p:cNvPr>
          <p:cNvSpPr txBox="1"/>
          <p:nvPr/>
        </p:nvSpPr>
        <p:spPr>
          <a:xfrm>
            <a:off x="0" y="3677754"/>
            <a:ext cx="11801856" cy="338554"/>
          </a:xfrm>
          <a:prstGeom prst="rect">
            <a:avLst/>
          </a:prstGeom>
          <a:noFill/>
        </p:spPr>
        <p:txBody>
          <a:bodyPr wrap="square">
            <a:spAutoFit/>
          </a:bodyPr>
          <a:lstStyle/>
          <a:p>
            <a:pPr algn="l"/>
            <a:r>
              <a:rPr lang="en-US" sz="1600" i="0" dirty="0">
                <a:solidFill>
                  <a:srgbClr val="000000"/>
                </a:solidFill>
                <a:effectLst/>
                <a:latin typeface="Helvetica" pitchFamily="2" charset="0"/>
              </a:rPr>
              <a:t>3. In guinea pigs, short hair is dominant over long. Two heterozygotes mated.</a:t>
            </a:r>
            <a:endParaRPr lang="en-US" sz="1600" dirty="0">
              <a:solidFill>
                <a:srgbClr val="000000"/>
              </a:solidFill>
              <a:latin typeface="Helvetica" pitchFamily="2" charset="0"/>
            </a:endParaRPr>
          </a:p>
        </p:txBody>
      </p:sp>
      <p:sp>
        <p:nvSpPr>
          <p:cNvPr id="7" name="TextBox 6">
            <a:extLst>
              <a:ext uri="{FF2B5EF4-FFF2-40B4-BE49-F238E27FC236}">
                <a16:creationId xmlns:a16="http://schemas.microsoft.com/office/drawing/2014/main" id="{02A50E5F-84FC-7963-0E0B-D6059C7E07D1}"/>
              </a:ext>
            </a:extLst>
          </p:cNvPr>
          <p:cNvSpPr txBox="1"/>
          <p:nvPr/>
        </p:nvSpPr>
        <p:spPr>
          <a:xfrm>
            <a:off x="0" y="5221748"/>
            <a:ext cx="11801856" cy="338554"/>
          </a:xfrm>
          <a:prstGeom prst="rect">
            <a:avLst/>
          </a:prstGeom>
          <a:noFill/>
        </p:spPr>
        <p:txBody>
          <a:bodyPr wrap="square">
            <a:spAutoFit/>
          </a:bodyPr>
          <a:lstStyle/>
          <a:p>
            <a:pPr algn="l"/>
            <a:r>
              <a:rPr lang="en-US" sz="1600" dirty="0">
                <a:solidFill>
                  <a:srgbClr val="000000"/>
                </a:solidFill>
                <a:latin typeface="Helvetica" pitchFamily="2" charset="0"/>
              </a:rPr>
              <a:t>4</a:t>
            </a:r>
            <a:r>
              <a:rPr lang="en-US" sz="1600" i="0" dirty="0">
                <a:solidFill>
                  <a:srgbClr val="000000"/>
                </a:solidFill>
                <a:effectLst/>
                <a:latin typeface="Helvetica" pitchFamily="2" charset="0"/>
              </a:rPr>
              <a:t>. In tomatoes, red fruit is dominant over yellow fruit. A heterozygous red fruit is crossed with a yellow fruit. </a:t>
            </a:r>
            <a:endParaRPr lang="en-US" sz="1600" dirty="0">
              <a:solidFill>
                <a:srgbClr val="000000"/>
              </a:solidFill>
              <a:latin typeface="Helvetica" pitchFamily="2" charset="0"/>
            </a:endParaRPr>
          </a:p>
        </p:txBody>
      </p:sp>
      <p:pic>
        <p:nvPicPr>
          <p:cNvPr id="8" name="Picture 7">
            <a:extLst>
              <a:ext uri="{FF2B5EF4-FFF2-40B4-BE49-F238E27FC236}">
                <a16:creationId xmlns:a16="http://schemas.microsoft.com/office/drawing/2014/main" id="{C5BEB679-2875-14F9-4EB8-5F5E0A472664}"/>
              </a:ext>
            </a:extLst>
          </p:cNvPr>
          <p:cNvPicPr>
            <a:picLocks noChangeAspect="1"/>
          </p:cNvPicPr>
          <p:nvPr/>
        </p:nvPicPr>
        <p:blipFill>
          <a:blip r:embed="rId3"/>
          <a:stretch>
            <a:fillRect/>
          </a:stretch>
        </p:blipFill>
        <p:spPr>
          <a:xfrm>
            <a:off x="1577455" y="2568180"/>
            <a:ext cx="9061474" cy="1044335"/>
          </a:xfrm>
          <a:prstGeom prst="rect">
            <a:avLst/>
          </a:prstGeom>
        </p:spPr>
      </p:pic>
      <p:pic>
        <p:nvPicPr>
          <p:cNvPr id="9" name="Picture 8">
            <a:extLst>
              <a:ext uri="{FF2B5EF4-FFF2-40B4-BE49-F238E27FC236}">
                <a16:creationId xmlns:a16="http://schemas.microsoft.com/office/drawing/2014/main" id="{0EDA562F-D3EB-9D7E-9E13-4CF2B6CD003D}"/>
              </a:ext>
            </a:extLst>
          </p:cNvPr>
          <p:cNvPicPr>
            <a:picLocks noChangeAspect="1"/>
          </p:cNvPicPr>
          <p:nvPr/>
        </p:nvPicPr>
        <p:blipFill>
          <a:blip r:embed="rId4"/>
          <a:stretch>
            <a:fillRect/>
          </a:stretch>
        </p:blipFill>
        <p:spPr>
          <a:xfrm>
            <a:off x="2014728" y="1096337"/>
            <a:ext cx="8219176" cy="1047945"/>
          </a:xfrm>
          <a:prstGeom prst="rect">
            <a:avLst/>
          </a:prstGeom>
        </p:spPr>
      </p:pic>
      <p:pic>
        <p:nvPicPr>
          <p:cNvPr id="12" name="Picture 11">
            <a:extLst>
              <a:ext uri="{FF2B5EF4-FFF2-40B4-BE49-F238E27FC236}">
                <a16:creationId xmlns:a16="http://schemas.microsoft.com/office/drawing/2014/main" id="{E6078315-A7F0-7FDC-A092-A3425141B7E1}"/>
              </a:ext>
            </a:extLst>
          </p:cNvPr>
          <p:cNvPicPr>
            <a:picLocks noChangeAspect="1"/>
          </p:cNvPicPr>
          <p:nvPr/>
        </p:nvPicPr>
        <p:blipFill>
          <a:blip r:embed="rId5"/>
          <a:stretch>
            <a:fillRect/>
          </a:stretch>
        </p:blipFill>
        <p:spPr>
          <a:xfrm>
            <a:off x="1952114" y="4077722"/>
            <a:ext cx="8219176" cy="1054109"/>
          </a:xfrm>
          <a:prstGeom prst="rect">
            <a:avLst/>
          </a:prstGeom>
        </p:spPr>
      </p:pic>
      <p:pic>
        <p:nvPicPr>
          <p:cNvPr id="13" name="Picture 12">
            <a:extLst>
              <a:ext uri="{FF2B5EF4-FFF2-40B4-BE49-F238E27FC236}">
                <a16:creationId xmlns:a16="http://schemas.microsoft.com/office/drawing/2014/main" id="{8BFF1763-667C-14F8-74CA-894D66A21921}"/>
              </a:ext>
            </a:extLst>
          </p:cNvPr>
          <p:cNvPicPr>
            <a:picLocks noChangeAspect="1"/>
          </p:cNvPicPr>
          <p:nvPr/>
        </p:nvPicPr>
        <p:blipFill>
          <a:blip r:embed="rId6"/>
          <a:stretch>
            <a:fillRect/>
          </a:stretch>
        </p:blipFill>
        <p:spPr>
          <a:xfrm>
            <a:off x="1952113" y="5725087"/>
            <a:ext cx="8219179" cy="1023287"/>
          </a:xfrm>
          <a:prstGeom prst="rect">
            <a:avLst/>
          </a:prstGeom>
        </p:spPr>
      </p:pic>
      <p:sp>
        <p:nvSpPr>
          <p:cNvPr id="6" name="TextBox 5">
            <a:extLst>
              <a:ext uri="{FF2B5EF4-FFF2-40B4-BE49-F238E27FC236}">
                <a16:creationId xmlns:a16="http://schemas.microsoft.com/office/drawing/2014/main" id="{ED1B4C24-7B9E-68BE-2EC7-0A75CB718E15}"/>
              </a:ext>
            </a:extLst>
          </p:cNvPr>
          <p:cNvSpPr txBox="1"/>
          <p:nvPr/>
        </p:nvSpPr>
        <p:spPr>
          <a:xfrm>
            <a:off x="10995358" y="133278"/>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spTree>
    <p:extLst>
      <p:ext uri="{BB962C8B-B14F-4D97-AF65-F5344CB8AC3E}">
        <p14:creationId xmlns:p14="http://schemas.microsoft.com/office/powerpoint/2010/main" val="3896768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DD29E-078C-7A9E-FCB1-16BBB081F93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703BAEB-6F93-EBED-34A8-D5EE012F39C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r="10072"/>
          <a:stretch/>
        </p:blipFill>
        <p:spPr bwMode="auto">
          <a:xfrm>
            <a:off x="8851516" y="1023974"/>
            <a:ext cx="3340484" cy="20095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6EFCE1-1E11-B483-CBE1-8AF307A4E0C5}"/>
              </a:ext>
            </a:extLst>
          </p:cNvPr>
          <p:cNvSpPr txBox="1"/>
          <p:nvPr/>
        </p:nvSpPr>
        <p:spPr>
          <a:xfrm>
            <a:off x="0" y="1375067"/>
            <a:ext cx="8997696" cy="2446824"/>
          </a:xfrm>
          <a:prstGeom prst="rect">
            <a:avLst/>
          </a:prstGeom>
          <a:noFill/>
        </p:spPr>
        <p:txBody>
          <a:bodyPr wrap="square">
            <a:spAutoFit/>
          </a:bodyPr>
          <a:lstStyle/>
          <a:p>
            <a:pPr algn="l"/>
            <a:r>
              <a:rPr lang="en-US" sz="1700" b="1" i="0" dirty="0">
                <a:solidFill>
                  <a:srgbClr val="000000"/>
                </a:solidFill>
                <a:effectLst/>
                <a:latin typeface="Helvetica" pitchFamily="2" charset="0"/>
              </a:rPr>
              <a:t>Phenotypic plasticity</a:t>
            </a:r>
            <a:r>
              <a:rPr lang="en-US" sz="1700" i="0" dirty="0">
                <a:solidFill>
                  <a:srgbClr val="000000"/>
                </a:solidFill>
                <a:effectLst/>
                <a:latin typeface="Helvetica" pitchFamily="2" charset="0"/>
              </a:rPr>
              <a:t>: capacity to develop traits suited to the environment by an organism</a:t>
            </a:r>
          </a:p>
          <a:p>
            <a:pPr algn="l"/>
            <a:endParaRPr lang="en-US" sz="1700" i="0" dirty="0">
              <a:solidFill>
                <a:srgbClr val="000000"/>
              </a:solidFill>
              <a:effectLst/>
              <a:latin typeface="Helvetica" pitchFamily="2" charset="0"/>
            </a:endParaRPr>
          </a:p>
          <a:p>
            <a:pPr marL="285750" indent="-285750" algn="l">
              <a:buFont typeface="Wingdings" pitchFamily="2" charset="2"/>
              <a:buChar char="à"/>
            </a:pPr>
            <a:r>
              <a:rPr lang="en-US" sz="1700" i="0" dirty="0">
                <a:solidFill>
                  <a:srgbClr val="000000"/>
                </a:solidFill>
                <a:effectLst/>
                <a:latin typeface="Helvetica" pitchFamily="2" charset="0"/>
              </a:rPr>
              <a:t>Accomplished by varying patterns of gene expression, i.e. turning genes “on” or “off” </a:t>
            </a:r>
          </a:p>
          <a:p>
            <a:pPr marL="285750" indent="-285750" algn="l">
              <a:buFont typeface="Wingdings" pitchFamily="2" charset="2"/>
              <a:buChar char="à"/>
            </a:pPr>
            <a:r>
              <a:rPr lang="en-US" sz="1700" dirty="0">
                <a:solidFill>
                  <a:srgbClr val="000000"/>
                </a:solidFill>
                <a:latin typeface="Helvetica" pitchFamily="2" charset="0"/>
              </a:rPr>
              <a:t>As only gene expression is changing and not the genetic sequence (i.e. genotype) this may be reversible during the lifetime of the individual</a:t>
            </a:r>
          </a:p>
          <a:p>
            <a:pPr marL="285750" indent="-285750" algn="l">
              <a:buFont typeface="Wingdings" pitchFamily="2" charset="2"/>
              <a:buChar char="à"/>
            </a:pPr>
            <a:r>
              <a:rPr lang="en-US" sz="1700" dirty="0">
                <a:solidFill>
                  <a:srgbClr val="000000"/>
                </a:solidFill>
                <a:latin typeface="Helvetica" pitchFamily="2" charset="0"/>
              </a:rPr>
              <a:t>Very useful in an environment which is variable, allowing the organism to alter its phenotype as a response</a:t>
            </a:r>
          </a:p>
          <a:p>
            <a:pPr marL="285750" indent="-285750" algn="l">
              <a:buFont typeface="Wingdings" pitchFamily="2" charset="2"/>
              <a:buChar char="à"/>
            </a:pPr>
            <a:endParaRPr lang="en-US" sz="1700" dirty="0">
              <a:solidFill>
                <a:srgbClr val="000000"/>
              </a:solidFill>
              <a:latin typeface="Helvetica" pitchFamily="2" charset="0"/>
            </a:endParaRPr>
          </a:p>
          <a:p>
            <a:pPr algn="l"/>
            <a:r>
              <a:rPr lang="en-US" sz="1700" u="sng" dirty="0">
                <a:solidFill>
                  <a:srgbClr val="000000"/>
                </a:solidFill>
                <a:latin typeface="Helvetica" pitchFamily="2" charset="0"/>
              </a:rPr>
              <a:t>Ex: Snail shell morphology in various environmental conditions</a:t>
            </a:r>
          </a:p>
        </p:txBody>
      </p:sp>
      <p:pic>
        <p:nvPicPr>
          <p:cNvPr id="5" name="Picture 4">
            <a:extLst>
              <a:ext uri="{FF2B5EF4-FFF2-40B4-BE49-F238E27FC236}">
                <a16:creationId xmlns:a16="http://schemas.microsoft.com/office/drawing/2014/main" id="{188B42FC-6A92-E08F-C9E2-8E5373BF7D58}"/>
              </a:ext>
            </a:extLst>
          </p:cNvPr>
          <p:cNvPicPr>
            <a:picLocks noChangeAspect="1"/>
          </p:cNvPicPr>
          <p:nvPr/>
        </p:nvPicPr>
        <p:blipFill>
          <a:blip r:embed="rId4"/>
          <a:stretch>
            <a:fillRect/>
          </a:stretch>
        </p:blipFill>
        <p:spPr>
          <a:xfrm>
            <a:off x="2209800" y="0"/>
            <a:ext cx="7772400" cy="1196554"/>
          </a:xfrm>
          <a:prstGeom prst="rect">
            <a:avLst/>
          </a:prstGeom>
        </p:spPr>
      </p:pic>
      <p:sp>
        <p:nvSpPr>
          <p:cNvPr id="3" name="TextBox 2">
            <a:extLst>
              <a:ext uri="{FF2B5EF4-FFF2-40B4-BE49-F238E27FC236}">
                <a16:creationId xmlns:a16="http://schemas.microsoft.com/office/drawing/2014/main" id="{096233EA-8251-7142-8C54-25FC3ECFCED0}"/>
              </a:ext>
            </a:extLst>
          </p:cNvPr>
          <p:cNvSpPr txBox="1"/>
          <p:nvPr/>
        </p:nvSpPr>
        <p:spPr>
          <a:xfrm>
            <a:off x="-18288" y="3902868"/>
            <a:ext cx="6114288" cy="2970044"/>
          </a:xfrm>
          <a:prstGeom prst="rect">
            <a:avLst/>
          </a:prstGeom>
          <a:noFill/>
        </p:spPr>
        <p:txBody>
          <a:bodyPr wrap="square">
            <a:spAutoFit/>
          </a:bodyPr>
          <a:lstStyle/>
          <a:p>
            <a:pPr marL="285750" indent="-285750" algn="l">
              <a:buFont typeface="Arial" panose="020B0604020202020204" pitchFamily="34" charset="0"/>
              <a:buChar char="•"/>
            </a:pPr>
            <a:r>
              <a:rPr lang="en-US" sz="1700" dirty="0">
                <a:solidFill>
                  <a:srgbClr val="000000"/>
                </a:solidFill>
                <a:latin typeface="Helvetica" pitchFamily="2" charset="0"/>
              </a:rPr>
              <a:t>The shape of snail shells is controlled by genes</a:t>
            </a:r>
          </a:p>
          <a:p>
            <a:pPr marL="285750" indent="-285750" algn="l">
              <a:buFont typeface="Arial" panose="020B0604020202020204" pitchFamily="34" charset="0"/>
              <a:buChar char="•"/>
            </a:pPr>
            <a:r>
              <a:rPr lang="en-US" sz="1700" dirty="0">
                <a:solidFill>
                  <a:srgbClr val="000000"/>
                </a:solidFill>
                <a:latin typeface="Helvetica" pitchFamily="2" charset="0"/>
              </a:rPr>
              <a:t>Environmental cues such can alter this gene expression to alter the shape of the shell</a:t>
            </a:r>
          </a:p>
          <a:p>
            <a:pPr marL="742950" lvl="1" indent="-285750">
              <a:buFont typeface="Wingdings" pitchFamily="2" charset="2"/>
              <a:buChar char="Ø"/>
            </a:pPr>
            <a:r>
              <a:rPr lang="en-US" sz="1700" dirty="0">
                <a:solidFill>
                  <a:srgbClr val="000000"/>
                </a:solidFill>
                <a:latin typeface="Helvetica" pitchFamily="2" charset="0"/>
              </a:rPr>
              <a:t>Chemical cues from the presence of a predator (bluegill sunfish) alters gene expression and causes the shell to be less conical and more rotund, thus more difficult to crush by the predator</a:t>
            </a:r>
          </a:p>
          <a:p>
            <a:pPr marL="742950" lvl="1" indent="-285750">
              <a:buFont typeface="Wingdings" pitchFamily="2" charset="2"/>
              <a:buChar char="Ø"/>
            </a:pPr>
            <a:r>
              <a:rPr lang="en-US" sz="1700" dirty="0">
                <a:solidFill>
                  <a:srgbClr val="000000"/>
                </a:solidFill>
                <a:latin typeface="Helvetica" pitchFamily="2" charset="0"/>
              </a:rPr>
              <a:t>In still water, shells are large, narrow, flat allowing it to better trap of air and regulate its buoyancy. In flowing water, shell is small, broad, round which cannot trap air and allows for less drag in flowing water</a:t>
            </a:r>
          </a:p>
        </p:txBody>
      </p:sp>
      <p:pic>
        <p:nvPicPr>
          <p:cNvPr id="1034" name="Picture 10" descr="Morphological examples of ecological phenotypic plasticity in Planorbidae snails. Morphotype-A is the form found in lentic (still) water, while morphotype-B is the form found in lotic (flowing) water. Morphotype-A shells are larger, slow-whorling and have narrow apertures compared to morphotype-B shells. The Biomphalaria pfeifferi and Helisoma trivolvis shells were adapted from Plam et al. (2008) and Dillon (2019), respectively. The shells are viewed from the apertural (left) and apical (right) shell angles.">
            <a:extLst>
              <a:ext uri="{FF2B5EF4-FFF2-40B4-BE49-F238E27FC236}">
                <a16:creationId xmlns:a16="http://schemas.microsoft.com/office/drawing/2014/main" id="{23789DEB-B692-9384-38C2-44238ABCB74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912864" y="5191162"/>
            <a:ext cx="1529893" cy="16668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2. Reaction norm for shell morphology in the freshwater snail Physa virgata . The reaction norm depicts treatment means and variances of the first canonical axis (from a MANCOVA of partial warp scores; Bookstein 1991). The canonical y-axis describes elongate shells in a noninducing (control) environment and rotund shells in an inducing (bluegill sunfish) environment. Landmarks used in the analysis are indicated in the inset. Shell images illustrate shape differences between treatments magnified 10× using tpsSuper software (Rohlf 2000). ">
            <a:hlinkClick r:id="rId6"/>
            <a:extLst>
              <a:ext uri="{FF2B5EF4-FFF2-40B4-BE49-F238E27FC236}">
                <a16:creationId xmlns:a16="http://schemas.microsoft.com/office/drawing/2014/main" id="{1A2F34F5-30F8-8B62-A418-DA55394D3D9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51516" y="3429000"/>
            <a:ext cx="3334227" cy="33772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Morphological examples of ecological phenotypic plasticity in Planorbidae snails. Morphotype-A is the form found in lentic (still) water, while morphotype-B is the form found in lotic (flowing) water. Morphotype-A shells are larger, slow-whorling and have narrow apertures compared to morphotype-B shells. The Biomphalaria pfeifferi and Helisoma trivolvis shells were adapted from Plam et al. (2008) and Dillon (2019), respectively. The shells are viewed from the apertural (left) and apical (right) shell angles.">
            <a:hlinkClick r:id="rId8"/>
            <a:extLst>
              <a:ext uri="{FF2B5EF4-FFF2-40B4-BE49-F238E27FC236}">
                <a16:creationId xmlns:a16="http://schemas.microsoft.com/office/drawing/2014/main" id="{1F45CDC7-32D3-3787-7B58-B81542FB0B86}"/>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6912864" y="3489240"/>
            <a:ext cx="1465067" cy="166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55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59B9C-3DA5-34EB-C924-24B3F02C641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E458AF-7D5B-346D-3083-34933224560C}"/>
              </a:ext>
            </a:extLst>
          </p:cNvPr>
          <p:cNvSpPr txBox="1"/>
          <p:nvPr/>
        </p:nvSpPr>
        <p:spPr>
          <a:xfrm>
            <a:off x="0" y="1375067"/>
            <a:ext cx="8997696" cy="877163"/>
          </a:xfrm>
          <a:prstGeom prst="rect">
            <a:avLst/>
          </a:prstGeom>
          <a:noFill/>
        </p:spPr>
        <p:txBody>
          <a:bodyPr wrap="square">
            <a:spAutoFit/>
          </a:bodyPr>
          <a:lstStyle/>
          <a:p>
            <a:pPr algn="l"/>
            <a:r>
              <a:rPr lang="en-US" sz="1700" b="1" i="0" dirty="0">
                <a:solidFill>
                  <a:srgbClr val="000000"/>
                </a:solidFill>
                <a:effectLst/>
                <a:latin typeface="Helvetica" pitchFamily="2" charset="0"/>
              </a:rPr>
              <a:t>Phenotypic plasticity</a:t>
            </a:r>
            <a:r>
              <a:rPr lang="en-US" sz="1700" i="0" dirty="0">
                <a:solidFill>
                  <a:srgbClr val="000000"/>
                </a:solidFill>
                <a:effectLst/>
                <a:latin typeface="Helvetica" pitchFamily="2" charset="0"/>
              </a:rPr>
              <a:t>: capacity to develop traits suited to the environment by an organism</a:t>
            </a:r>
          </a:p>
          <a:p>
            <a:pPr marL="285750" indent="-285750" algn="l">
              <a:buFont typeface="Wingdings" pitchFamily="2" charset="2"/>
              <a:buChar char="à"/>
            </a:pPr>
            <a:endParaRPr lang="en-US" sz="1700" dirty="0">
              <a:solidFill>
                <a:srgbClr val="000000"/>
              </a:solidFill>
              <a:latin typeface="Helvetica" pitchFamily="2" charset="0"/>
            </a:endParaRPr>
          </a:p>
          <a:p>
            <a:pPr algn="l"/>
            <a:r>
              <a:rPr lang="en-US" sz="1700" u="sng" dirty="0">
                <a:solidFill>
                  <a:srgbClr val="000000"/>
                </a:solidFill>
                <a:latin typeface="Helvetica" pitchFamily="2" charset="0"/>
              </a:rPr>
              <a:t>Ex: Leaf morphology in varying environmental conditions</a:t>
            </a:r>
          </a:p>
        </p:txBody>
      </p:sp>
      <p:pic>
        <p:nvPicPr>
          <p:cNvPr id="5" name="Picture 4">
            <a:extLst>
              <a:ext uri="{FF2B5EF4-FFF2-40B4-BE49-F238E27FC236}">
                <a16:creationId xmlns:a16="http://schemas.microsoft.com/office/drawing/2014/main" id="{AA21D0A7-5C0C-E834-C68A-0460952D0E6B}"/>
              </a:ext>
            </a:extLst>
          </p:cNvPr>
          <p:cNvPicPr>
            <a:picLocks noChangeAspect="1"/>
          </p:cNvPicPr>
          <p:nvPr/>
        </p:nvPicPr>
        <p:blipFill>
          <a:blip r:embed="rId3"/>
          <a:stretch>
            <a:fillRect/>
          </a:stretch>
        </p:blipFill>
        <p:spPr>
          <a:xfrm>
            <a:off x="1240795" y="23990"/>
            <a:ext cx="7772400" cy="1196554"/>
          </a:xfrm>
          <a:prstGeom prst="rect">
            <a:avLst/>
          </a:prstGeom>
        </p:spPr>
      </p:pic>
      <p:sp>
        <p:nvSpPr>
          <p:cNvPr id="3" name="TextBox 2">
            <a:extLst>
              <a:ext uri="{FF2B5EF4-FFF2-40B4-BE49-F238E27FC236}">
                <a16:creationId xmlns:a16="http://schemas.microsoft.com/office/drawing/2014/main" id="{C1AD3B94-4F16-4DAB-5671-86E1A5CA413D}"/>
              </a:ext>
            </a:extLst>
          </p:cNvPr>
          <p:cNvSpPr txBox="1"/>
          <p:nvPr/>
        </p:nvSpPr>
        <p:spPr>
          <a:xfrm>
            <a:off x="0" y="2324654"/>
            <a:ext cx="8308848" cy="1923604"/>
          </a:xfrm>
          <a:prstGeom prst="rect">
            <a:avLst/>
          </a:prstGeom>
          <a:noFill/>
        </p:spPr>
        <p:txBody>
          <a:bodyPr wrap="square">
            <a:spAutoFit/>
          </a:bodyPr>
          <a:lstStyle/>
          <a:p>
            <a:pPr marL="285750" indent="-285750" algn="l">
              <a:buFont typeface="Arial" panose="020B0604020202020204" pitchFamily="34" charset="0"/>
              <a:buChar char="•"/>
            </a:pPr>
            <a:r>
              <a:rPr lang="en-US" sz="1700" dirty="0">
                <a:solidFill>
                  <a:srgbClr val="000000"/>
                </a:solidFill>
                <a:latin typeface="Helvetica" pitchFamily="2" charset="0"/>
              </a:rPr>
              <a:t>Stomata are used for gas exchange and transpiration of water. Plants grown in different environmental conditions can alter gene expression when creating new leaves, altering the stomatal density</a:t>
            </a:r>
          </a:p>
          <a:p>
            <a:pPr marL="742950" lvl="1" indent="-285750">
              <a:buFont typeface="Wingdings" pitchFamily="2" charset="2"/>
              <a:buChar char="Ø"/>
            </a:pPr>
            <a:r>
              <a:rPr lang="en-US" sz="1700" dirty="0">
                <a:solidFill>
                  <a:srgbClr val="000000"/>
                </a:solidFill>
                <a:latin typeface="Helvetica" pitchFamily="2" charset="0"/>
              </a:rPr>
              <a:t>In environments with low CO</a:t>
            </a:r>
            <a:r>
              <a:rPr lang="en-US" sz="1700" baseline="-25000" dirty="0">
                <a:solidFill>
                  <a:srgbClr val="000000"/>
                </a:solidFill>
                <a:latin typeface="Helvetica" pitchFamily="2" charset="0"/>
              </a:rPr>
              <a:t>2</a:t>
            </a:r>
            <a:r>
              <a:rPr lang="en-US" sz="1700" dirty="0">
                <a:solidFill>
                  <a:srgbClr val="000000"/>
                </a:solidFill>
                <a:latin typeface="Helvetica" pitchFamily="2" charset="0"/>
              </a:rPr>
              <a:t>, stomatal density increases to maximize the amount of gas exchange</a:t>
            </a:r>
          </a:p>
          <a:p>
            <a:pPr marL="742950" lvl="1" indent="-285750">
              <a:buFont typeface="Wingdings" pitchFamily="2" charset="2"/>
              <a:buChar char="Ø"/>
            </a:pPr>
            <a:r>
              <a:rPr lang="en-US" sz="1700" dirty="0">
                <a:solidFill>
                  <a:srgbClr val="000000"/>
                </a:solidFill>
                <a:latin typeface="Helvetica" pitchFamily="2" charset="0"/>
              </a:rPr>
              <a:t>In environments with high CO</a:t>
            </a:r>
            <a:r>
              <a:rPr lang="en-US" sz="1700" baseline="-25000" dirty="0">
                <a:solidFill>
                  <a:srgbClr val="000000"/>
                </a:solidFill>
                <a:latin typeface="Helvetica" pitchFamily="2" charset="0"/>
              </a:rPr>
              <a:t>2</a:t>
            </a:r>
            <a:r>
              <a:rPr lang="en-US" sz="1700" dirty="0">
                <a:solidFill>
                  <a:srgbClr val="000000"/>
                </a:solidFill>
                <a:latin typeface="Helvetica" pitchFamily="2" charset="0"/>
              </a:rPr>
              <a:t>, stomatal density is reduced to conserve water while still sufficient CO</a:t>
            </a:r>
            <a:r>
              <a:rPr lang="en-US" sz="1700" baseline="-25000" dirty="0">
                <a:solidFill>
                  <a:srgbClr val="000000"/>
                </a:solidFill>
                <a:latin typeface="Helvetica" pitchFamily="2" charset="0"/>
              </a:rPr>
              <a:t>2</a:t>
            </a:r>
          </a:p>
        </p:txBody>
      </p:sp>
      <p:pic>
        <p:nvPicPr>
          <p:cNvPr id="2050" name="Picture 2" descr="Seedlings raised in a high carbon dioxide environment will have fewer stomata, and seedlings raised in a low carbon dioxide environment will have more stomata.">
            <a:extLst>
              <a:ext uri="{FF2B5EF4-FFF2-40B4-BE49-F238E27FC236}">
                <a16:creationId xmlns:a16="http://schemas.microsoft.com/office/drawing/2014/main" id="{D0E736AB-FB22-5191-0A85-D39844C2BE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10795" y="1021055"/>
            <a:ext cx="2796552" cy="34485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89B087-1AB7-70D3-08DC-96D789CBEAE2}"/>
              </a:ext>
            </a:extLst>
          </p:cNvPr>
          <p:cNvSpPr txBox="1"/>
          <p:nvPr/>
        </p:nvSpPr>
        <p:spPr>
          <a:xfrm>
            <a:off x="0" y="4445341"/>
            <a:ext cx="7010400" cy="2446824"/>
          </a:xfrm>
          <a:prstGeom prst="rect">
            <a:avLst/>
          </a:prstGeom>
          <a:noFill/>
        </p:spPr>
        <p:txBody>
          <a:bodyPr wrap="square">
            <a:spAutoFit/>
          </a:bodyPr>
          <a:lstStyle/>
          <a:p>
            <a:pPr algn="l"/>
            <a:r>
              <a:rPr lang="en-US" sz="1700" u="sng" dirty="0">
                <a:solidFill>
                  <a:srgbClr val="000000"/>
                </a:solidFill>
                <a:latin typeface="Helvetica" pitchFamily="2" charset="0"/>
              </a:rPr>
              <a:t>Ex: red-eyed treefrog (</a:t>
            </a:r>
            <a:r>
              <a:rPr lang="en-US" sz="1700" i="1" u="sng" dirty="0">
                <a:solidFill>
                  <a:srgbClr val="000000"/>
                </a:solidFill>
                <a:latin typeface="Helvetica" pitchFamily="2" charset="0"/>
              </a:rPr>
              <a:t>Agalychnis </a:t>
            </a:r>
            <a:r>
              <a:rPr lang="en-US" sz="1700" i="1" u="sng" dirty="0" err="1">
                <a:solidFill>
                  <a:srgbClr val="000000"/>
                </a:solidFill>
                <a:latin typeface="Helvetica" pitchFamily="2" charset="0"/>
              </a:rPr>
              <a:t>callidryas</a:t>
            </a:r>
            <a:r>
              <a:rPr lang="en-US" sz="1700" i="1" u="sng" dirty="0">
                <a:solidFill>
                  <a:srgbClr val="000000"/>
                </a:solidFill>
                <a:latin typeface="Helvetica" pitchFamily="2" charset="0"/>
              </a:rPr>
              <a:t>) </a:t>
            </a:r>
            <a:r>
              <a:rPr lang="en-US" sz="1700" u="sng" dirty="0">
                <a:solidFill>
                  <a:srgbClr val="000000"/>
                </a:solidFill>
                <a:latin typeface="Helvetica" pitchFamily="2" charset="0"/>
              </a:rPr>
              <a:t>tadpole morphology</a:t>
            </a:r>
            <a:r>
              <a:rPr lang="en-US" sz="1700" dirty="0">
                <a:solidFill>
                  <a:srgbClr val="000000"/>
                </a:solidFill>
                <a:latin typeface="Helvetica" pitchFamily="2" charset="0"/>
              </a:rPr>
              <a:t> </a:t>
            </a:r>
          </a:p>
          <a:p>
            <a:pPr algn="l"/>
            <a:endParaRPr lang="en-US" sz="1700" i="1" dirty="0">
              <a:solidFill>
                <a:srgbClr val="000000"/>
              </a:solidFill>
              <a:latin typeface="Helvetica" pitchFamily="2" charset="0"/>
            </a:endParaRPr>
          </a:p>
          <a:p>
            <a:pPr marL="285750" indent="-285750" algn="l">
              <a:buFont typeface="Arial" panose="020B0604020202020204" pitchFamily="34" charset="0"/>
              <a:buChar char="•"/>
            </a:pPr>
            <a:r>
              <a:rPr lang="en-US" sz="1700" dirty="0">
                <a:solidFill>
                  <a:srgbClr val="000000"/>
                </a:solidFill>
                <a:latin typeface="Helvetica" pitchFamily="2" charset="0"/>
              </a:rPr>
              <a:t>Presence of predators alters the timing of egg hatching and tadpole morphology</a:t>
            </a:r>
          </a:p>
          <a:p>
            <a:pPr marL="742950" lvl="1" indent="-285750">
              <a:buFont typeface="Wingdings" pitchFamily="2" charset="2"/>
              <a:buChar char="Ø"/>
            </a:pPr>
            <a:r>
              <a:rPr lang="en-US" sz="1700" dirty="0">
                <a:solidFill>
                  <a:srgbClr val="000000"/>
                </a:solidFill>
                <a:latin typeface="Helvetica" pitchFamily="2" charset="0"/>
              </a:rPr>
              <a:t>eggs respond to vibrations of predators (e.g., snakes or wasps) when being attacked and escape by hatching up to 30% early </a:t>
            </a:r>
          </a:p>
          <a:p>
            <a:pPr marL="742950" lvl="1" indent="-285750">
              <a:buFont typeface="Wingdings" pitchFamily="2" charset="2"/>
              <a:buChar char="Ø"/>
            </a:pPr>
            <a:r>
              <a:rPr lang="en-US" sz="1700" dirty="0">
                <a:solidFill>
                  <a:srgbClr val="000000"/>
                </a:solidFill>
                <a:latin typeface="Helvetica" pitchFamily="2" charset="0"/>
              </a:rPr>
              <a:t>tadpoles developed deeper tail muscles and fins and darker pigmentation in response to fish predators in order to better camouflage and swim</a:t>
            </a:r>
            <a:endParaRPr lang="en-US" sz="1700" u="sng" dirty="0">
              <a:solidFill>
                <a:srgbClr val="000000"/>
              </a:solidFill>
              <a:latin typeface="Helvetica" pitchFamily="2" charset="0"/>
            </a:endParaRPr>
          </a:p>
        </p:txBody>
      </p:sp>
      <p:pic>
        <p:nvPicPr>
          <p:cNvPr id="2054" name="Picture 6" descr="Figure 3">
            <a:hlinkClick r:id="rId5"/>
            <a:extLst>
              <a:ext uri="{FF2B5EF4-FFF2-40B4-BE49-F238E27FC236}">
                <a16:creationId xmlns:a16="http://schemas.microsoft.com/office/drawing/2014/main" id="{8BA50457-3BBF-B505-195A-EF1C07164A1B}"/>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10053425" y="4823666"/>
            <a:ext cx="1206853" cy="19816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gure 4">
            <a:extLst>
              <a:ext uri="{FF2B5EF4-FFF2-40B4-BE49-F238E27FC236}">
                <a16:creationId xmlns:a16="http://schemas.microsoft.com/office/drawing/2014/main" id="{72ADAA83-9161-02AD-9DB7-BC6B25E710AD}"/>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585203" y="4942007"/>
            <a:ext cx="1051184" cy="19236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igure 3">
            <a:hlinkClick r:id="rId5"/>
            <a:extLst>
              <a:ext uri="{FF2B5EF4-FFF2-40B4-BE49-F238E27FC236}">
                <a16:creationId xmlns:a16="http://schemas.microsoft.com/office/drawing/2014/main" id="{ABE05930-D924-4339-A5EC-BF6E6DFFF2C8}"/>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1260278" y="4823666"/>
            <a:ext cx="931722" cy="1981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gure 4">
            <a:extLst>
              <a:ext uri="{FF2B5EF4-FFF2-40B4-BE49-F238E27FC236}">
                <a16:creationId xmlns:a16="http://schemas.microsoft.com/office/drawing/2014/main" id="{66D1CD6E-5FA2-C239-DE4C-BAC2E0317D83}"/>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7209745" y="4942007"/>
            <a:ext cx="1337844" cy="19236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ink sign icon hyperlink symbol Royalty Free Vector Image">
            <a:extLst>
              <a:ext uri="{FF2B5EF4-FFF2-40B4-BE49-F238E27FC236}">
                <a16:creationId xmlns:a16="http://schemas.microsoft.com/office/drawing/2014/main" id="{B4EBA743-7A53-938A-8BC8-88E94F895F6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0928145" y="4823666"/>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26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61397-4B73-55A0-645D-F48909655E2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676D447-13E3-1921-F592-2D1AB17383F5}"/>
              </a:ext>
            </a:extLst>
          </p:cNvPr>
          <p:cNvSpPr txBox="1"/>
          <p:nvPr/>
        </p:nvSpPr>
        <p:spPr>
          <a:xfrm>
            <a:off x="36576" y="1287417"/>
            <a:ext cx="3608832" cy="2970044"/>
          </a:xfrm>
          <a:prstGeom prst="rect">
            <a:avLst/>
          </a:prstGeom>
          <a:noFill/>
        </p:spPr>
        <p:txBody>
          <a:bodyPr wrap="square">
            <a:spAutoFit/>
          </a:bodyPr>
          <a:lstStyle/>
          <a:p>
            <a:pPr marL="285750" indent="-285750" algn="l">
              <a:buFont typeface="Arial" panose="020B0604020202020204" pitchFamily="34" charset="0"/>
              <a:buChar char="•"/>
            </a:pPr>
            <a:r>
              <a:rPr lang="en-US" sz="1700" i="1" dirty="0">
                <a:solidFill>
                  <a:srgbClr val="000000"/>
                </a:solidFill>
                <a:latin typeface="Helvetica" pitchFamily="2" charset="0"/>
              </a:rPr>
              <a:t>PAH </a:t>
            </a:r>
            <a:r>
              <a:rPr lang="en-US" sz="1700" dirty="0">
                <a:solidFill>
                  <a:srgbClr val="000000"/>
                </a:solidFill>
                <a:latin typeface="Helvetica" pitchFamily="2" charset="0"/>
              </a:rPr>
              <a:t>gene on </a:t>
            </a:r>
            <a:r>
              <a:rPr lang="en-US" sz="1700" dirty="0">
                <a:solidFill>
                  <a:srgbClr val="000000"/>
                </a:solidFill>
                <a:latin typeface="Helvetica" pitchFamily="2" charset="0"/>
                <a:hlinkClick r:id="rId3"/>
              </a:rPr>
              <a:t>chromosome 12 </a:t>
            </a:r>
            <a:r>
              <a:rPr lang="en-US" sz="1700" dirty="0">
                <a:solidFill>
                  <a:srgbClr val="000000"/>
                </a:solidFill>
                <a:latin typeface="Helvetica" pitchFamily="2" charset="0"/>
              </a:rPr>
              <a:t>codes for the enzyme phenylalanine hydroxylase (PAH) which converts the essential amino acid phenylalanine into tyrosine</a:t>
            </a:r>
          </a:p>
          <a:p>
            <a:pPr algn="l"/>
            <a:endParaRPr lang="en-US" sz="1700" dirty="0">
              <a:solidFill>
                <a:srgbClr val="000000"/>
              </a:solidFill>
              <a:latin typeface="Helvetica" pitchFamily="2" charset="0"/>
            </a:endParaRPr>
          </a:p>
          <a:p>
            <a:pPr marL="285750" indent="-285750" algn="l">
              <a:buFont typeface="Arial" panose="020B0604020202020204" pitchFamily="34" charset="0"/>
              <a:buChar char="•"/>
            </a:pPr>
            <a:r>
              <a:rPr lang="en-US" sz="1700" dirty="0">
                <a:solidFill>
                  <a:srgbClr val="000000"/>
                </a:solidFill>
                <a:latin typeface="Helvetica" pitchFamily="2" charset="0"/>
              </a:rPr>
              <a:t>Tyrosine is then used to make neurotransmitters such as dopamine, epinephrine, norepinephrine</a:t>
            </a:r>
          </a:p>
        </p:txBody>
      </p:sp>
      <p:pic>
        <p:nvPicPr>
          <p:cNvPr id="2" name="Picture 1">
            <a:extLst>
              <a:ext uri="{FF2B5EF4-FFF2-40B4-BE49-F238E27FC236}">
                <a16:creationId xmlns:a16="http://schemas.microsoft.com/office/drawing/2014/main" id="{4B637754-7230-B535-EE50-BF5C85F832FA}"/>
              </a:ext>
            </a:extLst>
          </p:cNvPr>
          <p:cNvPicPr>
            <a:picLocks noChangeAspect="1"/>
          </p:cNvPicPr>
          <p:nvPr/>
        </p:nvPicPr>
        <p:blipFill>
          <a:blip r:embed="rId4"/>
          <a:stretch>
            <a:fillRect/>
          </a:stretch>
        </p:blipFill>
        <p:spPr>
          <a:xfrm>
            <a:off x="2209800" y="0"/>
            <a:ext cx="7772400" cy="942841"/>
          </a:xfrm>
          <a:prstGeom prst="rect">
            <a:avLst/>
          </a:prstGeom>
        </p:spPr>
      </p:pic>
      <p:pic>
        <p:nvPicPr>
          <p:cNvPr id="5" name="Picture 4">
            <a:extLst>
              <a:ext uri="{FF2B5EF4-FFF2-40B4-BE49-F238E27FC236}">
                <a16:creationId xmlns:a16="http://schemas.microsoft.com/office/drawing/2014/main" id="{120A0691-B3FF-BEC2-0072-DBCA41E56EBD}"/>
              </a:ext>
            </a:extLst>
          </p:cNvPr>
          <p:cNvPicPr>
            <a:picLocks noChangeAspect="1"/>
          </p:cNvPicPr>
          <p:nvPr/>
        </p:nvPicPr>
        <p:blipFill>
          <a:blip r:embed="rId5"/>
          <a:stretch>
            <a:fillRect/>
          </a:stretch>
        </p:blipFill>
        <p:spPr>
          <a:xfrm>
            <a:off x="7011139" y="987403"/>
            <a:ext cx="5132092" cy="5693814"/>
          </a:xfrm>
          <a:prstGeom prst="rect">
            <a:avLst/>
          </a:prstGeom>
          <a:noFill/>
          <a:ln w="12700">
            <a:solidFill>
              <a:schemeClr val="tx1"/>
            </a:solidFill>
          </a:ln>
        </p:spPr>
      </p:pic>
      <p:sp>
        <p:nvSpPr>
          <p:cNvPr id="7" name="TextBox 6">
            <a:extLst>
              <a:ext uri="{FF2B5EF4-FFF2-40B4-BE49-F238E27FC236}">
                <a16:creationId xmlns:a16="http://schemas.microsoft.com/office/drawing/2014/main" id="{3B3F0648-4274-B056-9C61-44A94C8E7D52}"/>
              </a:ext>
            </a:extLst>
          </p:cNvPr>
          <p:cNvSpPr txBox="1"/>
          <p:nvPr/>
        </p:nvSpPr>
        <p:spPr>
          <a:xfrm>
            <a:off x="37315" y="4383024"/>
            <a:ext cx="6851904" cy="1400383"/>
          </a:xfrm>
          <a:prstGeom prst="rect">
            <a:avLst/>
          </a:prstGeom>
          <a:noFill/>
        </p:spPr>
        <p:txBody>
          <a:bodyPr wrap="square">
            <a:spAutoFit/>
          </a:bodyPr>
          <a:lstStyle/>
          <a:p>
            <a:pPr algn="l"/>
            <a:r>
              <a:rPr lang="en-US" sz="1700" b="1" i="0" dirty="0">
                <a:solidFill>
                  <a:srgbClr val="000000"/>
                </a:solidFill>
                <a:effectLst/>
                <a:latin typeface="Helvetica" pitchFamily="2" charset="0"/>
              </a:rPr>
              <a:t>Phenylketonuria (PKU) </a:t>
            </a:r>
          </a:p>
          <a:p>
            <a:pPr marL="285750" indent="-285750" algn="l">
              <a:buFont typeface="Arial" panose="020B0604020202020204" pitchFamily="34" charset="0"/>
              <a:buChar char="•"/>
            </a:pPr>
            <a:r>
              <a:rPr lang="en-US" sz="1700" i="0" dirty="0">
                <a:solidFill>
                  <a:srgbClr val="000000"/>
                </a:solidFill>
                <a:effectLst/>
                <a:latin typeface="Helvetica" pitchFamily="2" charset="0"/>
              </a:rPr>
              <a:t>Autosomal recessive genetic condition</a:t>
            </a:r>
          </a:p>
          <a:p>
            <a:pPr marL="285750" indent="-285750" algn="l">
              <a:buFont typeface="Arial" panose="020B0604020202020204" pitchFamily="34" charset="0"/>
              <a:buChar char="•"/>
            </a:pPr>
            <a:r>
              <a:rPr lang="en-US" sz="1700" dirty="0">
                <a:solidFill>
                  <a:srgbClr val="000000"/>
                </a:solidFill>
                <a:latin typeface="Helvetica" pitchFamily="2" charset="0"/>
              </a:rPr>
              <a:t>Mutation in the autosomal </a:t>
            </a:r>
            <a:r>
              <a:rPr lang="en-US" sz="1700" i="1" dirty="0">
                <a:solidFill>
                  <a:srgbClr val="000000"/>
                </a:solidFill>
                <a:latin typeface="Helvetica" pitchFamily="2" charset="0"/>
              </a:rPr>
              <a:t>PAH </a:t>
            </a:r>
            <a:r>
              <a:rPr lang="en-US" sz="1700" dirty="0">
                <a:solidFill>
                  <a:srgbClr val="000000"/>
                </a:solidFill>
                <a:latin typeface="Helvetica" pitchFamily="2" charset="0"/>
              </a:rPr>
              <a:t>gene on </a:t>
            </a:r>
            <a:r>
              <a:rPr lang="en-US" sz="1700" dirty="0">
                <a:solidFill>
                  <a:srgbClr val="000000"/>
                </a:solidFill>
                <a:latin typeface="Helvetica" pitchFamily="2" charset="0"/>
                <a:hlinkClick r:id="rId3"/>
              </a:rPr>
              <a:t>chromosome 12</a:t>
            </a:r>
            <a:r>
              <a:rPr lang="en-US" sz="1700" dirty="0">
                <a:solidFill>
                  <a:srgbClr val="000000"/>
                </a:solidFill>
                <a:latin typeface="Helvetica" pitchFamily="2" charset="0"/>
              </a:rPr>
              <a:t> results in an inefficient or non-functional PAH, resulting in a toxic buildup of Phenylalanine and a lack of tyrosine</a:t>
            </a:r>
          </a:p>
        </p:txBody>
      </p:sp>
      <p:sp>
        <p:nvSpPr>
          <p:cNvPr id="9" name="TextBox 8">
            <a:extLst>
              <a:ext uri="{FF2B5EF4-FFF2-40B4-BE49-F238E27FC236}">
                <a16:creationId xmlns:a16="http://schemas.microsoft.com/office/drawing/2014/main" id="{563039F9-C1A7-D06E-FEBB-45759450DBBA}"/>
              </a:ext>
            </a:extLst>
          </p:cNvPr>
          <p:cNvSpPr txBox="1"/>
          <p:nvPr/>
        </p:nvSpPr>
        <p:spPr>
          <a:xfrm>
            <a:off x="36576" y="5719227"/>
            <a:ext cx="3621024" cy="1138773"/>
          </a:xfrm>
          <a:prstGeom prst="rect">
            <a:avLst/>
          </a:prstGeom>
          <a:noFill/>
        </p:spPr>
        <p:txBody>
          <a:bodyPr wrap="square">
            <a:spAutoFit/>
          </a:bodyPr>
          <a:lstStyle/>
          <a:p>
            <a:pPr marL="285750" indent="-285750" algn="l">
              <a:buFont typeface="Arial" panose="020B0604020202020204" pitchFamily="34" charset="0"/>
              <a:buChar char="•"/>
            </a:pPr>
            <a:r>
              <a:rPr lang="en-US" sz="1700" dirty="0">
                <a:solidFill>
                  <a:srgbClr val="000000"/>
                </a:solidFill>
                <a:latin typeface="Helvetica" pitchFamily="2" charset="0"/>
              </a:rPr>
              <a:t>Symptoms:</a:t>
            </a:r>
          </a:p>
          <a:p>
            <a:pPr marL="742950" lvl="1" indent="-285750">
              <a:buFont typeface="Courier New" panose="02070309020205020404" pitchFamily="49" charset="0"/>
              <a:buChar char="o"/>
            </a:pPr>
            <a:r>
              <a:rPr lang="en-US" sz="1700" dirty="0">
                <a:solidFill>
                  <a:srgbClr val="000000"/>
                </a:solidFill>
                <a:latin typeface="Helvetica" pitchFamily="2" charset="0"/>
              </a:rPr>
              <a:t>Severe intellectual disability</a:t>
            </a:r>
          </a:p>
          <a:p>
            <a:pPr marL="742950" lvl="1" indent="-285750">
              <a:buFont typeface="Courier New" panose="02070309020205020404" pitchFamily="49" charset="0"/>
              <a:buChar char="o"/>
            </a:pPr>
            <a:r>
              <a:rPr lang="en-US" sz="1700" dirty="0">
                <a:solidFill>
                  <a:srgbClr val="000000"/>
                </a:solidFill>
                <a:latin typeface="Helvetica" pitchFamily="2" charset="0"/>
              </a:rPr>
              <a:t>Psychiatric disorders</a:t>
            </a:r>
          </a:p>
          <a:p>
            <a:pPr marL="742950" lvl="1" indent="-285750">
              <a:buFont typeface="Courier New" panose="02070309020205020404" pitchFamily="49" charset="0"/>
              <a:buChar char="o"/>
            </a:pPr>
            <a:r>
              <a:rPr lang="en-US" sz="1700" dirty="0">
                <a:solidFill>
                  <a:srgbClr val="000000"/>
                </a:solidFill>
                <a:latin typeface="Helvetica" pitchFamily="2" charset="0"/>
              </a:rPr>
              <a:t>Seizures</a:t>
            </a:r>
            <a:endParaRPr lang="en-US" sz="1700" dirty="0">
              <a:solidFill>
                <a:srgbClr val="000000"/>
              </a:solidFill>
              <a:latin typeface="Helvetica" pitchFamily="2" charset="0"/>
              <a:hlinkClick r:id="rId3"/>
            </a:endParaRPr>
          </a:p>
        </p:txBody>
      </p:sp>
      <p:sp>
        <p:nvSpPr>
          <p:cNvPr id="10" name="TextBox 9">
            <a:extLst>
              <a:ext uri="{FF2B5EF4-FFF2-40B4-BE49-F238E27FC236}">
                <a16:creationId xmlns:a16="http://schemas.microsoft.com/office/drawing/2014/main" id="{39BA28CE-0856-EADA-255E-C3FD86FEE92C}"/>
              </a:ext>
            </a:extLst>
          </p:cNvPr>
          <p:cNvSpPr txBox="1"/>
          <p:nvPr/>
        </p:nvSpPr>
        <p:spPr>
          <a:xfrm>
            <a:off x="3523858" y="5719227"/>
            <a:ext cx="3621024" cy="1138773"/>
          </a:xfrm>
          <a:prstGeom prst="rect">
            <a:avLst/>
          </a:prstGeom>
          <a:noFill/>
        </p:spPr>
        <p:txBody>
          <a:bodyPr wrap="square">
            <a:spAutoFit/>
          </a:bodyPr>
          <a:lstStyle/>
          <a:p>
            <a:pPr marL="285750" indent="-285750" algn="l">
              <a:buFont typeface="Arial" panose="020B0604020202020204" pitchFamily="34" charset="0"/>
              <a:buChar char="•"/>
            </a:pPr>
            <a:r>
              <a:rPr lang="en-US" sz="1700" dirty="0">
                <a:solidFill>
                  <a:srgbClr val="000000"/>
                </a:solidFill>
                <a:latin typeface="Helvetica" pitchFamily="2" charset="0"/>
              </a:rPr>
              <a:t>Treatment:</a:t>
            </a:r>
          </a:p>
          <a:p>
            <a:pPr marL="742950" lvl="1" indent="-285750">
              <a:buFont typeface="Wingdings" pitchFamily="2" charset="2"/>
              <a:buChar char="ü"/>
            </a:pPr>
            <a:r>
              <a:rPr lang="en-US" sz="1700" dirty="0">
                <a:solidFill>
                  <a:srgbClr val="000000"/>
                </a:solidFill>
                <a:latin typeface="Helvetica" pitchFamily="2" charset="0"/>
              </a:rPr>
              <a:t>Diet low in phenylalanine</a:t>
            </a:r>
          </a:p>
          <a:p>
            <a:pPr marL="742950" lvl="1" indent="-285750">
              <a:buFont typeface="Wingdings" pitchFamily="2" charset="2"/>
              <a:buChar char="ü"/>
            </a:pPr>
            <a:r>
              <a:rPr lang="en-US" sz="1700" dirty="0">
                <a:solidFill>
                  <a:srgbClr val="000000"/>
                </a:solidFill>
                <a:latin typeface="Helvetica" pitchFamily="2" charset="0"/>
              </a:rPr>
              <a:t>Reduce/eliminate high protein foods</a:t>
            </a:r>
          </a:p>
        </p:txBody>
      </p:sp>
      <p:pic>
        <p:nvPicPr>
          <p:cNvPr id="3080" name="Picture 8" descr="PKU1">
            <a:extLst>
              <a:ext uri="{FF2B5EF4-FFF2-40B4-BE49-F238E27FC236}">
                <a16:creationId xmlns:a16="http://schemas.microsoft.com/office/drawing/2014/main" id="{30C3BACC-B58F-1CEC-6F14-D39683B3CF3C}"/>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3523858" y="1414754"/>
            <a:ext cx="3393592" cy="271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64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EE4FF-9E3D-7E96-D452-442F7263F61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9F9C8EA-BD71-527B-6A72-A40CFC1BA6C9}"/>
              </a:ext>
            </a:extLst>
          </p:cNvPr>
          <p:cNvSpPr txBox="1"/>
          <p:nvPr/>
        </p:nvSpPr>
        <p:spPr>
          <a:xfrm>
            <a:off x="48768" y="1048363"/>
            <a:ext cx="11887200" cy="877163"/>
          </a:xfrm>
          <a:prstGeom prst="rect">
            <a:avLst/>
          </a:prstGeom>
          <a:noFill/>
        </p:spPr>
        <p:txBody>
          <a:bodyPr wrap="square">
            <a:spAutoFit/>
          </a:bodyPr>
          <a:lstStyle/>
          <a:p>
            <a:pPr marL="285750" indent="-285750" algn="l">
              <a:buFont typeface="Arial" panose="020B0604020202020204" pitchFamily="34" charset="0"/>
              <a:buChar char="•"/>
            </a:pPr>
            <a:r>
              <a:rPr lang="en-US" sz="1700" dirty="0">
                <a:solidFill>
                  <a:srgbClr val="000000"/>
                </a:solidFill>
                <a:latin typeface="Helvetica" pitchFamily="2" charset="0"/>
              </a:rPr>
              <a:t>As a recessive disorder, two mutated alleles are required (absence of the normal dominant allele) to have PKU</a:t>
            </a:r>
          </a:p>
          <a:p>
            <a:pPr marL="285750" indent="-285750" algn="l">
              <a:buFont typeface="Arial" panose="020B0604020202020204" pitchFamily="34" charset="0"/>
              <a:buChar char="•"/>
            </a:pPr>
            <a:r>
              <a:rPr lang="en-US" sz="1700" dirty="0">
                <a:solidFill>
                  <a:srgbClr val="000000"/>
                </a:solidFill>
                <a:latin typeface="Helvetica" pitchFamily="2" charset="0"/>
              </a:rPr>
              <a:t>A heterozygous individual, with one mutated allele is a </a:t>
            </a:r>
            <a:r>
              <a:rPr lang="en-US" sz="1700" b="1" dirty="0">
                <a:solidFill>
                  <a:srgbClr val="000000"/>
                </a:solidFill>
                <a:latin typeface="Helvetica" pitchFamily="2" charset="0"/>
              </a:rPr>
              <a:t>carrier</a:t>
            </a:r>
            <a:r>
              <a:rPr lang="en-US" sz="1700" dirty="0">
                <a:solidFill>
                  <a:srgbClr val="000000"/>
                </a:solidFill>
                <a:latin typeface="Helvetica" pitchFamily="2" charset="0"/>
              </a:rPr>
              <a:t> as they ”carry” the PKU allele (allowing them to potentially pass it to their offspring) even though they don’t express it </a:t>
            </a:r>
          </a:p>
        </p:txBody>
      </p:sp>
      <p:pic>
        <p:nvPicPr>
          <p:cNvPr id="2" name="Picture 1">
            <a:extLst>
              <a:ext uri="{FF2B5EF4-FFF2-40B4-BE49-F238E27FC236}">
                <a16:creationId xmlns:a16="http://schemas.microsoft.com/office/drawing/2014/main" id="{B9032E1F-4CE2-B2C5-DD89-9093060512AF}"/>
              </a:ext>
            </a:extLst>
          </p:cNvPr>
          <p:cNvPicPr>
            <a:picLocks noChangeAspect="1"/>
          </p:cNvPicPr>
          <p:nvPr/>
        </p:nvPicPr>
        <p:blipFill>
          <a:blip r:embed="rId3"/>
          <a:stretch>
            <a:fillRect/>
          </a:stretch>
        </p:blipFill>
        <p:spPr>
          <a:xfrm>
            <a:off x="2209800" y="0"/>
            <a:ext cx="7772400" cy="942841"/>
          </a:xfrm>
          <a:prstGeom prst="rect">
            <a:avLst/>
          </a:prstGeom>
        </p:spPr>
      </p:pic>
      <p:pic>
        <p:nvPicPr>
          <p:cNvPr id="4106" name="Picture 10">
            <a:extLst>
              <a:ext uri="{FF2B5EF4-FFF2-40B4-BE49-F238E27FC236}">
                <a16:creationId xmlns:a16="http://schemas.microsoft.com/office/drawing/2014/main" id="{039BF313-0E81-B043-D70F-B2E637E76B5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88689" y="2543047"/>
            <a:ext cx="4346111" cy="31202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08B1D83-F810-A6F5-E8E7-9E30D5FA9C4D}"/>
              </a:ext>
            </a:extLst>
          </p:cNvPr>
          <p:cNvPicPr>
            <a:picLocks noChangeAspect="1"/>
          </p:cNvPicPr>
          <p:nvPr/>
        </p:nvPicPr>
        <p:blipFill>
          <a:blip r:embed="rId5"/>
          <a:stretch>
            <a:fillRect/>
          </a:stretch>
        </p:blipFill>
        <p:spPr>
          <a:xfrm>
            <a:off x="2109216" y="1990389"/>
            <a:ext cx="4455239" cy="4867611"/>
          </a:xfrm>
          <a:prstGeom prst="rect">
            <a:avLst/>
          </a:prstGeom>
        </p:spPr>
      </p:pic>
    </p:spTree>
    <p:extLst>
      <p:ext uri="{BB962C8B-B14F-4D97-AF65-F5344CB8AC3E}">
        <p14:creationId xmlns:p14="http://schemas.microsoft.com/office/powerpoint/2010/main" val="2476234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C516-EC4E-14C0-471C-D41F0DFF2D6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6419047-2A70-C937-98C9-B003AFB10CD2}"/>
              </a:ext>
            </a:extLst>
          </p:cNvPr>
          <p:cNvSpPr txBox="1"/>
          <p:nvPr/>
        </p:nvSpPr>
        <p:spPr>
          <a:xfrm>
            <a:off x="0" y="1035513"/>
            <a:ext cx="8390467" cy="3231654"/>
          </a:xfrm>
          <a:prstGeom prst="rect">
            <a:avLst/>
          </a:prstGeom>
          <a:noFill/>
        </p:spPr>
        <p:txBody>
          <a:bodyPr wrap="square">
            <a:spAutoFit/>
          </a:bodyPr>
          <a:lstStyle/>
          <a:p>
            <a:pPr marL="285750" indent="-285750">
              <a:buFont typeface="Wingdings" pitchFamily="2" charset="2"/>
              <a:buChar char="v"/>
            </a:pPr>
            <a:r>
              <a:rPr lang="en-US" sz="1700" b="1" i="0" dirty="0">
                <a:solidFill>
                  <a:srgbClr val="000000"/>
                </a:solidFill>
                <a:effectLst/>
                <a:latin typeface="Helvetica" pitchFamily="2" charset="0"/>
              </a:rPr>
              <a:t>Gene pool</a:t>
            </a:r>
            <a:r>
              <a:rPr lang="en-US" sz="1700" i="0" dirty="0">
                <a:solidFill>
                  <a:srgbClr val="000000"/>
                </a:solidFill>
                <a:effectLst/>
                <a:latin typeface="Helvetica" pitchFamily="2" charset="0"/>
              </a:rPr>
              <a:t>: all the genes and their different alleles present in a population</a:t>
            </a:r>
          </a:p>
          <a:p>
            <a:pPr algn="l"/>
            <a:endParaRPr lang="en-US" sz="1700" i="1" dirty="0">
              <a:solidFill>
                <a:srgbClr val="000000"/>
              </a:solidFill>
              <a:latin typeface="Helvetica" pitchFamily="2" charset="0"/>
            </a:endParaRPr>
          </a:p>
          <a:p>
            <a:pPr algn="l"/>
            <a:r>
              <a:rPr lang="en-US" sz="1700" i="1" dirty="0">
                <a:solidFill>
                  <a:srgbClr val="000000"/>
                </a:solidFill>
                <a:latin typeface="Helvetica" pitchFamily="2" charset="0"/>
              </a:rPr>
              <a:t>Recall:</a:t>
            </a:r>
            <a:r>
              <a:rPr lang="en-US" sz="1700" dirty="0">
                <a:solidFill>
                  <a:srgbClr val="000000"/>
                </a:solidFill>
                <a:latin typeface="Helvetica" pitchFamily="2" charset="0"/>
              </a:rPr>
              <a:t> alleles are variations of a specific gene. Most alleles only vary from each other one or a few base pairs</a:t>
            </a:r>
          </a:p>
          <a:p>
            <a:pPr algn="l"/>
            <a:endParaRPr lang="en-US" sz="1700" i="1" dirty="0">
              <a:solidFill>
                <a:srgbClr val="000000"/>
              </a:solidFill>
              <a:effectLst/>
              <a:latin typeface="Helvetica" pitchFamily="2" charset="0"/>
            </a:endParaRPr>
          </a:p>
          <a:p>
            <a:pPr algn="l"/>
            <a:r>
              <a:rPr lang="en-US" sz="1700" b="1" dirty="0">
                <a:solidFill>
                  <a:srgbClr val="000000"/>
                </a:solidFill>
                <a:latin typeface="Helvetica" pitchFamily="2" charset="0"/>
                <a:sym typeface="Wingdings" pitchFamily="2" charset="2"/>
              </a:rPr>
              <a:t>Single-nucleotide polymorphisms (SNPs): </a:t>
            </a:r>
            <a:r>
              <a:rPr lang="en-US" sz="1700" dirty="0">
                <a:solidFill>
                  <a:srgbClr val="000000"/>
                </a:solidFill>
                <a:latin typeface="Helvetica" pitchFamily="2" charset="0"/>
                <a:sym typeface="Wingdings" pitchFamily="2" charset="2"/>
              </a:rPr>
              <a:t>variation at a single base in a DNA sequence present in more than 1% of the population</a:t>
            </a:r>
            <a:endParaRPr lang="en-US" sz="1700" i="1" dirty="0">
              <a:solidFill>
                <a:srgbClr val="000000"/>
              </a:solidFill>
              <a:latin typeface="Helvetica" pitchFamily="2" charset="0"/>
              <a:sym typeface="Wingdings" pitchFamily="2" charset="2"/>
            </a:endParaRPr>
          </a:p>
          <a:p>
            <a:pPr algn="l"/>
            <a:endParaRPr lang="en-US" sz="1700" i="1" dirty="0">
              <a:solidFill>
                <a:srgbClr val="000000"/>
              </a:solidFill>
              <a:effectLst/>
              <a:latin typeface="Helvetica" pitchFamily="2" charset="0"/>
              <a:sym typeface="Wingdings" pitchFamily="2" charset="2"/>
            </a:endParaRPr>
          </a:p>
          <a:p>
            <a:pPr marL="285750" indent="-285750" algn="l">
              <a:buFont typeface="Wingdings" pitchFamily="2" charset="2"/>
              <a:buChar char="Ø"/>
            </a:pPr>
            <a:r>
              <a:rPr lang="en-US" sz="1700" dirty="0">
                <a:solidFill>
                  <a:srgbClr val="000000"/>
                </a:solidFill>
                <a:effectLst/>
                <a:latin typeface="Helvetica" pitchFamily="2" charset="0"/>
              </a:rPr>
              <a:t>a single nucleotide substitution can create phenotypic variation thus, most genes possess </a:t>
            </a:r>
            <a:r>
              <a:rPr lang="en-US" sz="1700" i="1" dirty="0">
                <a:solidFill>
                  <a:srgbClr val="000000"/>
                </a:solidFill>
                <a:effectLst/>
                <a:latin typeface="Helvetica" pitchFamily="2" charset="0"/>
              </a:rPr>
              <a:t>more than just a single dominant and recessive variant</a:t>
            </a:r>
          </a:p>
          <a:p>
            <a:pPr marL="285750" indent="-285750" algn="l">
              <a:buFont typeface="Wingdings" pitchFamily="2" charset="2"/>
              <a:buChar char="Ø"/>
            </a:pPr>
            <a:r>
              <a:rPr lang="en-US" sz="1700" dirty="0">
                <a:solidFill>
                  <a:srgbClr val="000000"/>
                </a:solidFill>
                <a:effectLst/>
                <a:latin typeface="Helvetica" pitchFamily="2" charset="0"/>
              </a:rPr>
              <a:t>even though individuals only inherit two alleles per gene (one from each parent), there are typically multiple alleles for any given gene within the gene pool</a:t>
            </a:r>
          </a:p>
        </p:txBody>
      </p:sp>
      <p:pic>
        <p:nvPicPr>
          <p:cNvPr id="3" name="Picture 2">
            <a:extLst>
              <a:ext uri="{FF2B5EF4-FFF2-40B4-BE49-F238E27FC236}">
                <a16:creationId xmlns:a16="http://schemas.microsoft.com/office/drawing/2014/main" id="{12094B63-7757-B010-E965-DFB704A3D36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044357" y="30370"/>
            <a:ext cx="7258189" cy="346178"/>
          </a:xfrm>
          <a:prstGeom prst="rect">
            <a:avLst/>
          </a:prstGeom>
        </p:spPr>
      </p:pic>
      <p:pic>
        <p:nvPicPr>
          <p:cNvPr id="5" name="Picture 4">
            <a:extLst>
              <a:ext uri="{FF2B5EF4-FFF2-40B4-BE49-F238E27FC236}">
                <a16:creationId xmlns:a16="http://schemas.microsoft.com/office/drawing/2014/main" id="{99C5E5A7-1D96-C1ED-2546-CD5E66DD1E8C}"/>
              </a:ext>
            </a:extLst>
          </p:cNvPr>
          <p:cNvPicPr>
            <a:picLocks noChangeAspect="1"/>
          </p:cNvPicPr>
          <p:nvPr/>
        </p:nvPicPr>
        <p:blipFill>
          <a:blip r:embed="rId4"/>
          <a:stretch>
            <a:fillRect/>
          </a:stretch>
        </p:blipFill>
        <p:spPr>
          <a:xfrm>
            <a:off x="2044357" y="343158"/>
            <a:ext cx="7235110" cy="692355"/>
          </a:xfrm>
          <a:prstGeom prst="rect">
            <a:avLst/>
          </a:prstGeom>
        </p:spPr>
      </p:pic>
      <p:pic>
        <p:nvPicPr>
          <p:cNvPr id="9220" name="Picture 4" descr="Experimental Design - Identify Single Nucleotide Polymorphisms (SNPs) -  LabXchange">
            <a:extLst>
              <a:ext uri="{FF2B5EF4-FFF2-40B4-BE49-F238E27FC236}">
                <a16:creationId xmlns:a16="http://schemas.microsoft.com/office/drawing/2014/main" id="{7648D669-93D9-9143-01D1-D2385E9B68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53272" y="1035513"/>
            <a:ext cx="3075921" cy="20717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96392E-FAD2-8A52-176F-9ADCAFB7D07D}"/>
              </a:ext>
            </a:extLst>
          </p:cNvPr>
          <p:cNvSpPr txBox="1"/>
          <p:nvPr/>
        </p:nvSpPr>
        <p:spPr>
          <a:xfrm>
            <a:off x="0" y="4392688"/>
            <a:ext cx="7781209" cy="2446824"/>
          </a:xfrm>
          <a:prstGeom prst="rect">
            <a:avLst/>
          </a:prstGeom>
          <a:noFill/>
        </p:spPr>
        <p:txBody>
          <a:bodyPr wrap="square">
            <a:spAutoFit/>
          </a:bodyPr>
          <a:lstStyle/>
          <a:p>
            <a:r>
              <a:rPr lang="en-US" sz="1700" dirty="0">
                <a:solidFill>
                  <a:srgbClr val="000000"/>
                </a:solidFill>
                <a:latin typeface="Helvetica" pitchFamily="2" charset="0"/>
              </a:rPr>
              <a:t>Ex: HLA (Human Leukocyte Antigen) </a:t>
            </a:r>
          </a:p>
          <a:p>
            <a:pPr marL="285750" indent="-285750">
              <a:buFont typeface="Arial" panose="020B0604020202020204" pitchFamily="34" charset="0"/>
              <a:buChar char="•"/>
            </a:pPr>
            <a:r>
              <a:rPr lang="en-US" sz="1700" dirty="0">
                <a:solidFill>
                  <a:srgbClr val="000000"/>
                </a:solidFill>
                <a:latin typeface="Helvetica" pitchFamily="2" charset="0"/>
              </a:rPr>
              <a:t>a complex of genes on chromosome 6 in humans that encode cell-surface proteins responsible for regulation of the immune system (MHC proteins)</a:t>
            </a:r>
          </a:p>
          <a:p>
            <a:pPr marL="285750" indent="-285750">
              <a:buFont typeface="Arial" panose="020B0604020202020204" pitchFamily="34" charset="0"/>
              <a:buChar char="•"/>
            </a:pPr>
            <a:r>
              <a:rPr lang="en-US" sz="1700" dirty="0">
                <a:solidFill>
                  <a:srgbClr val="000000"/>
                </a:solidFill>
                <a:latin typeface="Helvetica" pitchFamily="2" charset="0"/>
              </a:rPr>
              <a:t>HLA genes are highly polymorphic and have MANY different allele variants, allowing fine-tuning of the adaptive immune system</a:t>
            </a:r>
          </a:p>
          <a:p>
            <a:pPr marL="285750" indent="-285750">
              <a:buFont typeface="Arial" panose="020B0604020202020204" pitchFamily="34" charset="0"/>
              <a:buChar char="•"/>
            </a:pPr>
            <a:r>
              <a:rPr lang="en-US" sz="1700" dirty="0">
                <a:solidFill>
                  <a:srgbClr val="000000"/>
                </a:solidFill>
                <a:latin typeface="Helvetica" pitchFamily="2" charset="0"/>
              </a:rPr>
              <a:t>There are so many alleles that a </a:t>
            </a:r>
            <a:r>
              <a:rPr lang="en-US" sz="1700" dirty="0">
                <a:solidFill>
                  <a:srgbClr val="000000"/>
                </a:solidFill>
                <a:latin typeface="Helvetica" pitchFamily="2" charset="0"/>
                <a:hlinkClick r:id="rId6"/>
              </a:rPr>
              <a:t>complex naming system </a:t>
            </a:r>
            <a:r>
              <a:rPr lang="en-US" sz="1700" dirty="0">
                <a:solidFill>
                  <a:srgbClr val="000000"/>
                </a:solidFill>
                <a:latin typeface="Helvetica" pitchFamily="2" charset="0"/>
              </a:rPr>
              <a:t>is needed</a:t>
            </a:r>
          </a:p>
          <a:p>
            <a:pPr marL="285750" indent="-285750">
              <a:buFont typeface="Arial" panose="020B0604020202020204" pitchFamily="34" charset="0"/>
              <a:buChar char="•"/>
            </a:pPr>
            <a:endParaRPr lang="en-US" sz="1700" dirty="0">
              <a:solidFill>
                <a:srgbClr val="000000"/>
              </a:solidFill>
              <a:latin typeface="Helvetica" pitchFamily="2" charset="0"/>
            </a:endParaRPr>
          </a:p>
          <a:p>
            <a:r>
              <a:rPr lang="en-US" sz="1700" dirty="0">
                <a:solidFill>
                  <a:srgbClr val="000000"/>
                </a:solidFill>
                <a:latin typeface="Helvetica" pitchFamily="2" charset="0"/>
              </a:rPr>
              <a:t>Ex: gene for fur coat colour in rabbits have 4 alleles with display a hierarchy of dominance C &gt; </a:t>
            </a:r>
            <a:r>
              <a:rPr lang="en-US" sz="1700" dirty="0" err="1">
                <a:solidFill>
                  <a:srgbClr val="000000"/>
                </a:solidFill>
                <a:latin typeface="Helvetica" pitchFamily="2" charset="0"/>
              </a:rPr>
              <a:t>C</a:t>
            </a:r>
            <a:r>
              <a:rPr lang="en-US" sz="1700" baseline="30000" dirty="0" err="1">
                <a:solidFill>
                  <a:srgbClr val="000000"/>
                </a:solidFill>
                <a:latin typeface="Helvetica" pitchFamily="2" charset="0"/>
              </a:rPr>
              <a:t>chd</a:t>
            </a:r>
            <a:r>
              <a:rPr lang="en-US" sz="1700" dirty="0">
                <a:solidFill>
                  <a:srgbClr val="000000"/>
                </a:solidFill>
                <a:latin typeface="Helvetica" pitchFamily="2" charset="0"/>
              </a:rPr>
              <a:t> &gt; C</a:t>
            </a:r>
            <a:r>
              <a:rPr lang="en-US" sz="1700" baseline="30000" dirty="0">
                <a:solidFill>
                  <a:srgbClr val="000000"/>
                </a:solidFill>
                <a:latin typeface="Helvetica" pitchFamily="2" charset="0"/>
              </a:rPr>
              <a:t>h</a:t>
            </a:r>
            <a:r>
              <a:rPr lang="en-US" sz="1700" dirty="0">
                <a:solidFill>
                  <a:srgbClr val="000000"/>
                </a:solidFill>
                <a:latin typeface="Helvetica" pitchFamily="2" charset="0"/>
              </a:rPr>
              <a:t> &gt; c</a:t>
            </a:r>
          </a:p>
        </p:txBody>
      </p:sp>
      <p:pic>
        <p:nvPicPr>
          <p:cNvPr id="9222" name="Picture 6" descr="More Complete HLA Analysis - 10x Genomics">
            <a:extLst>
              <a:ext uri="{FF2B5EF4-FFF2-40B4-BE49-F238E27FC236}">
                <a16:creationId xmlns:a16="http://schemas.microsoft.com/office/drawing/2014/main" id="{48EB111C-0B78-474C-401C-3B6138D11E2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90467" y="3221872"/>
            <a:ext cx="3708400" cy="161367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image">
            <a:extLst>
              <a:ext uri="{FF2B5EF4-FFF2-40B4-BE49-F238E27FC236}">
                <a16:creationId xmlns:a16="http://schemas.microsoft.com/office/drawing/2014/main" id="{A5D0D874-3776-CA12-A020-27079A0F8C41}"/>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8390467" y="5017883"/>
            <a:ext cx="3801533" cy="180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59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B19F-69B8-5726-E1BC-5C91D0FB50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D6E14B-6452-EB74-41FE-2AE498D63C7D}"/>
              </a:ext>
            </a:extLst>
          </p:cNvPr>
          <p:cNvSpPr txBox="1"/>
          <p:nvPr/>
        </p:nvSpPr>
        <p:spPr>
          <a:xfrm>
            <a:off x="0" y="1072896"/>
            <a:ext cx="12082272" cy="1661993"/>
          </a:xfrm>
          <a:prstGeom prst="rect">
            <a:avLst/>
          </a:prstGeom>
          <a:noFill/>
        </p:spPr>
        <p:txBody>
          <a:bodyPr wrap="square">
            <a:spAutoFit/>
          </a:bodyPr>
          <a:lstStyle/>
          <a:p>
            <a:pPr algn="l"/>
            <a:r>
              <a:rPr lang="en-US" sz="1700" i="0" dirty="0">
                <a:solidFill>
                  <a:srgbClr val="000000"/>
                </a:solidFill>
                <a:effectLst/>
                <a:latin typeface="Helvetica" pitchFamily="2" charset="0"/>
              </a:rPr>
              <a:t>ABO blood group system in humans is an example of </a:t>
            </a:r>
            <a:r>
              <a:rPr lang="en-US" sz="1700" b="1" i="0" dirty="0">
                <a:solidFill>
                  <a:srgbClr val="000000"/>
                </a:solidFill>
                <a:effectLst/>
                <a:latin typeface="Helvetica" pitchFamily="2" charset="0"/>
              </a:rPr>
              <a:t>multiple alleles</a:t>
            </a:r>
            <a:r>
              <a:rPr lang="en-US" sz="1700" i="0" dirty="0">
                <a:solidFill>
                  <a:srgbClr val="000000"/>
                </a:solidFill>
                <a:effectLst/>
                <a:latin typeface="Helvetica" pitchFamily="2" charset="0"/>
              </a:rPr>
              <a:t>.</a:t>
            </a:r>
          </a:p>
          <a:p>
            <a:pPr marL="285750" indent="-285750" algn="l">
              <a:buFont typeface="Wingdings" pitchFamily="2" charset="2"/>
              <a:buChar char="Ø"/>
            </a:pPr>
            <a:r>
              <a:rPr lang="en-US" sz="1700" dirty="0">
                <a:solidFill>
                  <a:srgbClr val="000000"/>
                </a:solidFill>
                <a:latin typeface="Helvetica" pitchFamily="2" charset="0"/>
              </a:rPr>
              <a:t>Four different phenotypes: A , B, AB, O</a:t>
            </a:r>
          </a:p>
          <a:p>
            <a:pPr marL="285750" indent="-285750" algn="l">
              <a:buFont typeface="Wingdings" pitchFamily="2" charset="2"/>
              <a:buChar char="Ø"/>
            </a:pPr>
            <a:r>
              <a:rPr lang="en-US" sz="1700" dirty="0">
                <a:solidFill>
                  <a:srgbClr val="000000"/>
                </a:solidFill>
                <a:latin typeface="Helvetica" pitchFamily="2" charset="0"/>
              </a:rPr>
              <a:t>One gene determines the ABO blood group of a person</a:t>
            </a:r>
          </a:p>
          <a:p>
            <a:pPr marL="285750" indent="-285750" algn="l">
              <a:buFont typeface="Wingdings" pitchFamily="2" charset="2"/>
              <a:buChar char="Ø"/>
            </a:pPr>
            <a:r>
              <a:rPr lang="en-US" sz="1700" dirty="0">
                <a:solidFill>
                  <a:srgbClr val="000000"/>
                </a:solidFill>
                <a:latin typeface="Helvetica" pitchFamily="2" charset="0"/>
              </a:rPr>
              <a:t>Gene has three alleles of the gene: I</a:t>
            </a:r>
            <a:r>
              <a:rPr lang="en-US" sz="1700" baseline="30000" dirty="0">
                <a:solidFill>
                  <a:srgbClr val="000000"/>
                </a:solidFill>
                <a:latin typeface="Helvetica" pitchFamily="2" charset="0"/>
              </a:rPr>
              <a:t>A</a:t>
            </a:r>
            <a:r>
              <a:rPr lang="en-US" sz="1700" dirty="0">
                <a:solidFill>
                  <a:srgbClr val="000000"/>
                </a:solidFill>
                <a:latin typeface="Helvetica" pitchFamily="2" charset="0"/>
              </a:rPr>
              <a:t>, I</a:t>
            </a:r>
            <a:r>
              <a:rPr lang="en-US" sz="1700" baseline="30000" dirty="0">
                <a:solidFill>
                  <a:srgbClr val="000000"/>
                </a:solidFill>
                <a:latin typeface="Helvetica" pitchFamily="2" charset="0"/>
              </a:rPr>
              <a:t>B</a:t>
            </a:r>
            <a:r>
              <a:rPr lang="en-US" sz="1700" dirty="0">
                <a:solidFill>
                  <a:srgbClr val="000000"/>
                </a:solidFill>
                <a:latin typeface="Helvetica" pitchFamily="2" charset="0"/>
              </a:rPr>
              <a:t>, i</a:t>
            </a:r>
          </a:p>
          <a:p>
            <a:pPr marL="285750" indent="-285750" algn="l">
              <a:buFont typeface="Wingdings" pitchFamily="2" charset="2"/>
              <a:buChar char="Ø"/>
            </a:pPr>
            <a:r>
              <a:rPr lang="en-US" sz="1700" dirty="0">
                <a:solidFill>
                  <a:srgbClr val="000000"/>
                </a:solidFill>
                <a:latin typeface="Helvetica" pitchFamily="2" charset="0"/>
              </a:rPr>
              <a:t>I</a:t>
            </a:r>
            <a:r>
              <a:rPr lang="en-US" sz="1700" baseline="30000" dirty="0">
                <a:solidFill>
                  <a:srgbClr val="000000"/>
                </a:solidFill>
                <a:latin typeface="Helvetica" pitchFamily="2" charset="0"/>
              </a:rPr>
              <a:t>A </a:t>
            </a:r>
            <a:r>
              <a:rPr lang="en-US" sz="1700" dirty="0">
                <a:solidFill>
                  <a:srgbClr val="000000"/>
                </a:solidFill>
                <a:latin typeface="Helvetica" pitchFamily="2" charset="0"/>
              </a:rPr>
              <a:t>and I</a:t>
            </a:r>
            <a:r>
              <a:rPr lang="en-US" sz="1700" baseline="30000" dirty="0">
                <a:solidFill>
                  <a:srgbClr val="000000"/>
                </a:solidFill>
                <a:latin typeface="Helvetica" pitchFamily="2" charset="0"/>
              </a:rPr>
              <a:t>B  </a:t>
            </a:r>
            <a:r>
              <a:rPr lang="en-US" sz="1700" dirty="0">
                <a:solidFill>
                  <a:srgbClr val="000000"/>
                </a:solidFill>
                <a:latin typeface="Helvetica" pitchFamily="2" charset="0"/>
              </a:rPr>
              <a:t>alleles show </a:t>
            </a:r>
            <a:r>
              <a:rPr lang="en-US" sz="1700" b="1" dirty="0">
                <a:solidFill>
                  <a:srgbClr val="000000"/>
                </a:solidFill>
                <a:latin typeface="Helvetica" pitchFamily="2" charset="0"/>
              </a:rPr>
              <a:t>co-dominance:</a:t>
            </a:r>
            <a:r>
              <a:rPr lang="en-US" sz="1700" dirty="0">
                <a:solidFill>
                  <a:srgbClr val="000000"/>
                </a:solidFill>
                <a:latin typeface="Helvetica" pitchFamily="2" charset="0"/>
              </a:rPr>
              <a:t> both are expressed in a heterozygous I</a:t>
            </a:r>
            <a:r>
              <a:rPr lang="en-US" sz="1700" baseline="30000" dirty="0">
                <a:solidFill>
                  <a:srgbClr val="000000"/>
                </a:solidFill>
                <a:latin typeface="Helvetica" pitchFamily="2" charset="0"/>
              </a:rPr>
              <a:t>A </a:t>
            </a:r>
            <a:r>
              <a:rPr lang="en-US" sz="1700" dirty="0">
                <a:solidFill>
                  <a:srgbClr val="000000"/>
                </a:solidFill>
                <a:latin typeface="Helvetica" pitchFamily="2" charset="0"/>
              </a:rPr>
              <a:t>I</a:t>
            </a:r>
            <a:r>
              <a:rPr lang="en-US" sz="1700" baseline="30000" dirty="0">
                <a:solidFill>
                  <a:srgbClr val="000000"/>
                </a:solidFill>
                <a:latin typeface="Helvetica" pitchFamily="2" charset="0"/>
              </a:rPr>
              <a:t>B</a:t>
            </a:r>
            <a:r>
              <a:rPr lang="en-US" sz="1700" dirty="0">
                <a:solidFill>
                  <a:srgbClr val="000000"/>
                </a:solidFill>
                <a:latin typeface="Helvetica" pitchFamily="2" charset="0"/>
              </a:rPr>
              <a:t> genotype (neither masks expression of the other) and both are dominant over the </a:t>
            </a:r>
            <a:r>
              <a:rPr lang="en-US" sz="1700" dirty="0" err="1">
                <a:solidFill>
                  <a:srgbClr val="000000"/>
                </a:solidFill>
                <a:latin typeface="Helvetica" pitchFamily="2" charset="0"/>
              </a:rPr>
              <a:t>i</a:t>
            </a:r>
            <a:r>
              <a:rPr lang="en-US" sz="1700" dirty="0">
                <a:solidFill>
                  <a:srgbClr val="000000"/>
                </a:solidFill>
                <a:latin typeface="Helvetica" pitchFamily="2" charset="0"/>
              </a:rPr>
              <a:t> allele</a:t>
            </a:r>
          </a:p>
        </p:txBody>
      </p:sp>
      <p:pic>
        <p:nvPicPr>
          <p:cNvPr id="3" name="Picture 2">
            <a:extLst>
              <a:ext uri="{FF2B5EF4-FFF2-40B4-BE49-F238E27FC236}">
                <a16:creationId xmlns:a16="http://schemas.microsoft.com/office/drawing/2014/main" id="{4CB19573-8A34-B57A-460C-88543CFDAC3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97408" y="213183"/>
            <a:ext cx="4255008" cy="628065"/>
          </a:xfrm>
          <a:prstGeom prst="rect">
            <a:avLst/>
          </a:prstGeom>
        </p:spPr>
      </p:pic>
      <p:pic>
        <p:nvPicPr>
          <p:cNvPr id="2" name="Picture 1">
            <a:extLst>
              <a:ext uri="{FF2B5EF4-FFF2-40B4-BE49-F238E27FC236}">
                <a16:creationId xmlns:a16="http://schemas.microsoft.com/office/drawing/2014/main" id="{0C1A1B28-EB26-99E9-E33C-27FABE33B9C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550408" y="0"/>
            <a:ext cx="6446520" cy="963168"/>
          </a:xfrm>
          <a:prstGeom prst="rect">
            <a:avLst/>
          </a:prstGeom>
        </p:spPr>
      </p:pic>
      <p:sp>
        <p:nvSpPr>
          <p:cNvPr id="5" name="Rectangle 4">
            <a:extLst>
              <a:ext uri="{FF2B5EF4-FFF2-40B4-BE49-F238E27FC236}">
                <a16:creationId xmlns:a16="http://schemas.microsoft.com/office/drawing/2014/main" id="{E460C19C-216F-FD99-29B4-8D7FF9C89CDD}"/>
              </a:ext>
            </a:extLst>
          </p:cNvPr>
          <p:cNvSpPr/>
          <p:nvPr/>
        </p:nvSpPr>
        <p:spPr>
          <a:xfrm>
            <a:off x="6163056" y="733979"/>
            <a:ext cx="6041136" cy="229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7" name="Picture 6">
            <a:extLst>
              <a:ext uri="{FF2B5EF4-FFF2-40B4-BE49-F238E27FC236}">
                <a16:creationId xmlns:a16="http://schemas.microsoft.com/office/drawing/2014/main" id="{6048E62F-9532-8CA3-2656-92752161979B}"/>
              </a:ext>
            </a:extLst>
          </p:cNvPr>
          <p:cNvPicPr>
            <a:picLocks noChangeAspect="1"/>
          </p:cNvPicPr>
          <p:nvPr/>
        </p:nvPicPr>
        <p:blipFill>
          <a:blip r:embed="rId5"/>
          <a:stretch>
            <a:fillRect/>
          </a:stretch>
        </p:blipFill>
        <p:spPr>
          <a:xfrm>
            <a:off x="43704" y="3150799"/>
            <a:ext cx="12087336" cy="3298945"/>
          </a:xfrm>
          <a:prstGeom prst="rect">
            <a:avLst/>
          </a:prstGeom>
        </p:spPr>
      </p:pic>
    </p:spTree>
    <p:extLst>
      <p:ext uri="{BB962C8B-B14F-4D97-AF65-F5344CB8AC3E}">
        <p14:creationId xmlns:p14="http://schemas.microsoft.com/office/powerpoint/2010/main" val="199640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B0287-4281-1093-6634-2CAC9052BF9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5A003F-24F7-7426-452C-04EED970F314}"/>
              </a:ext>
            </a:extLst>
          </p:cNvPr>
          <p:cNvSpPr txBox="1"/>
          <p:nvPr/>
        </p:nvSpPr>
        <p:spPr>
          <a:xfrm>
            <a:off x="0" y="33907"/>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crosses of co-dominant alleles</a:t>
            </a:r>
          </a:p>
        </p:txBody>
      </p:sp>
      <p:sp>
        <p:nvSpPr>
          <p:cNvPr id="3" name="TextBox 2">
            <a:extLst>
              <a:ext uri="{FF2B5EF4-FFF2-40B4-BE49-F238E27FC236}">
                <a16:creationId xmlns:a16="http://schemas.microsoft.com/office/drawing/2014/main" id="{F6524C51-BEAE-17C5-BB42-2D1899D2AD08}"/>
              </a:ext>
            </a:extLst>
          </p:cNvPr>
          <p:cNvSpPr txBox="1"/>
          <p:nvPr/>
        </p:nvSpPr>
        <p:spPr>
          <a:xfrm>
            <a:off x="0" y="404979"/>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1. A man is blood group AB and his wife is heterozygous </a:t>
            </a:r>
            <a:r>
              <a:rPr lang="en-US" sz="1400" dirty="0">
                <a:solidFill>
                  <a:srgbClr val="000000"/>
                </a:solidFill>
                <a:latin typeface="Helvetica" pitchFamily="2" charset="0"/>
              </a:rPr>
              <a:t>B. Deduce genotypic and phenotypic ratio of potential offspring.  </a:t>
            </a:r>
          </a:p>
        </p:txBody>
      </p:sp>
      <p:sp>
        <p:nvSpPr>
          <p:cNvPr id="4" name="TextBox 3">
            <a:extLst>
              <a:ext uri="{FF2B5EF4-FFF2-40B4-BE49-F238E27FC236}">
                <a16:creationId xmlns:a16="http://schemas.microsoft.com/office/drawing/2014/main" id="{0EEE6CB4-5108-73BE-BC9F-C11E415CFDBA}"/>
              </a:ext>
            </a:extLst>
          </p:cNvPr>
          <p:cNvSpPr txBox="1"/>
          <p:nvPr/>
        </p:nvSpPr>
        <p:spPr>
          <a:xfrm>
            <a:off x="0" y="2033654"/>
            <a:ext cx="11801856" cy="523220"/>
          </a:xfrm>
          <a:prstGeom prst="rect">
            <a:avLst/>
          </a:prstGeom>
          <a:noFill/>
        </p:spPr>
        <p:txBody>
          <a:bodyPr wrap="square">
            <a:spAutoFit/>
          </a:bodyPr>
          <a:lstStyle/>
          <a:p>
            <a:pPr algn="l"/>
            <a:r>
              <a:rPr lang="en-US" sz="1400" dirty="0">
                <a:solidFill>
                  <a:srgbClr val="000000"/>
                </a:solidFill>
                <a:latin typeface="Helvetica" pitchFamily="2" charset="0"/>
              </a:rPr>
              <a:t>2</a:t>
            </a:r>
            <a:r>
              <a:rPr lang="en-US" sz="1400" i="0" dirty="0">
                <a:solidFill>
                  <a:srgbClr val="000000"/>
                </a:solidFill>
                <a:effectLst/>
                <a:latin typeface="Helvetica" pitchFamily="2" charset="0"/>
              </a:rPr>
              <a:t>. Alice has blood group A and her husband has blood group B. Their first child, Amanda, has blood group O. Their second child, has blood group AB. Deduce genotype of both Alice and her husband. </a:t>
            </a:r>
            <a:endParaRPr lang="en-US" sz="1400" dirty="0">
              <a:solidFill>
                <a:srgbClr val="000000"/>
              </a:solidFill>
              <a:latin typeface="Helvetica" pitchFamily="2" charset="0"/>
            </a:endParaRPr>
          </a:p>
        </p:txBody>
      </p:sp>
      <p:sp>
        <p:nvSpPr>
          <p:cNvPr id="5" name="TextBox 4">
            <a:extLst>
              <a:ext uri="{FF2B5EF4-FFF2-40B4-BE49-F238E27FC236}">
                <a16:creationId xmlns:a16="http://schemas.microsoft.com/office/drawing/2014/main" id="{C65BDBF1-A7E4-4B92-95E3-A08AC9CE2B6C}"/>
              </a:ext>
            </a:extLst>
          </p:cNvPr>
          <p:cNvSpPr txBox="1"/>
          <p:nvPr/>
        </p:nvSpPr>
        <p:spPr>
          <a:xfrm>
            <a:off x="0" y="3841594"/>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3. Man has blood group O has children with an AB woman. </a:t>
            </a:r>
            <a:r>
              <a:rPr lang="en-US" sz="1400" dirty="0">
                <a:solidFill>
                  <a:srgbClr val="000000"/>
                </a:solidFill>
                <a:latin typeface="Helvetica" pitchFamily="2" charset="0"/>
              </a:rPr>
              <a:t>Deduce genotypic and phenotypic ratio of potential offspring.</a:t>
            </a:r>
            <a:r>
              <a:rPr lang="en-US" sz="1400" i="0" dirty="0">
                <a:solidFill>
                  <a:srgbClr val="000000"/>
                </a:solidFill>
                <a:effectLst/>
                <a:latin typeface="Helvetica" pitchFamily="2" charset="0"/>
              </a:rPr>
              <a:t> </a:t>
            </a:r>
            <a:endParaRPr lang="en-US" sz="1400" dirty="0">
              <a:solidFill>
                <a:srgbClr val="000000"/>
              </a:solidFill>
              <a:latin typeface="Helvetica" pitchFamily="2" charset="0"/>
            </a:endParaRPr>
          </a:p>
        </p:txBody>
      </p:sp>
      <p:sp>
        <p:nvSpPr>
          <p:cNvPr id="7" name="TextBox 6">
            <a:extLst>
              <a:ext uri="{FF2B5EF4-FFF2-40B4-BE49-F238E27FC236}">
                <a16:creationId xmlns:a16="http://schemas.microsoft.com/office/drawing/2014/main" id="{66B41787-1568-5B3A-C86B-9BC0545A1D36}"/>
              </a:ext>
            </a:extLst>
          </p:cNvPr>
          <p:cNvSpPr txBox="1"/>
          <p:nvPr/>
        </p:nvSpPr>
        <p:spPr>
          <a:xfrm>
            <a:off x="0" y="5326663"/>
            <a:ext cx="11801856" cy="523220"/>
          </a:xfrm>
          <a:prstGeom prst="rect">
            <a:avLst/>
          </a:prstGeom>
          <a:noFill/>
        </p:spPr>
        <p:txBody>
          <a:bodyPr wrap="square">
            <a:spAutoFit/>
          </a:bodyPr>
          <a:lstStyle/>
          <a:p>
            <a:pPr algn="l"/>
            <a:r>
              <a:rPr lang="en-US" sz="1400" dirty="0">
                <a:solidFill>
                  <a:srgbClr val="000000"/>
                </a:solidFill>
                <a:latin typeface="Helvetica" pitchFamily="2" charset="0"/>
              </a:rPr>
              <a:t>4</a:t>
            </a:r>
            <a:r>
              <a:rPr lang="en-US" sz="1400" i="0" dirty="0">
                <a:solidFill>
                  <a:srgbClr val="000000"/>
                </a:solidFill>
                <a:effectLst/>
                <a:latin typeface="Helvetica" pitchFamily="2" charset="0"/>
              </a:rPr>
              <a:t>. In chickens, black feather C</a:t>
            </a:r>
            <a:r>
              <a:rPr lang="en-US" sz="1400" i="0" baseline="30000" dirty="0">
                <a:solidFill>
                  <a:srgbClr val="000000"/>
                </a:solidFill>
                <a:effectLst/>
                <a:latin typeface="Helvetica" pitchFamily="2" charset="0"/>
              </a:rPr>
              <a:t>B</a:t>
            </a:r>
            <a:r>
              <a:rPr lang="en-US" sz="1400" i="0" dirty="0">
                <a:solidFill>
                  <a:srgbClr val="000000"/>
                </a:solidFill>
                <a:effectLst/>
                <a:latin typeface="Helvetica" pitchFamily="2" charset="0"/>
              </a:rPr>
              <a:t> is co-dominant to white C</a:t>
            </a:r>
            <a:r>
              <a:rPr lang="en-US" sz="1400" i="0" baseline="30000" dirty="0">
                <a:solidFill>
                  <a:srgbClr val="000000"/>
                </a:solidFill>
                <a:effectLst/>
                <a:latin typeface="Helvetica" pitchFamily="2" charset="0"/>
              </a:rPr>
              <a:t>W</a:t>
            </a:r>
            <a:r>
              <a:rPr lang="en-US" sz="1400" i="0" dirty="0">
                <a:solidFill>
                  <a:srgbClr val="000000"/>
                </a:solidFill>
                <a:effectLst/>
                <a:latin typeface="Helvetica" pitchFamily="2" charset="0"/>
              </a:rPr>
              <a:t>. A white rooster is mated with a white/black hen. </a:t>
            </a:r>
            <a:r>
              <a:rPr lang="en-US" sz="1400" dirty="0">
                <a:solidFill>
                  <a:srgbClr val="000000"/>
                </a:solidFill>
                <a:latin typeface="Helvetica" pitchFamily="2" charset="0"/>
              </a:rPr>
              <a:t>Deduce genotypic and phenotypic ratio of potential offspring.</a:t>
            </a:r>
            <a:r>
              <a:rPr lang="en-US" sz="1400" i="0" dirty="0">
                <a:solidFill>
                  <a:srgbClr val="000000"/>
                </a:solidFill>
                <a:effectLst/>
                <a:latin typeface="Helvetica" pitchFamily="2" charset="0"/>
              </a:rPr>
              <a:t> </a:t>
            </a:r>
            <a:endParaRPr lang="en-US" sz="1400" dirty="0">
              <a:solidFill>
                <a:srgbClr val="000000"/>
              </a:solidFill>
              <a:latin typeface="Helvetica" pitchFamily="2" charset="0"/>
            </a:endParaRPr>
          </a:p>
        </p:txBody>
      </p:sp>
    </p:spTree>
    <p:extLst>
      <p:ext uri="{BB962C8B-B14F-4D97-AF65-F5344CB8AC3E}">
        <p14:creationId xmlns:p14="http://schemas.microsoft.com/office/powerpoint/2010/main" val="2904224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D9A51-9209-DE4B-57DE-28813538CED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074640-28E9-CD26-DDF1-855B1455E437}"/>
              </a:ext>
            </a:extLst>
          </p:cNvPr>
          <p:cNvSpPr txBox="1"/>
          <p:nvPr/>
        </p:nvSpPr>
        <p:spPr>
          <a:xfrm>
            <a:off x="0" y="53953"/>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crosses of co-dominant alleles</a:t>
            </a:r>
          </a:p>
        </p:txBody>
      </p:sp>
      <p:sp>
        <p:nvSpPr>
          <p:cNvPr id="3" name="TextBox 2">
            <a:extLst>
              <a:ext uri="{FF2B5EF4-FFF2-40B4-BE49-F238E27FC236}">
                <a16:creationId xmlns:a16="http://schemas.microsoft.com/office/drawing/2014/main" id="{D8673D01-04FD-8D3E-8E27-57F20C46F300}"/>
              </a:ext>
            </a:extLst>
          </p:cNvPr>
          <p:cNvSpPr txBox="1"/>
          <p:nvPr/>
        </p:nvSpPr>
        <p:spPr>
          <a:xfrm>
            <a:off x="0" y="404979"/>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1. A man is blood group AB and his wife is heterozygous </a:t>
            </a:r>
            <a:r>
              <a:rPr lang="en-US" sz="1400" dirty="0">
                <a:solidFill>
                  <a:srgbClr val="000000"/>
                </a:solidFill>
                <a:latin typeface="Helvetica" pitchFamily="2" charset="0"/>
              </a:rPr>
              <a:t>B. Deduce genotypic and phenotypic ratio of potential offspring.  </a:t>
            </a:r>
          </a:p>
        </p:txBody>
      </p:sp>
      <p:sp>
        <p:nvSpPr>
          <p:cNvPr id="4" name="TextBox 3">
            <a:extLst>
              <a:ext uri="{FF2B5EF4-FFF2-40B4-BE49-F238E27FC236}">
                <a16:creationId xmlns:a16="http://schemas.microsoft.com/office/drawing/2014/main" id="{8442393D-3386-F1FD-F7ED-E6A60D162996}"/>
              </a:ext>
            </a:extLst>
          </p:cNvPr>
          <p:cNvSpPr txBox="1"/>
          <p:nvPr/>
        </p:nvSpPr>
        <p:spPr>
          <a:xfrm>
            <a:off x="0" y="2033654"/>
            <a:ext cx="11801856" cy="523220"/>
          </a:xfrm>
          <a:prstGeom prst="rect">
            <a:avLst/>
          </a:prstGeom>
          <a:noFill/>
        </p:spPr>
        <p:txBody>
          <a:bodyPr wrap="square">
            <a:spAutoFit/>
          </a:bodyPr>
          <a:lstStyle/>
          <a:p>
            <a:pPr algn="l"/>
            <a:r>
              <a:rPr lang="en-US" sz="1400" dirty="0">
                <a:solidFill>
                  <a:srgbClr val="000000"/>
                </a:solidFill>
                <a:latin typeface="Helvetica" pitchFamily="2" charset="0"/>
              </a:rPr>
              <a:t>2</a:t>
            </a:r>
            <a:r>
              <a:rPr lang="en-US" sz="1400" i="0" dirty="0">
                <a:solidFill>
                  <a:srgbClr val="000000"/>
                </a:solidFill>
                <a:effectLst/>
                <a:latin typeface="Helvetica" pitchFamily="2" charset="0"/>
              </a:rPr>
              <a:t>. Alice has blood group A and her husband has blood group B. Their first child, Amanda, has blood group O. Their second child, has blood group AB. Deduce genotype of both Alice and her husband. </a:t>
            </a:r>
            <a:endParaRPr lang="en-US" sz="1400" dirty="0">
              <a:solidFill>
                <a:srgbClr val="000000"/>
              </a:solidFill>
              <a:latin typeface="Helvetica" pitchFamily="2" charset="0"/>
            </a:endParaRPr>
          </a:p>
        </p:txBody>
      </p:sp>
      <p:sp>
        <p:nvSpPr>
          <p:cNvPr id="5" name="TextBox 4">
            <a:extLst>
              <a:ext uri="{FF2B5EF4-FFF2-40B4-BE49-F238E27FC236}">
                <a16:creationId xmlns:a16="http://schemas.microsoft.com/office/drawing/2014/main" id="{D94A1818-2A81-5FBA-D1E0-413591E4FA2A}"/>
              </a:ext>
            </a:extLst>
          </p:cNvPr>
          <p:cNvSpPr txBox="1"/>
          <p:nvPr/>
        </p:nvSpPr>
        <p:spPr>
          <a:xfrm>
            <a:off x="0" y="3841594"/>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3. Man has blood group O has children with a AB woman. </a:t>
            </a:r>
            <a:r>
              <a:rPr lang="en-US" sz="1400" dirty="0">
                <a:solidFill>
                  <a:srgbClr val="000000"/>
                </a:solidFill>
                <a:latin typeface="Helvetica" pitchFamily="2" charset="0"/>
              </a:rPr>
              <a:t>Deduce genotypic and phenotypic ratio of potential offspring.</a:t>
            </a:r>
            <a:r>
              <a:rPr lang="en-US" sz="1400" i="0" dirty="0">
                <a:solidFill>
                  <a:srgbClr val="000000"/>
                </a:solidFill>
                <a:effectLst/>
                <a:latin typeface="Helvetica" pitchFamily="2" charset="0"/>
              </a:rPr>
              <a:t> </a:t>
            </a:r>
            <a:endParaRPr lang="en-US" sz="1400" dirty="0">
              <a:solidFill>
                <a:srgbClr val="000000"/>
              </a:solidFill>
              <a:latin typeface="Helvetica" pitchFamily="2" charset="0"/>
            </a:endParaRPr>
          </a:p>
        </p:txBody>
      </p:sp>
      <p:sp>
        <p:nvSpPr>
          <p:cNvPr id="7" name="TextBox 6">
            <a:extLst>
              <a:ext uri="{FF2B5EF4-FFF2-40B4-BE49-F238E27FC236}">
                <a16:creationId xmlns:a16="http://schemas.microsoft.com/office/drawing/2014/main" id="{31A29F88-B6AC-BA6C-4FF7-D7B96F5FA328}"/>
              </a:ext>
            </a:extLst>
          </p:cNvPr>
          <p:cNvSpPr txBox="1"/>
          <p:nvPr/>
        </p:nvSpPr>
        <p:spPr>
          <a:xfrm>
            <a:off x="0" y="5326663"/>
            <a:ext cx="11801856" cy="523220"/>
          </a:xfrm>
          <a:prstGeom prst="rect">
            <a:avLst/>
          </a:prstGeom>
          <a:noFill/>
        </p:spPr>
        <p:txBody>
          <a:bodyPr wrap="square">
            <a:spAutoFit/>
          </a:bodyPr>
          <a:lstStyle/>
          <a:p>
            <a:pPr algn="l"/>
            <a:r>
              <a:rPr lang="en-US" sz="1400" dirty="0">
                <a:solidFill>
                  <a:srgbClr val="000000"/>
                </a:solidFill>
                <a:latin typeface="Helvetica" pitchFamily="2" charset="0"/>
              </a:rPr>
              <a:t>4</a:t>
            </a:r>
            <a:r>
              <a:rPr lang="en-US" sz="1400" i="0" dirty="0">
                <a:solidFill>
                  <a:srgbClr val="000000"/>
                </a:solidFill>
                <a:effectLst/>
                <a:latin typeface="Helvetica" pitchFamily="2" charset="0"/>
              </a:rPr>
              <a:t>. In chickens, black feather C</a:t>
            </a:r>
            <a:r>
              <a:rPr lang="en-US" sz="1400" i="0" baseline="30000" dirty="0">
                <a:solidFill>
                  <a:srgbClr val="000000"/>
                </a:solidFill>
                <a:effectLst/>
                <a:latin typeface="Helvetica" pitchFamily="2" charset="0"/>
              </a:rPr>
              <a:t>B</a:t>
            </a:r>
            <a:r>
              <a:rPr lang="en-US" sz="1400" i="0" dirty="0">
                <a:solidFill>
                  <a:srgbClr val="000000"/>
                </a:solidFill>
                <a:effectLst/>
                <a:latin typeface="Helvetica" pitchFamily="2" charset="0"/>
              </a:rPr>
              <a:t> is co-dominant to white C</a:t>
            </a:r>
            <a:r>
              <a:rPr lang="en-US" sz="1400" i="0" baseline="30000" dirty="0">
                <a:solidFill>
                  <a:srgbClr val="000000"/>
                </a:solidFill>
                <a:effectLst/>
                <a:latin typeface="Helvetica" pitchFamily="2" charset="0"/>
              </a:rPr>
              <a:t>W</a:t>
            </a:r>
            <a:r>
              <a:rPr lang="en-US" sz="1400" i="0" dirty="0">
                <a:solidFill>
                  <a:srgbClr val="000000"/>
                </a:solidFill>
                <a:effectLst/>
                <a:latin typeface="Helvetica" pitchFamily="2" charset="0"/>
              </a:rPr>
              <a:t>. A white rooster is mated with a white/black hen. </a:t>
            </a:r>
            <a:r>
              <a:rPr lang="en-US" sz="1400" dirty="0">
                <a:solidFill>
                  <a:srgbClr val="000000"/>
                </a:solidFill>
                <a:latin typeface="Helvetica" pitchFamily="2" charset="0"/>
              </a:rPr>
              <a:t>Deduce genotypic and phenotypic ratio of potential offspring.</a:t>
            </a:r>
            <a:r>
              <a:rPr lang="en-US" sz="1400" i="0" dirty="0">
                <a:solidFill>
                  <a:srgbClr val="000000"/>
                </a:solidFill>
                <a:effectLst/>
                <a:latin typeface="Helvetica" pitchFamily="2" charset="0"/>
              </a:rPr>
              <a:t> </a:t>
            </a:r>
            <a:endParaRPr lang="en-US" sz="1400" dirty="0">
              <a:solidFill>
                <a:srgbClr val="000000"/>
              </a:solidFill>
              <a:latin typeface="Helvetica" pitchFamily="2" charset="0"/>
            </a:endParaRPr>
          </a:p>
        </p:txBody>
      </p:sp>
      <p:pic>
        <p:nvPicPr>
          <p:cNvPr id="6" name="Picture 5">
            <a:extLst>
              <a:ext uri="{FF2B5EF4-FFF2-40B4-BE49-F238E27FC236}">
                <a16:creationId xmlns:a16="http://schemas.microsoft.com/office/drawing/2014/main" id="{E4B8E005-CAB8-D7F0-2A46-2D964A6FA124}"/>
              </a:ext>
            </a:extLst>
          </p:cNvPr>
          <p:cNvPicPr>
            <a:picLocks noChangeAspect="1"/>
          </p:cNvPicPr>
          <p:nvPr/>
        </p:nvPicPr>
        <p:blipFill>
          <a:blip r:embed="rId3"/>
          <a:stretch>
            <a:fillRect/>
          </a:stretch>
        </p:blipFill>
        <p:spPr>
          <a:xfrm>
            <a:off x="792116" y="781257"/>
            <a:ext cx="10786866" cy="1216219"/>
          </a:xfrm>
          <a:prstGeom prst="rect">
            <a:avLst/>
          </a:prstGeom>
        </p:spPr>
      </p:pic>
      <p:pic>
        <p:nvPicPr>
          <p:cNvPr id="8" name="Picture 7">
            <a:extLst>
              <a:ext uri="{FF2B5EF4-FFF2-40B4-BE49-F238E27FC236}">
                <a16:creationId xmlns:a16="http://schemas.microsoft.com/office/drawing/2014/main" id="{B83ABD56-ECBB-2554-BDCE-0F911621EF5E}"/>
              </a:ext>
            </a:extLst>
          </p:cNvPr>
          <p:cNvPicPr>
            <a:picLocks noChangeAspect="1"/>
          </p:cNvPicPr>
          <p:nvPr/>
        </p:nvPicPr>
        <p:blipFill>
          <a:blip r:embed="rId4"/>
          <a:stretch>
            <a:fillRect/>
          </a:stretch>
        </p:blipFill>
        <p:spPr>
          <a:xfrm>
            <a:off x="792116" y="2584713"/>
            <a:ext cx="11132375" cy="1188380"/>
          </a:xfrm>
          <a:prstGeom prst="rect">
            <a:avLst/>
          </a:prstGeom>
        </p:spPr>
      </p:pic>
      <p:pic>
        <p:nvPicPr>
          <p:cNvPr id="11" name="Picture 10">
            <a:extLst>
              <a:ext uri="{FF2B5EF4-FFF2-40B4-BE49-F238E27FC236}">
                <a16:creationId xmlns:a16="http://schemas.microsoft.com/office/drawing/2014/main" id="{BD43FE2F-E955-538D-44D4-FE8D65B18A18}"/>
              </a:ext>
            </a:extLst>
          </p:cNvPr>
          <p:cNvPicPr>
            <a:picLocks noChangeAspect="1"/>
          </p:cNvPicPr>
          <p:nvPr/>
        </p:nvPicPr>
        <p:blipFill>
          <a:blip r:embed="rId5"/>
          <a:stretch>
            <a:fillRect/>
          </a:stretch>
        </p:blipFill>
        <p:spPr>
          <a:xfrm>
            <a:off x="1778152" y="4177210"/>
            <a:ext cx="8633815" cy="1113761"/>
          </a:xfrm>
          <a:prstGeom prst="rect">
            <a:avLst/>
          </a:prstGeom>
        </p:spPr>
      </p:pic>
      <p:pic>
        <p:nvPicPr>
          <p:cNvPr id="12" name="Picture 11">
            <a:extLst>
              <a:ext uri="{FF2B5EF4-FFF2-40B4-BE49-F238E27FC236}">
                <a16:creationId xmlns:a16="http://schemas.microsoft.com/office/drawing/2014/main" id="{4256BF9D-0F6E-0777-D5C6-AABF2368429C}"/>
              </a:ext>
            </a:extLst>
          </p:cNvPr>
          <p:cNvPicPr>
            <a:picLocks noChangeAspect="1"/>
          </p:cNvPicPr>
          <p:nvPr/>
        </p:nvPicPr>
        <p:blipFill>
          <a:blip r:embed="rId6"/>
          <a:stretch>
            <a:fillRect/>
          </a:stretch>
        </p:blipFill>
        <p:spPr>
          <a:xfrm>
            <a:off x="2353056" y="5690162"/>
            <a:ext cx="9448800" cy="1107871"/>
          </a:xfrm>
          <a:prstGeom prst="rect">
            <a:avLst/>
          </a:prstGeom>
        </p:spPr>
      </p:pic>
      <p:sp>
        <p:nvSpPr>
          <p:cNvPr id="9" name="TextBox 8">
            <a:extLst>
              <a:ext uri="{FF2B5EF4-FFF2-40B4-BE49-F238E27FC236}">
                <a16:creationId xmlns:a16="http://schemas.microsoft.com/office/drawing/2014/main" id="{D4A25D00-BE5E-EB17-DFF6-CBB8961186B5}"/>
              </a:ext>
            </a:extLst>
          </p:cNvPr>
          <p:cNvSpPr txBox="1"/>
          <p:nvPr/>
        </p:nvSpPr>
        <p:spPr>
          <a:xfrm>
            <a:off x="11055709" y="71839"/>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spTree>
    <p:extLst>
      <p:ext uri="{BB962C8B-B14F-4D97-AF65-F5344CB8AC3E}">
        <p14:creationId xmlns:p14="http://schemas.microsoft.com/office/powerpoint/2010/main" val="1394215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1399A-0620-F0C8-D3CC-A0B0DD0C38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F1E3162-7A11-0584-B9DF-35EEAA7CAFE9}"/>
              </a:ext>
            </a:extLst>
          </p:cNvPr>
          <p:cNvSpPr txBox="1"/>
          <p:nvPr/>
        </p:nvSpPr>
        <p:spPr>
          <a:xfrm>
            <a:off x="0" y="1619174"/>
            <a:ext cx="12045696" cy="1923604"/>
          </a:xfrm>
          <a:prstGeom prst="rect">
            <a:avLst/>
          </a:prstGeom>
          <a:noFill/>
        </p:spPr>
        <p:txBody>
          <a:bodyPr wrap="square">
            <a:spAutoFit/>
          </a:bodyPr>
          <a:lstStyle/>
          <a:p>
            <a:pPr algn="l"/>
            <a:r>
              <a:rPr lang="en-US" sz="1700" b="1" i="0" dirty="0">
                <a:solidFill>
                  <a:srgbClr val="000000"/>
                </a:solidFill>
                <a:effectLst/>
                <a:latin typeface="Helvetica" pitchFamily="2" charset="0"/>
              </a:rPr>
              <a:t>Incomplete dominance</a:t>
            </a:r>
            <a:r>
              <a:rPr lang="en-US" sz="1700" i="0" dirty="0">
                <a:solidFill>
                  <a:srgbClr val="000000"/>
                </a:solidFill>
                <a:effectLst/>
                <a:latin typeface="Helvetica" pitchFamily="2" charset="0"/>
              </a:rPr>
              <a:t>: heterozygous genotypes express an intermediate phenotype of the two homozygous phenotypes</a:t>
            </a:r>
          </a:p>
          <a:p>
            <a:pPr algn="l"/>
            <a:endParaRPr lang="en-US" sz="1700" dirty="0">
              <a:solidFill>
                <a:srgbClr val="000000"/>
              </a:solidFill>
              <a:latin typeface="Helvetica" pitchFamily="2" charset="0"/>
            </a:endParaRPr>
          </a:p>
          <a:p>
            <a:r>
              <a:rPr lang="en-US" sz="1700" dirty="0">
                <a:solidFill>
                  <a:srgbClr val="000000"/>
                </a:solidFill>
                <a:latin typeface="Helvetica" pitchFamily="2" charset="0"/>
              </a:rPr>
              <a:t>Ex: flower colour phenotype in </a:t>
            </a:r>
            <a:r>
              <a:rPr lang="en-US" sz="1700" i="1" dirty="0">
                <a:solidFill>
                  <a:srgbClr val="000000"/>
                </a:solidFill>
                <a:latin typeface="Helvetica" pitchFamily="2" charset="0"/>
              </a:rPr>
              <a:t>Mirabilis </a:t>
            </a:r>
            <a:r>
              <a:rPr lang="en-US" sz="1700" i="1" dirty="0" err="1">
                <a:solidFill>
                  <a:srgbClr val="000000"/>
                </a:solidFill>
                <a:latin typeface="Helvetica" pitchFamily="2" charset="0"/>
              </a:rPr>
              <a:t>jalapa</a:t>
            </a:r>
            <a:r>
              <a:rPr lang="en-US" sz="1700" i="1" dirty="0">
                <a:solidFill>
                  <a:srgbClr val="000000"/>
                </a:solidFill>
                <a:latin typeface="Helvetica" pitchFamily="2" charset="0"/>
              </a:rPr>
              <a:t> </a:t>
            </a:r>
            <a:r>
              <a:rPr lang="en-US" sz="1700" dirty="0">
                <a:solidFill>
                  <a:srgbClr val="000000"/>
                </a:solidFill>
                <a:latin typeface="Helvetica" pitchFamily="2" charset="0"/>
              </a:rPr>
              <a:t>aka, four o’clock plant or marvel of Peru</a:t>
            </a:r>
          </a:p>
          <a:p>
            <a:endParaRPr lang="en-US" sz="1700" dirty="0">
              <a:solidFill>
                <a:srgbClr val="000000"/>
              </a:solidFill>
              <a:latin typeface="Helvetica" pitchFamily="2" charset="0"/>
            </a:endParaRPr>
          </a:p>
          <a:p>
            <a:pPr marL="285750" indent="-285750">
              <a:buFont typeface="Arial" panose="020B0604020202020204" pitchFamily="34" charset="0"/>
              <a:buChar char="•"/>
            </a:pPr>
            <a:r>
              <a:rPr lang="en-US" sz="1700" dirty="0">
                <a:solidFill>
                  <a:srgbClr val="000000"/>
                </a:solidFill>
                <a:latin typeface="Helvetica" pitchFamily="2" charset="0"/>
              </a:rPr>
              <a:t>The flowers usually open from late afternoon or at dusk (between 4 and 8 o'clock), giving rise to its name</a:t>
            </a:r>
          </a:p>
          <a:p>
            <a:pPr marL="285750" indent="-285750" algn="l">
              <a:buFont typeface="Arial" panose="020B0604020202020204" pitchFamily="34" charset="0"/>
              <a:buChar char="•"/>
            </a:pPr>
            <a:r>
              <a:rPr lang="en-US" sz="1700" dirty="0">
                <a:solidFill>
                  <a:srgbClr val="000000"/>
                </a:solidFill>
                <a:latin typeface="Helvetica" pitchFamily="2" charset="0"/>
              </a:rPr>
              <a:t>Flower colour is controlled by 1 gene with 2 alleles (</a:t>
            </a:r>
            <a:r>
              <a:rPr lang="en-JP" sz="1700" dirty="0">
                <a:latin typeface="Helvetica" pitchFamily="2" charset="0"/>
              </a:rPr>
              <a:t>C</a:t>
            </a:r>
            <a:r>
              <a:rPr lang="en-JP" sz="1700" baseline="-25000" dirty="0">
                <a:latin typeface="Helvetica" pitchFamily="2" charset="0"/>
              </a:rPr>
              <a:t>R </a:t>
            </a:r>
            <a:r>
              <a:rPr lang="en-JP" sz="1700" dirty="0">
                <a:latin typeface="Helvetica" pitchFamily="2" charset="0"/>
              </a:rPr>
              <a:t>–red pigmentation C</a:t>
            </a:r>
            <a:r>
              <a:rPr lang="en-JP" sz="1700" baseline="-25000" dirty="0">
                <a:latin typeface="Helvetica" pitchFamily="2" charset="0"/>
              </a:rPr>
              <a:t>W</a:t>
            </a:r>
            <a:r>
              <a:rPr lang="en-JP" sz="1700" dirty="0">
                <a:latin typeface="Helvetica" pitchFamily="2" charset="0"/>
              </a:rPr>
              <a:t> – no pigmentation, i.e. white</a:t>
            </a:r>
            <a:r>
              <a:rPr lang="en-US" sz="1700" dirty="0">
                <a:solidFill>
                  <a:srgbClr val="000000"/>
                </a:solidFill>
                <a:latin typeface="Helvetica" pitchFamily="2" charset="0"/>
              </a:rPr>
              <a:t>) </a:t>
            </a:r>
          </a:p>
          <a:p>
            <a:pPr marL="285750" indent="-285750" algn="l">
              <a:buFont typeface="Arial" panose="020B0604020202020204" pitchFamily="34" charset="0"/>
              <a:buChar char="•"/>
            </a:pPr>
            <a:r>
              <a:rPr lang="en-US" sz="1700" dirty="0">
                <a:solidFill>
                  <a:srgbClr val="000000"/>
                </a:solidFill>
                <a:latin typeface="Helvetica" pitchFamily="2" charset="0"/>
              </a:rPr>
              <a:t>Homozygous genotypes code for red and white petals respectively but heterozygous genotype results in a blend: pink</a:t>
            </a:r>
          </a:p>
        </p:txBody>
      </p:sp>
      <p:pic>
        <p:nvPicPr>
          <p:cNvPr id="5" name="Picture 4">
            <a:extLst>
              <a:ext uri="{FF2B5EF4-FFF2-40B4-BE49-F238E27FC236}">
                <a16:creationId xmlns:a16="http://schemas.microsoft.com/office/drawing/2014/main" id="{DED790B5-341F-7931-B448-677E8147F86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928379" y="0"/>
            <a:ext cx="6015228" cy="1574287"/>
          </a:xfrm>
          <a:prstGeom prst="rect">
            <a:avLst/>
          </a:prstGeom>
        </p:spPr>
      </p:pic>
      <p:pic>
        <p:nvPicPr>
          <p:cNvPr id="5128" name="Picture 8" descr="Best Answer] what is the phenotype of a heterozygous four o'clock flower? -  Brainly.ph">
            <a:extLst>
              <a:ext uri="{FF2B5EF4-FFF2-40B4-BE49-F238E27FC236}">
                <a16:creationId xmlns:a16="http://schemas.microsoft.com/office/drawing/2014/main" id="{39A6C1AD-AC9B-328E-AD50-3FAB98BE4A5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43" b="96739" l="4902" r="89706">
                        <a14:foregroundMark x1="51471" y1="7609" x2="30882" y2="7609"/>
                        <a14:foregroundMark x1="45098" y1="2717" x2="37745" y2="3804"/>
                        <a14:foregroundMark x1="4902" y1="41848" x2="5882" y2="51087"/>
                        <a14:foregroundMark x1="24510" y1="86957" x2="42157" y2="84239"/>
                        <a14:foregroundMark x1="28922" y1="89674" x2="39706" y2="91848"/>
                        <a14:foregroundMark x1="48529" y1="96196" x2="62255" y2="94565"/>
                        <a14:foregroundMark x1="52941" y1="96739" x2="65686" y2="89130"/>
                      </a14:backgroundRemoval>
                    </a14:imgEffect>
                  </a14:imgLayer>
                </a14:imgProps>
              </a:ext>
              <a:ext uri="{28A0092B-C50C-407E-A947-70E740481C1C}">
                <a14:useLocalDpi xmlns:a14="http://schemas.microsoft.com/office/drawing/2010/main"/>
              </a:ext>
            </a:extLst>
          </a:blip>
          <a:srcRect/>
          <a:stretch/>
        </p:blipFill>
        <p:spPr bwMode="auto">
          <a:xfrm>
            <a:off x="499837" y="3912346"/>
            <a:ext cx="1938528" cy="175098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Best Answer] what is the phenotype of a heterozygous four o'clock flower? -  Brainly.ph">
            <a:extLst>
              <a:ext uri="{FF2B5EF4-FFF2-40B4-BE49-F238E27FC236}">
                <a16:creationId xmlns:a16="http://schemas.microsoft.com/office/drawing/2014/main" id="{105A99D5-C040-61E1-1630-9D99E637394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91" b="96196" l="8824" r="95588">
                        <a14:foregroundMark x1="27451" y1="95652" x2="52941" y2="96196"/>
                        <a14:foregroundMark x1="52941" y1="96196" x2="65686" y2="89674"/>
                        <a14:foregroundMark x1="88235" y1="64674" x2="95588" y2="72283"/>
                        <a14:foregroundMark x1="51471" y1="6522" x2="29902" y2="8696"/>
                        <a14:foregroundMark x1="33824" y1="5435" x2="51961" y2="6522"/>
                      </a14:backgroundRemoval>
                    </a14:imgEffect>
                  </a14:imgLayer>
                </a14:imgProps>
              </a:ext>
              <a:ext uri="{28A0092B-C50C-407E-A947-70E740481C1C}">
                <a14:useLocalDpi xmlns:a14="http://schemas.microsoft.com/office/drawing/2010/main"/>
              </a:ext>
            </a:extLst>
          </a:blip>
          <a:srcRect/>
          <a:stretch/>
        </p:blipFill>
        <p:spPr bwMode="auto">
          <a:xfrm>
            <a:off x="6311096" y="3861245"/>
            <a:ext cx="1938528" cy="175098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Best Answer] what is the phenotype of a heterozygous four o'clock flower? -  Brainly.ph">
            <a:extLst>
              <a:ext uri="{FF2B5EF4-FFF2-40B4-BE49-F238E27FC236}">
                <a16:creationId xmlns:a16="http://schemas.microsoft.com/office/drawing/2014/main" id="{DA40543E-4AC0-AC56-C461-80901E65F09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103" b="92308" l="1538" r="93846">
                        <a14:foregroundMark x1="26154" y1="9231" x2="51795" y2="8718"/>
                        <a14:foregroundMark x1="51795" y1="8718" x2="52308" y2="9231"/>
                        <a14:foregroundMark x1="46154" y1="4103" x2="37949" y2="4615"/>
                        <a14:foregroundMark x1="7179" y1="36923" x2="9231" y2="62564"/>
                        <a14:foregroundMark x1="9231" y1="62564" x2="9744" y2="64103"/>
                        <a14:foregroundMark x1="2051" y1="43590" x2="2051" y2="60513"/>
                        <a14:foregroundMark x1="26154" y1="90256" x2="53846" y2="92821"/>
                        <a14:foregroundMark x1="53846" y1="92821" x2="60000" y2="90256"/>
                        <a14:foregroundMark x1="87179" y1="59487" x2="93846" y2="68718"/>
                        <a14:backgroundMark x1="58462" y1="92821" x2="84615" y2="87179"/>
                        <a14:backgroundMark x1="84615" y1="87179" x2="96923" y2="69231"/>
                        <a14:backgroundMark x1="88718" y1="49231" x2="94359" y2="35897"/>
                      </a14:backgroundRemoval>
                    </a14:imgEffect>
                  </a14:imgLayer>
                </a14:imgProps>
              </a:ext>
              <a:ext uri="{28A0092B-C50C-407E-A947-70E740481C1C}">
                <a14:useLocalDpi xmlns:a14="http://schemas.microsoft.com/office/drawing/2010/main"/>
              </a:ext>
            </a:extLst>
          </a:blip>
          <a:srcRect/>
          <a:stretch/>
        </p:blipFill>
        <p:spPr bwMode="auto">
          <a:xfrm>
            <a:off x="3545870" y="3810143"/>
            <a:ext cx="1853184" cy="1853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D4C0D2D-80E7-31ED-DAB6-10FE60755E28}"/>
              </a:ext>
            </a:extLst>
          </p:cNvPr>
          <p:cNvSpPr txBox="1"/>
          <p:nvPr/>
        </p:nvSpPr>
        <p:spPr>
          <a:xfrm>
            <a:off x="253550" y="5701188"/>
            <a:ext cx="2335826" cy="615553"/>
          </a:xfrm>
          <a:prstGeom prst="rect">
            <a:avLst/>
          </a:prstGeom>
          <a:solidFill>
            <a:srgbClr val="FF0000">
              <a:alpha val="40000"/>
            </a:srgbClr>
          </a:solidFill>
        </p:spPr>
        <p:txBody>
          <a:bodyPr wrap="square" rtlCol="0">
            <a:spAutoFit/>
          </a:bodyPr>
          <a:lstStyle/>
          <a:p>
            <a:r>
              <a:rPr lang="en-JP" sz="1700" dirty="0">
                <a:latin typeface="Helvetica" pitchFamily="2" charset="0"/>
              </a:rPr>
              <a:t>Genotype: C</a:t>
            </a:r>
            <a:r>
              <a:rPr lang="en-JP" sz="1700" baseline="-25000" dirty="0">
                <a:latin typeface="Helvetica" pitchFamily="2" charset="0"/>
              </a:rPr>
              <a:t>R</a:t>
            </a:r>
            <a:r>
              <a:rPr lang="en-JP" sz="1700" dirty="0">
                <a:latin typeface="Helvetica" pitchFamily="2" charset="0"/>
              </a:rPr>
              <a:t>C</a:t>
            </a:r>
            <a:r>
              <a:rPr lang="en-JP" sz="1700" baseline="-25000" dirty="0">
                <a:latin typeface="Helvetica" pitchFamily="2" charset="0"/>
              </a:rPr>
              <a:t>R</a:t>
            </a:r>
          </a:p>
          <a:p>
            <a:r>
              <a:rPr lang="en-JP" sz="1700" dirty="0">
                <a:latin typeface="Helvetica" pitchFamily="2" charset="0"/>
              </a:rPr>
              <a:t>Phenotype: red petals</a:t>
            </a:r>
          </a:p>
        </p:txBody>
      </p:sp>
      <p:sp>
        <p:nvSpPr>
          <p:cNvPr id="3" name="TextBox 2">
            <a:extLst>
              <a:ext uri="{FF2B5EF4-FFF2-40B4-BE49-F238E27FC236}">
                <a16:creationId xmlns:a16="http://schemas.microsoft.com/office/drawing/2014/main" id="{DC587640-F1FD-4DE9-DBFD-F0498DC66506}"/>
              </a:ext>
            </a:extLst>
          </p:cNvPr>
          <p:cNvSpPr txBox="1"/>
          <p:nvPr/>
        </p:nvSpPr>
        <p:spPr>
          <a:xfrm>
            <a:off x="5994104" y="5701188"/>
            <a:ext cx="2572512" cy="615553"/>
          </a:xfrm>
          <a:prstGeom prst="rect">
            <a:avLst/>
          </a:prstGeom>
          <a:solidFill>
            <a:schemeClr val="bg1"/>
          </a:solidFill>
          <a:ln>
            <a:solidFill>
              <a:schemeClr val="tx1"/>
            </a:solidFill>
          </a:ln>
        </p:spPr>
        <p:txBody>
          <a:bodyPr wrap="square" rtlCol="0">
            <a:spAutoFit/>
          </a:bodyPr>
          <a:lstStyle/>
          <a:p>
            <a:r>
              <a:rPr lang="en-JP" sz="1700" dirty="0">
                <a:latin typeface="Helvetica" pitchFamily="2" charset="0"/>
              </a:rPr>
              <a:t>Genotype: C</a:t>
            </a:r>
            <a:r>
              <a:rPr lang="en-JP" sz="1700" baseline="-25000" dirty="0">
                <a:latin typeface="Helvetica" pitchFamily="2" charset="0"/>
              </a:rPr>
              <a:t>W</a:t>
            </a:r>
            <a:r>
              <a:rPr lang="en-JP" sz="1700" dirty="0">
                <a:latin typeface="Helvetica" pitchFamily="2" charset="0"/>
              </a:rPr>
              <a:t>C</a:t>
            </a:r>
            <a:r>
              <a:rPr lang="en-JP" sz="1700" baseline="-25000" dirty="0">
                <a:latin typeface="Helvetica" pitchFamily="2" charset="0"/>
              </a:rPr>
              <a:t>W</a:t>
            </a:r>
          </a:p>
          <a:p>
            <a:r>
              <a:rPr lang="en-JP" sz="1700" dirty="0">
                <a:latin typeface="Helvetica" pitchFamily="2" charset="0"/>
              </a:rPr>
              <a:t>Phenotype: white petals</a:t>
            </a:r>
          </a:p>
        </p:txBody>
      </p:sp>
      <p:sp>
        <p:nvSpPr>
          <p:cNvPr id="6" name="TextBox 5">
            <a:extLst>
              <a:ext uri="{FF2B5EF4-FFF2-40B4-BE49-F238E27FC236}">
                <a16:creationId xmlns:a16="http://schemas.microsoft.com/office/drawing/2014/main" id="{92F926F1-7D11-4281-0B9A-E1036BF19088}"/>
              </a:ext>
            </a:extLst>
          </p:cNvPr>
          <p:cNvSpPr txBox="1"/>
          <p:nvPr/>
        </p:nvSpPr>
        <p:spPr>
          <a:xfrm>
            <a:off x="3094090" y="5702473"/>
            <a:ext cx="2572512" cy="615553"/>
          </a:xfrm>
          <a:prstGeom prst="rect">
            <a:avLst/>
          </a:prstGeom>
          <a:solidFill>
            <a:srgbClr val="FF8AD8">
              <a:alpha val="39000"/>
            </a:srgbClr>
          </a:solidFill>
        </p:spPr>
        <p:txBody>
          <a:bodyPr wrap="square" rtlCol="0">
            <a:spAutoFit/>
          </a:bodyPr>
          <a:lstStyle/>
          <a:p>
            <a:r>
              <a:rPr lang="en-JP" sz="1700" dirty="0">
                <a:latin typeface="Helvetica" pitchFamily="2" charset="0"/>
              </a:rPr>
              <a:t>Genotype: C</a:t>
            </a:r>
            <a:r>
              <a:rPr lang="en-JP" sz="1700" baseline="-25000" dirty="0">
                <a:latin typeface="Helvetica" pitchFamily="2" charset="0"/>
              </a:rPr>
              <a:t>R</a:t>
            </a:r>
            <a:r>
              <a:rPr lang="en-JP" sz="1700" dirty="0">
                <a:latin typeface="Helvetica" pitchFamily="2" charset="0"/>
              </a:rPr>
              <a:t>C</a:t>
            </a:r>
            <a:r>
              <a:rPr lang="en-JP" sz="1700" baseline="-25000" dirty="0">
                <a:latin typeface="Helvetica" pitchFamily="2" charset="0"/>
              </a:rPr>
              <a:t>W</a:t>
            </a:r>
          </a:p>
          <a:p>
            <a:r>
              <a:rPr lang="en-JP" sz="1700" dirty="0">
                <a:latin typeface="Helvetica" pitchFamily="2" charset="0"/>
              </a:rPr>
              <a:t>Phenotype: pink petals</a:t>
            </a:r>
          </a:p>
        </p:txBody>
      </p:sp>
      <p:pic>
        <p:nvPicPr>
          <p:cNvPr id="5134" name="Picture 14" descr="Self-fertilization of pink $C^RC^W$ plants produce red, pink, and white offspring in a ratio of 1:2:1.">
            <a:extLst>
              <a:ext uri="{FF2B5EF4-FFF2-40B4-BE49-F238E27FC236}">
                <a16:creationId xmlns:a16="http://schemas.microsoft.com/office/drawing/2014/main" id="{53FB238A-FE85-1B4A-6FC5-595D362EA0C1}"/>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a:stretch/>
        </p:blipFill>
        <p:spPr bwMode="auto">
          <a:xfrm>
            <a:off x="8843098" y="3549124"/>
            <a:ext cx="3411860" cy="3308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39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F1CA0F-2BE3-22D4-2EA9-AC6D2133A1C5}"/>
              </a:ext>
            </a:extLst>
          </p:cNvPr>
          <p:cNvSpPr txBox="1"/>
          <p:nvPr/>
        </p:nvSpPr>
        <p:spPr>
          <a:xfrm>
            <a:off x="123443" y="60960"/>
            <a:ext cx="11945111" cy="369332"/>
          </a:xfrm>
          <a:prstGeom prst="rect">
            <a:avLst/>
          </a:prstGeom>
          <a:solidFill>
            <a:srgbClr val="D54531"/>
          </a:solidFill>
          <a:ln>
            <a:noFill/>
          </a:ln>
        </p:spPr>
        <p:txBody>
          <a:bodyPr wrap="square" rtlCol="0">
            <a:spAutoFit/>
          </a:bodyPr>
          <a:lstStyle/>
          <a:p>
            <a:pPr algn="ctr"/>
            <a:r>
              <a:rPr lang="en-JP" dirty="0">
                <a:solidFill>
                  <a:schemeClr val="bg1"/>
                </a:solidFill>
              </a:rPr>
              <a:t>AHL Learning Outcomes</a:t>
            </a:r>
          </a:p>
        </p:txBody>
      </p:sp>
      <p:pic>
        <p:nvPicPr>
          <p:cNvPr id="5" name="Picture 4">
            <a:extLst>
              <a:ext uri="{FF2B5EF4-FFF2-40B4-BE49-F238E27FC236}">
                <a16:creationId xmlns:a16="http://schemas.microsoft.com/office/drawing/2014/main" id="{805C3711-8C1E-676B-9342-E2684EB87F1F}"/>
              </a:ext>
            </a:extLst>
          </p:cNvPr>
          <p:cNvPicPr>
            <a:picLocks noChangeAspect="1"/>
          </p:cNvPicPr>
          <p:nvPr/>
        </p:nvPicPr>
        <p:blipFill>
          <a:blip r:embed="rId2"/>
          <a:stretch>
            <a:fillRect/>
          </a:stretch>
        </p:blipFill>
        <p:spPr>
          <a:xfrm>
            <a:off x="123444" y="1319518"/>
            <a:ext cx="11945112" cy="3958003"/>
          </a:xfrm>
          <a:prstGeom prst="rect">
            <a:avLst/>
          </a:prstGeom>
        </p:spPr>
      </p:pic>
    </p:spTree>
    <p:extLst>
      <p:ext uri="{BB962C8B-B14F-4D97-AF65-F5344CB8AC3E}">
        <p14:creationId xmlns:p14="http://schemas.microsoft.com/office/powerpoint/2010/main" val="152416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79715-ADD2-42D3-15EB-1CB6F0409C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EA0468-EC4B-F3A2-B8B6-54002EEF556C}"/>
              </a:ext>
            </a:extLst>
          </p:cNvPr>
          <p:cNvSpPr txBox="1"/>
          <p:nvPr/>
        </p:nvSpPr>
        <p:spPr>
          <a:xfrm>
            <a:off x="0" y="33907"/>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incomplete dominant alleles</a:t>
            </a:r>
          </a:p>
        </p:txBody>
      </p:sp>
      <p:sp>
        <p:nvSpPr>
          <p:cNvPr id="3" name="TextBox 2">
            <a:extLst>
              <a:ext uri="{FF2B5EF4-FFF2-40B4-BE49-F238E27FC236}">
                <a16:creationId xmlns:a16="http://schemas.microsoft.com/office/drawing/2014/main" id="{C46D03E1-17D8-316B-58FA-80C0A4641F25}"/>
              </a:ext>
            </a:extLst>
          </p:cNvPr>
          <p:cNvSpPr txBox="1"/>
          <p:nvPr/>
        </p:nvSpPr>
        <p:spPr>
          <a:xfrm>
            <a:off x="0" y="404979"/>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1. A red and pink four o’clock are crossed. Deduce the genotypic and phenotypic ratio of the potential offspring.</a:t>
            </a:r>
            <a:endParaRPr lang="en-US" sz="1400" dirty="0">
              <a:solidFill>
                <a:srgbClr val="000000"/>
              </a:solidFill>
              <a:latin typeface="Helvetica" pitchFamily="2" charset="0"/>
            </a:endParaRPr>
          </a:p>
        </p:txBody>
      </p:sp>
      <p:sp>
        <p:nvSpPr>
          <p:cNvPr id="4" name="TextBox 3">
            <a:extLst>
              <a:ext uri="{FF2B5EF4-FFF2-40B4-BE49-F238E27FC236}">
                <a16:creationId xmlns:a16="http://schemas.microsoft.com/office/drawing/2014/main" id="{1DBA39C0-D06B-DDF0-E026-E3B6313EF448}"/>
              </a:ext>
            </a:extLst>
          </p:cNvPr>
          <p:cNvSpPr txBox="1"/>
          <p:nvPr/>
        </p:nvSpPr>
        <p:spPr>
          <a:xfrm>
            <a:off x="0" y="2306886"/>
            <a:ext cx="12070080" cy="523220"/>
          </a:xfrm>
          <a:prstGeom prst="rect">
            <a:avLst/>
          </a:prstGeom>
          <a:noFill/>
        </p:spPr>
        <p:txBody>
          <a:bodyPr wrap="square">
            <a:spAutoFit/>
          </a:bodyPr>
          <a:lstStyle/>
          <a:p>
            <a:pPr algn="l"/>
            <a:r>
              <a:rPr lang="en-US" sz="1400" dirty="0">
                <a:solidFill>
                  <a:srgbClr val="000000"/>
                </a:solidFill>
                <a:latin typeface="Helvetica" pitchFamily="2" charset="0"/>
              </a:rPr>
              <a:t>2</a:t>
            </a:r>
            <a:r>
              <a:rPr lang="en-US" sz="1400" i="0" dirty="0">
                <a:solidFill>
                  <a:srgbClr val="000000"/>
                </a:solidFill>
                <a:effectLst/>
                <a:latin typeface="Helvetica" pitchFamily="2" charset="0"/>
              </a:rPr>
              <a:t>. </a:t>
            </a:r>
            <a:r>
              <a:rPr lang="en-US" sz="1400" dirty="0">
                <a:solidFill>
                  <a:srgbClr val="000000"/>
                </a:solidFill>
                <a:latin typeface="Helvetica" pitchFamily="2" charset="0"/>
              </a:rPr>
              <a:t>Two unknown four o’clock flowers were crossed, producing red and white flowers in the F1 generation. Deduce the genotypes of the P generation, and justify your answer.  </a:t>
            </a:r>
          </a:p>
        </p:txBody>
      </p:sp>
      <p:sp>
        <p:nvSpPr>
          <p:cNvPr id="5" name="TextBox 4">
            <a:extLst>
              <a:ext uri="{FF2B5EF4-FFF2-40B4-BE49-F238E27FC236}">
                <a16:creationId xmlns:a16="http://schemas.microsoft.com/office/drawing/2014/main" id="{4B102FED-9DA5-E61C-186A-48BB1A0421DE}"/>
              </a:ext>
            </a:extLst>
          </p:cNvPr>
          <p:cNvSpPr txBox="1"/>
          <p:nvPr/>
        </p:nvSpPr>
        <p:spPr>
          <a:xfrm>
            <a:off x="0" y="4836005"/>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3. Explain the difference between co-dominance and incomplete dominance</a:t>
            </a:r>
            <a:endParaRPr lang="en-US" sz="1400" dirty="0">
              <a:solidFill>
                <a:srgbClr val="000000"/>
              </a:solidFill>
              <a:latin typeface="Helvetica" pitchFamily="2" charset="0"/>
            </a:endParaRPr>
          </a:p>
        </p:txBody>
      </p:sp>
    </p:spTree>
    <p:extLst>
      <p:ext uri="{BB962C8B-B14F-4D97-AF65-F5344CB8AC3E}">
        <p14:creationId xmlns:p14="http://schemas.microsoft.com/office/powerpoint/2010/main" val="2266576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B18A3-BFF0-CEA1-E5FF-5B4C6ED016D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13D917-76CF-D0A8-A2B5-3AEA0F79318D}"/>
              </a:ext>
            </a:extLst>
          </p:cNvPr>
          <p:cNvSpPr txBox="1"/>
          <p:nvPr/>
        </p:nvSpPr>
        <p:spPr>
          <a:xfrm>
            <a:off x="0" y="52660"/>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incomplete dominant alleles</a:t>
            </a:r>
          </a:p>
        </p:txBody>
      </p:sp>
      <p:sp>
        <p:nvSpPr>
          <p:cNvPr id="3" name="TextBox 2">
            <a:extLst>
              <a:ext uri="{FF2B5EF4-FFF2-40B4-BE49-F238E27FC236}">
                <a16:creationId xmlns:a16="http://schemas.microsoft.com/office/drawing/2014/main" id="{2DF8ED5D-4C01-C957-FB15-00F8BBA09260}"/>
              </a:ext>
            </a:extLst>
          </p:cNvPr>
          <p:cNvSpPr txBox="1"/>
          <p:nvPr/>
        </p:nvSpPr>
        <p:spPr>
          <a:xfrm>
            <a:off x="0" y="404979"/>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1. A red and pink four o’clock are crossed. Deduce the genotypic and phenotypic ratio of the potential offspring.</a:t>
            </a:r>
            <a:endParaRPr lang="en-US" sz="1400" dirty="0">
              <a:solidFill>
                <a:srgbClr val="000000"/>
              </a:solidFill>
              <a:latin typeface="Helvetica" pitchFamily="2" charset="0"/>
            </a:endParaRPr>
          </a:p>
        </p:txBody>
      </p:sp>
      <p:sp>
        <p:nvSpPr>
          <p:cNvPr id="4" name="TextBox 3">
            <a:extLst>
              <a:ext uri="{FF2B5EF4-FFF2-40B4-BE49-F238E27FC236}">
                <a16:creationId xmlns:a16="http://schemas.microsoft.com/office/drawing/2014/main" id="{9D29A82A-594F-0C40-ACCC-D0ECE24C625A}"/>
              </a:ext>
            </a:extLst>
          </p:cNvPr>
          <p:cNvSpPr txBox="1"/>
          <p:nvPr/>
        </p:nvSpPr>
        <p:spPr>
          <a:xfrm>
            <a:off x="0" y="2306886"/>
            <a:ext cx="12070080" cy="523220"/>
          </a:xfrm>
          <a:prstGeom prst="rect">
            <a:avLst/>
          </a:prstGeom>
          <a:noFill/>
        </p:spPr>
        <p:txBody>
          <a:bodyPr wrap="square">
            <a:spAutoFit/>
          </a:bodyPr>
          <a:lstStyle/>
          <a:p>
            <a:pPr algn="l"/>
            <a:r>
              <a:rPr lang="en-US" sz="1400" dirty="0">
                <a:solidFill>
                  <a:srgbClr val="000000"/>
                </a:solidFill>
                <a:latin typeface="Helvetica" pitchFamily="2" charset="0"/>
              </a:rPr>
              <a:t>2</a:t>
            </a:r>
            <a:r>
              <a:rPr lang="en-US" sz="1400" i="0" dirty="0">
                <a:solidFill>
                  <a:srgbClr val="000000"/>
                </a:solidFill>
                <a:effectLst/>
                <a:latin typeface="Helvetica" pitchFamily="2" charset="0"/>
              </a:rPr>
              <a:t>. </a:t>
            </a:r>
            <a:r>
              <a:rPr lang="en-US" sz="1400" dirty="0">
                <a:solidFill>
                  <a:srgbClr val="000000"/>
                </a:solidFill>
                <a:latin typeface="Helvetica" pitchFamily="2" charset="0"/>
              </a:rPr>
              <a:t>Two unknown four o’clock flowers were crossed, producing red and white flowers in the F1 generation. Deduce the genotypes of the P generation, and justify your answer.  </a:t>
            </a:r>
          </a:p>
        </p:txBody>
      </p:sp>
      <p:sp>
        <p:nvSpPr>
          <p:cNvPr id="5" name="TextBox 4">
            <a:extLst>
              <a:ext uri="{FF2B5EF4-FFF2-40B4-BE49-F238E27FC236}">
                <a16:creationId xmlns:a16="http://schemas.microsoft.com/office/drawing/2014/main" id="{14D1F160-40E8-5672-45F7-53141EECA9E4}"/>
              </a:ext>
            </a:extLst>
          </p:cNvPr>
          <p:cNvSpPr txBox="1"/>
          <p:nvPr/>
        </p:nvSpPr>
        <p:spPr>
          <a:xfrm>
            <a:off x="0" y="4836005"/>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3. Explain the difference between co-dominance and incomplete dominance</a:t>
            </a:r>
            <a:endParaRPr lang="en-US" sz="1400" dirty="0">
              <a:solidFill>
                <a:srgbClr val="000000"/>
              </a:solidFill>
              <a:latin typeface="Helvetica" pitchFamily="2" charset="0"/>
            </a:endParaRPr>
          </a:p>
        </p:txBody>
      </p:sp>
      <p:pic>
        <p:nvPicPr>
          <p:cNvPr id="19" name="Picture 18">
            <a:extLst>
              <a:ext uri="{FF2B5EF4-FFF2-40B4-BE49-F238E27FC236}">
                <a16:creationId xmlns:a16="http://schemas.microsoft.com/office/drawing/2014/main" id="{98629638-DB1F-7C30-B4F0-F91DB1262220}"/>
              </a:ext>
            </a:extLst>
          </p:cNvPr>
          <p:cNvPicPr>
            <a:picLocks noChangeAspect="1"/>
          </p:cNvPicPr>
          <p:nvPr/>
        </p:nvPicPr>
        <p:blipFill>
          <a:blip r:embed="rId3"/>
          <a:stretch>
            <a:fillRect/>
          </a:stretch>
        </p:blipFill>
        <p:spPr>
          <a:xfrm>
            <a:off x="770466" y="786685"/>
            <a:ext cx="10112582" cy="1413232"/>
          </a:xfrm>
          <a:prstGeom prst="rect">
            <a:avLst/>
          </a:prstGeom>
        </p:spPr>
      </p:pic>
      <p:pic>
        <p:nvPicPr>
          <p:cNvPr id="22" name="Picture 21">
            <a:extLst>
              <a:ext uri="{FF2B5EF4-FFF2-40B4-BE49-F238E27FC236}">
                <a16:creationId xmlns:a16="http://schemas.microsoft.com/office/drawing/2014/main" id="{9326E110-0F30-5BBF-BF1C-4FB8BEF6DB2D}"/>
              </a:ext>
            </a:extLst>
          </p:cNvPr>
          <p:cNvPicPr>
            <a:picLocks noChangeAspect="1"/>
          </p:cNvPicPr>
          <p:nvPr/>
        </p:nvPicPr>
        <p:blipFill>
          <a:blip r:embed="rId4"/>
          <a:stretch>
            <a:fillRect/>
          </a:stretch>
        </p:blipFill>
        <p:spPr>
          <a:xfrm>
            <a:off x="488118" y="3039787"/>
            <a:ext cx="11215763" cy="1508519"/>
          </a:xfrm>
          <a:prstGeom prst="rect">
            <a:avLst/>
          </a:prstGeom>
        </p:spPr>
      </p:pic>
      <p:pic>
        <p:nvPicPr>
          <p:cNvPr id="23" name="Picture 22">
            <a:extLst>
              <a:ext uri="{FF2B5EF4-FFF2-40B4-BE49-F238E27FC236}">
                <a16:creationId xmlns:a16="http://schemas.microsoft.com/office/drawing/2014/main" id="{26737AEC-3BCF-E01C-D89C-C3A7EC46D92D}"/>
              </a:ext>
            </a:extLst>
          </p:cNvPr>
          <p:cNvPicPr>
            <a:picLocks noChangeAspect="1"/>
          </p:cNvPicPr>
          <p:nvPr/>
        </p:nvPicPr>
        <p:blipFill>
          <a:blip r:embed="rId5"/>
          <a:stretch>
            <a:fillRect/>
          </a:stretch>
        </p:blipFill>
        <p:spPr>
          <a:xfrm>
            <a:off x="488118" y="5317084"/>
            <a:ext cx="10964894" cy="1337716"/>
          </a:xfrm>
          <a:prstGeom prst="rect">
            <a:avLst/>
          </a:prstGeom>
        </p:spPr>
      </p:pic>
      <p:sp>
        <p:nvSpPr>
          <p:cNvPr id="6" name="TextBox 5">
            <a:extLst>
              <a:ext uri="{FF2B5EF4-FFF2-40B4-BE49-F238E27FC236}">
                <a16:creationId xmlns:a16="http://schemas.microsoft.com/office/drawing/2014/main" id="{B020AEF6-210B-F385-0A79-974D5653646D}"/>
              </a:ext>
            </a:extLst>
          </p:cNvPr>
          <p:cNvSpPr txBox="1"/>
          <p:nvPr/>
        </p:nvSpPr>
        <p:spPr>
          <a:xfrm>
            <a:off x="11070409" y="52660"/>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spTree>
    <p:extLst>
      <p:ext uri="{BB962C8B-B14F-4D97-AF65-F5344CB8AC3E}">
        <p14:creationId xmlns:p14="http://schemas.microsoft.com/office/powerpoint/2010/main" val="2295680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9331E-7C30-3F0D-3DAF-FEFFBD83797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C7F3E0-18BC-6A98-F1A6-CA288C274E14}"/>
              </a:ext>
            </a:extLst>
          </p:cNvPr>
          <p:cNvSpPr txBox="1"/>
          <p:nvPr/>
        </p:nvSpPr>
        <p:spPr>
          <a:xfrm>
            <a:off x="121920" y="1131227"/>
            <a:ext cx="6388608" cy="5586145"/>
          </a:xfrm>
          <a:prstGeom prst="rect">
            <a:avLst/>
          </a:prstGeom>
          <a:noFill/>
        </p:spPr>
        <p:txBody>
          <a:bodyPr wrap="square">
            <a:spAutoFit/>
          </a:bodyPr>
          <a:lstStyle/>
          <a:p>
            <a:pPr algn="l"/>
            <a:r>
              <a:rPr lang="en-US" sz="1700" i="0" dirty="0">
                <a:solidFill>
                  <a:srgbClr val="000000"/>
                </a:solidFill>
                <a:effectLst/>
                <a:latin typeface="Helvetica" pitchFamily="2" charset="0"/>
              </a:rPr>
              <a:t>Human chromosomes can be classified as autosomes and sex chromosomes</a:t>
            </a:r>
          </a:p>
          <a:p>
            <a:pPr algn="l"/>
            <a:endParaRPr lang="en-US" sz="1700" dirty="0">
              <a:solidFill>
                <a:srgbClr val="000000"/>
              </a:solidFill>
              <a:latin typeface="Helvetica" pitchFamily="2" charset="0"/>
            </a:endParaRPr>
          </a:p>
          <a:p>
            <a:pPr algn="l"/>
            <a:r>
              <a:rPr lang="en-US" sz="1700" b="1" dirty="0">
                <a:solidFill>
                  <a:srgbClr val="000000"/>
                </a:solidFill>
                <a:latin typeface="Helvetica" pitchFamily="2" charset="0"/>
              </a:rPr>
              <a:t>Autosome</a:t>
            </a:r>
            <a:r>
              <a:rPr lang="en-US" sz="1700" dirty="0">
                <a:solidFill>
                  <a:srgbClr val="000000"/>
                </a:solidFill>
                <a:latin typeface="Helvetica" pitchFamily="2" charset="0"/>
              </a:rPr>
              <a:t>: </a:t>
            </a:r>
          </a:p>
          <a:p>
            <a:pPr marL="285750" indent="-285750" algn="l">
              <a:buFont typeface="Wingdings" pitchFamily="2" charset="2"/>
              <a:buChar char="Ø"/>
            </a:pPr>
            <a:r>
              <a:rPr lang="en-US" sz="1700" dirty="0">
                <a:solidFill>
                  <a:srgbClr val="000000"/>
                </a:solidFill>
                <a:latin typeface="Helvetica" pitchFamily="2" charset="0"/>
              </a:rPr>
              <a:t>non-sex chromosomes (chromosomes 1-22)</a:t>
            </a:r>
          </a:p>
          <a:p>
            <a:pPr marL="285750" indent="-285750" algn="l">
              <a:buFont typeface="Wingdings" pitchFamily="2" charset="2"/>
              <a:buChar char="Ø"/>
            </a:pPr>
            <a:r>
              <a:rPr lang="en-US" sz="1700" dirty="0">
                <a:solidFill>
                  <a:srgbClr val="000000"/>
                </a:solidFill>
                <a:latin typeface="Helvetica" pitchFamily="2" charset="0"/>
              </a:rPr>
              <a:t>Both typical males and females have a homologous pairs of autosomes</a:t>
            </a:r>
          </a:p>
          <a:p>
            <a:pPr marL="285750" indent="-285750" algn="l">
              <a:buFont typeface="Wingdings" pitchFamily="2" charset="2"/>
              <a:buChar char="Ø"/>
            </a:pPr>
            <a:r>
              <a:rPr lang="en-US" sz="1700" dirty="0">
                <a:solidFill>
                  <a:srgbClr val="000000"/>
                </a:solidFill>
                <a:latin typeface="Helvetica" pitchFamily="2" charset="0"/>
              </a:rPr>
              <a:t>Genes located on autosomes are termed autosomal</a:t>
            </a:r>
          </a:p>
          <a:p>
            <a:pPr algn="l"/>
            <a:endParaRPr lang="en-US" sz="1700" dirty="0">
              <a:solidFill>
                <a:srgbClr val="000000"/>
              </a:solidFill>
              <a:latin typeface="Helvetica" pitchFamily="2" charset="0"/>
            </a:endParaRPr>
          </a:p>
          <a:p>
            <a:r>
              <a:rPr lang="en-US" sz="1700" b="1" dirty="0">
                <a:solidFill>
                  <a:srgbClr val="000000"/>
                </a:solidFill>
                <a:latin typeface="Helvetica" pitchFamily="2" charset="0"/>
              </a:rPr>
              <a:t>Sex chromosomes</a:t>
            </a:r>
            <a:r>
              <a:rPr lang="en-US" sz="1700" dirty="0">
                <a:solidFill>
                  <a:srgbClr val="000000"/>
                </a:solidFill>
                <a:latin typeface="Helvetica" pitchFamily="2" charset="0"/>
              </a:rPr>
              <a:t>: </a:t>
            </a:r>
          </a:p>
          <a:p>
            <a:pPr marL="285750" indent="-285750">
              <a:buFont typeface="Wingdings" pitchFamily="2" charset="2"/>
              <a:buChar char="Ø"/>
            </a:pPr>
            <a:r>
              <a:rPr lang="en-US" sz="1700" dirty="0">
                <a:solidFill>
                  <a:srgbClr val="000000"/>
                </a:solidFill>
                <a:latin typeface="Helvetica" pitchFamily="2" charset="0"/>
              </a:rPr>
              <a:t>carry genes that determine the sex of an individual (ex: SRY gene found on Y chromosome signals male-typical gonad development in </a:t>
            </a:r>
            <a:r>
              <a:rPr lang="en-US" sz="1700" dirty="0" err="1">
                <a:solidFill>
                  <a:srgbClr val="000000"/>
                </a:solidFill>
                <a:latin typeface="Helvetica" pitchFamily="2" charset="0"/>
              </a:rPr>
              <a:t>foetus</a:t>
            </a:r>
            <a:r>
              <a:rPr lang="en-US" sz="1700" dirty="0">
                <a:solidFill>
                  <a:srgbClr val="000000"/>
                </a:solidFill>
                <a:latin typeface="Helvetica" pitchFamily="2" charset="0"/>
              </a:rPr>
              <a:t>)</a:t>
            </a:r>
          </a:p>
          <a:p>
            <a:pPr marL="285750" indent="-285750">
              <a:buFont typeface="Wingdings" pitchFamily="2" charset="2"/>
              <a:buChar char="Ø"/>
            </a:pPr>
            <a:r>
              <a:rPr lang="en-US" sz="1700" dirty="0">
                <a:solidFill>
                  <a:srgbClr val="000000"/>
                </a:solidFill>
                <a:latin typeface="Helvetica" pitchFamily="2" charset="0"/>
              </a:rPr>
              <a:t>Typical females have a homologous pair of X chromosomes</a:t>
            </a:r>
          </a:p>
          <a:p>
            <a:pPr marL="285750" indent="-285750">
              <a:buFont typeface="Wingdings" pitchFamily="2" charset="2"/>
              <a:buChar char="Ø"/>
            </a:pPr>
            <a:r>
              <a:rPr lang="en-US" sz="1700" dirty="0">
                <a:solidFill>
                  <a:srgbClr val="000000"/>
                </a:solidFill>
                <a:latin typeface="Helvetica" pitchFamily="2" charset="0"/>
              </a:rPr>
              <a:t>Typical males have a non-homologous pair, one X chromosome and one Y chromosome</a:t>
            </a:r>
          </a:p>
          <a:p>
            <a:pPr marL="285750" indent="-285750">
              <a:buFont typeface="Wingdings" pitchFamily="2" charset="2"/>
              <a:buChar char="Ø"/>
            </a:pPr>
            <a:r>
              <a:rPr lang="en-US" sz="1700" dirty="0">
                <a:solidFill>
                  <a:srgbClr val="000000"/>
                </a:solidFill>
                <a:latin typeface="Helvetica" pitchFamily="2" charset="0"/>
              </a:rPr>
              <a:t>As females contain two X chromosomes, each ovum will always contain 1 X sex chromosome but a sperm may contain either a Y or X chromosome</a:t>
            </a:r>
          </a:p>
          <a:p>
            <a:pPr marL="285750" indent="-285750">
              <a:buFont typeface="Wingdings" pitchFamily="2" charset="2"/>
              <a:buChar char="v"/>
            </a:pPr>
            <a:r>
              <a:rPr lang="en-US" sz="1700" dirty="0">
                <a:solidFill>
                  <a:srgbClr val="000000"/>
                </a:solidFill>
                <a:latin typeface="Helvetica" pitchFamily="2" charset="0"/>
              </a:rPr>
              <a:t>Therefore, the sex of the child will be ultimately determined by which chromosome is carried by the sperm</a:t>
            </a:r>
          </a:p>
        </p:txBody>
      </p:sp>
      <p:pic>
        <p:nvPicPr>
          <p:cNvPr id="2" name="Picture 1">
            <a:extLst>
              <a:ext uri="{FF2B5EF4-FFF2-40B4-BE49-F238E27FC236}">
                <a16:creationId xmlns:a16="http://schemas.microsoft.com/office/drawing/2014/main" id="{626BDBA8-2F87-172A-CCA2-802F28CB9CE7}"/>
              </a:ext>
            </a:extLst>
          </p:cNvPr>
          <p:cNvPicPr>
            <a:picLocks noChangeAspect="1"/>
          </p:cNvPicPr>
          <p:nvPr/>
        </p:nvPicPr>
        <p:blipFill>
          <a:blip r:embed="rId3"/>
          <a:stretch>
            <a:fillRect/>
          </a:stretch>
        </p:blipFill>
        <p:spPr>
          <a:xfrm>
            <a:off x="2507519" y="1"/>
            <a:ext cx="6616700" cy="1003300"/>
          </a:xfrm>
          <a:prstGeom prst="rect">
            <a:avLst/>
          </a:prstGeom>
        </p:spPr>
      </p:pic>
      <p:pic>
        <p:nvPicPr>
          <p:cNvPr id="2052" name="Picture 4" descr="Autosomes: Definition, Facts, and Example I Research Tweet">
            <a:extLst>
              <a:ext uri="{FF2B5EF4-FFF2-40B4-BE49-F238E27FC236}">
                <a16:creationId xmlns:a16="http://schemas.microsoft.com/office/drawing/2014/main" id="{4B2660DD-B208-B1AA-4F81-D0ED2137D6E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7275638" y="1015493"/>
            <a:ext cx="4257994" cy="31663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x Development | BioNinja">
            <a:extLst>
              <a:ext uri="{FF2B5EF4-FFF2-40B4-BE49-F238E27FC236}">
                <a16:creationId xmlns:a16="http://schemas.microsoft.com/office/drawing/2014/main" id="{EC2C6799-DF56-B416-98E5-20726F20FC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90944" y="4191792"/>
            <a:ext cx="5014214" cy="267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610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E20C-B4A6-670C-0452-F09CEFFD6F2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D34F2F0-4C01-D063-5873-92495E979F9F}"/>
              </a:ext>
            </a:extLst>
          </p:cNvPr>
          <p:cNvPicPr>
            <a:picLocks noChangeAspect="1"/>
          </p:cNvPicPr>
          <p:nvPr/>
        </p:nvPicPr>
        <p:blipFill>
          <a:blip r:embed="rId3"/>
          <a:stretch>
            <a:fillRect/>
          </a:stretch>
        </p:blipFill>
        <p:spPr>
          <a:xfrm>
            <a:off x="2007361" y="0"/>
            <a:ext cx="6616700" cy="1003300"/>
          </a:xfrm>
          <a:prstGeom prst="rect">
            <a:avLst/>
          </a:prstGeom>
        </p:spPr>
      </p:pic>
      <p:pic>
        <p:nvPicPr>
          <p:cNvPr id="5" name="Picture 4">
            <a:extLst>
              <a:ext uri="{FF2B5EF4-FFF2-40B4-BE49-F238E27FC236}">
                <a16:creationId xmlns:a16="http://schemas.microsoft.com/office/drawing/2014/main" id="{C195A314-36CE-7243-7BEF-2F7394C32D08}"/>
              </a:ext>
            </a:extLst>
          </p:cNvPr>
          <p:cNvPicPr>
            <a:picLocks noChangeAspect="1"/>
          </p:cNvPicPr>
          <p:nvPr/>
        </p:nvPicPr>
        <p:blipFill>
          <a:blip r:embed="rId4"/>
          <a:stretch>
            <a:fillRect/>
          </a:stretch>
        </p:blipFill>
        <p:spPr>
          <a:xfrm>
            <a:off x="7864435" y="1328928"/>
            <a:ext cx="4327565" cy="5431536"/>
          </a:xfrm>
          <a:prstGeom prst="rect">
            <a:avLst/>
          </a:prstGeom>
        </p:spPr>
      </p:pic>
      <p:pic>
        <p:nvPicPr>
          <p:cNvPr id="6" name="Picture 5">
            <a:hlinkClick r:id="rId5"/>
            <a:extLst>
              <a:ext uri="{FF2B5EF4-FFF2-40B4-BE49-F238E27FC236}">
                <a16:creationId xmlns:a16="http://schemas.microsoft.com/office/drawing/2014/main" id="{8CEE3DDC-F05D-2EB9-02A5-6F6F91799148}"/>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0" y="1328928"/>
            <a:ext cx="7772400" cy="2538894"/>
          </a:xfrm>
          <a:prstGeom prst="rect">
            <a:avLst/>
          </a:prstGeom>
        </p:spPr>
      </p:pic>
      <p:pic>
        <p:nvPicPr>
          <p:cNvPr id="7" name="Picture 6">
            <a:hlinkClick r:id="rId7"/>
            <a:extLst>
              <a:ext uri="{FF2B5EF4-FFF2-40B4-BE49-F238E27FC236}">
                <a16:creationId xmlns:a16="http://schemas.microsoft.com/office/drawing/2014/main" id="{26ABBA36-89A8-8CC4-288A-48C231C1E008}"/>
              </a:ext>
            </a:extLst>
          </p:cNvPr>
          <p:cNvPicPr>
            <a:picLocks noChangeAspect="1"/>
          </p:cNvPicPr>
          <p:nvPr/>
        </p:nvPicPr>
        <p:blipFill>
          <a:blip r:embed="rId8"/>
          <a:stretch>
            <a:fillRect/>
          </a:stretch>
        </p:blipFill>
        <p:spPr>
          <a:xfrm>
            <a:off x="92035" y="4044696"/>
            <a:ext cx="7772400" cy="2535029"/>
          </a:xfrm>
          <a:prstGeom prst="rect">
            <a:avLst/>
          </a:prstGeom>
        </p:spPr>
      </p:pic>
      <p:sp>
        <p:nvSpPr>
          <p:cNvPr id="9" name="TextBox 8">
            <a:extLst>
              <a:ext uri="{FF2B5EF4-FFF2-40B4-BE49-F238E27FC236}">
                <a16:creationId xmlns:a16="http://schemas.microsoft.com/office/drawing/2014/main" id="{C69569C2-2DBC-E14B-FE45-3A478609B74B}"/>
              </a:ext>
            </a:extLst>
          </p:cNvPr>
          <p:cNvSpPr txBox="1"/>
          <p:nvPr/>
        </p:nvSpPr>
        <p:spPr>
          <a:xfrm>
            <a:off x="3978235" y="2659843"/>
            <a:ext cx="3541776" cy="923330"/>
          </a:xfrm>
          <a:prstGeom prst="rect">
            <a:avLst/>
          </a:prstGeom>
          <a:noFill/>
        </p:spPr>
        <p:txBody>
          <a:bodyPr wrap="square" rtlCol="0">
            <a:spAutoFit/>
          </a:bodyPr>
          <a:lstStyle/>
          <a:p>
            <a:r>
              <a:rPr lang="en-JP" dirty="0"/>
              <a:t>There are FAR more genes carried on the X chromosome than the Y chromosome</a:t>
            </a:r>
          </a:p>
        </p:txBody>
      </p:sp>
      <p:sp>
        <p:nvSpPr>
          <p:cNvPr id="10" name="TextBox 9">
            <a:extLst>
              <a:ext uri="{FF2B5EF4-FFF2-40B4-BE49-F238E27FC236}">
                <a16:creationId xmlns:a16="http://schemas.microsoft.com/office/drawing/2014/main" id="{FE2A2B1F-AC3A-B582-F756-3E0391CCF955}"/>
              </a:ext>
            </a:extLst>
          </p:cNvPr>
          <p:cNvSpPr txBox="1"/>
          <p:nvPr/>
        </p:nvSpPr>
        <p:spPr>
          <a:xfrm>
            <a:off x="3978235" y="5400503"/>
            <a:ext cx="3541776" cy="1200329"/>
          </a:xfrm>
          <a:prstGeom prst="rect">
            <a:avLst/>
          </a:prstGeom>
          <a:noFill/>
        </p:spPr>
        <p:txBody>
          <a:bodyPr wrap="square" rtlCol="0">
            <a:spAutoFit/>
          </a:bodyPr>
          <a:lstStyle/>
          <a:p>
            <a:r>
              <a:rPr lang="en-JP" dirty="0"/>
              <a:t>Thus any genes found only on the X chromosome, typical males will only have a single allele whereas typical females will have 2 alleles</a:t>
            </a:r>
          </a:p>
        </p:txBody>
      </p:sp>
      <p:pic>
        <p:nvPicPr>
          <p:cNvPr id="3" name="Picture 2" descr="Link sign icon hyperlink symbol Royalty Free Vector Image">
            <a:extLst>
              <a:ext uri="{FF2B5EF4-FFF2-40B4-BE49-F238E27FC236}">
                <a16:creationId xmlns:a16="http://schemas.microsoft.com/office/drawing/2014/main" id="{E8C9654B-7636-EE68-3989-64CF6634F88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7397968" y="2304396"/>
            <a:ext cx="428155" cy="4392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ink sign icon hyperlink symbol Royalty Free Vector Image">
            <a:extLst>
              <a:ext uri="{FF2B5EF4-FFF2-40B4-BE49-F238E27FC236}">
                <a16:creationId xmlns:a16="http://schemas.microsoft.com/office/drawing/2014/main" id="{816ED640-FFF3-17A1-08FE-BD355CE1295D}"/>
              </a:ext>
            </a:extLst>
          </p:cNvPr>
          <p:cNvPicPr>
            <a:picLocks noChangeAspect="1" noChangeArrowheads="1"/>
          </p:cNvPicPr>
          <p:nvPr/>
        </p:nvPicPr>
        <p:blipFill rotWithShape="1">
          <a:blip r:embed="rId9">
            <a:extLst>
              <a:ext uri="{BEBA8EAE-BF5A-486C-A8C5-ECC9F3942E4B}">
                <a14:imgProps xmlns:a14="http://schemas.microsoft.com/office/drawing/2010/main">
                  <a14:imgLayer r:embed="rId11">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7612045" y="5089868"/>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708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2A5B8-03F8-B9B7-F344-7DBC526F76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23CAF6-9F5D-41AA-51EC-656316BADE7D}"/>
              </a:ext>
            </a:extLst>
          </p:cNvPr>
          <p:cNvPicPr>
            <a:picLocks noChangeAspect="1"/>
          </p:cNvPicPr>
          <p:nvPr/>
        </p:nvPicPr>
        <p:blipFill>
          <a:blip r:embed="rId3">
            <a:extLst>
              <a:ext uri="{28A0092B-C50C-407E-A947-70E740481C1C}">
                <a14:useLocalDpi xmlns:a14="http://schemas.microsoft.com/office/drawing/2010/main"/>
              </a:ext>
            </a:extLst>
          </a:blip>
          <a:srcRect b="19420"/>
          <a:stretch/>
        </p:blipFill>
        <p:spPr>
          <a:xfrm>
            <a:off x="2774950" y="15240"/>
            <a:ext cx="6642100" cy="634492"/>
          </a:xfrm>
          <a:prstGeom prst="rect">
            <a:avLst/>
          </a:prstGeom>
        </p:spPr>
      </p:pic>
      <p:pic>
        <p:nvPicPr>
          <p:cNvPr id="6" name="Picture 5">
            <a:extLst>
              <a:ext uri="{FF2B5EF4-FFF2-40B4-BE49-F238E27FC236}">
                <a16:creationId xmlns:a16="http://schemas.microsoft.com/office/drawing/2014/main" id="{1881382B-77AD-4848-A3B2-ACD065E3F49E}"/>
              </a:ext>
            </a:extLst>
          </p:cNvPr>
          <p:cNvPicPr>
            <a:picLocks noChangeAspect="1"/>
          </p:cNvPicPr>
          <p:nvPr/>
        </p:nvPicPr>
        <p:blipFill>
          <a:blip r:embed="rId4"/>
          <a:stretch>
            <a:fillRect/>
          </a:stretch>
        </p:blipFill>
        <p:spPr>
          <a:xfrm>
            <a:off x="106997" y="642705"/>
            <a:ext cx="11796356" cy="1595457"/>
          </a:xfrm>
          <a:prstGeom prst="rect">
            <a:avLst/>
          </a:prstGeom>
        </p:spPr>
      </p:pic>
      <p:pic>
        <p:nvPicPr>
          <p:cNvPr id="7" name="Picture 6">
            <a:extLst>
              <a:ext uri="{FF2B5EF4-FFF2-40B4-BE49-F238E27FC236}">
                <a16:creationId xmlns:a16="http://schemas.microsoft.com/office/drawing/2014/main" id="{CD66D4B3-418F-EFB6-4F2B-7F330C9FEEFE}"/>
              </a:ext>
            </a:extLst>
          </p:cNvPr>
          <p:cNvPicPr>
            <a:picLocks noChangeAspect="1"/>
          </p:cNvPicPr>
          <p:nvPr/>
        </p:nvPicPr>
        <p:blipFill>
          <a:blip r:embed="rId5"/>
          <a:stretch>
            <a:fillRect/>
          </a:stretch>
        </p:blipFill>
        <p:spPr>
          <a:xfrm>
            <a:off x="989594" y="2121352"/>
            <a:ext cx="9748510" cy="2225097"/>
          </a:xfrm>
          <a:prstGeom prst="rect">
            <a:avLst/>
          </a:prstGeom>
        </p:spPr>
      </p:pic>
      <p:pic>
        <p:nvPicPr>
          <p:cNvPr id="8" name="Picture 7">
            <a:extLst>
              <a:ext uri="{FF2B5EF4-FFF2-40B4-BE49-F238E27FC236}">
                <a16:creationId xmlns:a16="http://schemas.microsoft.com/office/drawing/2014/main" id="{14EB585F-A83D-D5BF-8507-39486FE845A4}"/>
              </a:ext>
            </a:extLst>
          </p:cNvPr>
          <p:cNvPicPr>
            <a:picLocks noChangeAspect="1"/>
          </p:cNvPicPr>
          <p:nvPr/>
        </p:nvPicPr>
        <p:blipFill>
          <a:blip r:embed="rId6"/>
          <a:stretch>
            <a:fillRect/>
          </a:stretch>
        </p:blipFill>
        <p:spPr>
          <a:xfrm>
            <a:off x="1151138" y="4478996"/>
            <a:ext cx="9922857" cy="2379004"/>
          </a:xfrm>
          <a:prstGeom prst="rect">
            <a:avLst/>
          </a:prstGeom>
        </p:spPr>
      </p:pic>
    </p:spTree>
    <p:extLst>
      <p:ext uri="{BB962C8B-B14F-4D97-AF65-F5344CB8AC3E}">
        <p14:creationId xmlns:p14="http://schemas.microsoft.com/office/powerpoint/2010/main" val="211303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6F40-4D22-6C18-1F6F-E6DD442114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0AC06A-64E9-B6C7-10F4-B3A2C6BEA745}"/>
              </a:ext>
            </a:extLst>
          </p:cNvPr>
          <p:cNvSpPr txBox="1"/>
          <p:nvPr/>
        </p:nvSpPr>
        <p:spPr>
          <a:xfrm>
            <a:off x="0" y="33907"/>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crosses of sex-linked inheritance</a:t>
            </a:r>
          </a:p>
        </p:txBody>
      </p:sp>
      <p:sp>
        <p:nvSpPr>
          <p:cNvPr id="3" name="TextBox 2">
            <a:extLst>
              <a:ext uri="{FF2B5EF4-FFF2-40B4-BE49-F238E27FC236}">
                <a16:creationId xmlns:a16="http://schemas.microsoft.com/office/drawing/2014/main" id="{01FED45C-5212-03B4-D48E-F4BE9A718E4A}"/>
              </a:ext>
            </a:extLst>
          </p:cNvPr>
          <p:cNvSpPr txBox="1"/>
          <p:nvPr/>
        </p:nvSpPr>
        <p:spPr>
          <a:xfrm>
            <a:off x="0" y="404979"/>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1. A colour-blind woman and a man with normal vision have children. </a:t>
            </a:r>
            <a:r>
              <a:rPr lang="en-US" sz="1400" dirty="0">
                <a:solidFill>
                  <a:srgbClr val="000000"/>
                </a:solidFill>
                <a:latin typeface="Helvetica" pitchFamily="2" charset="0"/>
              </a:rPr>
              <a:t>Deduce genotypic and phenotypic ratio of potential offspring.</a:t>
            </a:r>
            <a:r>
              <a:rPr lang="en-US" sz="1400" i="0" dirty="0">
                <a:solidFill>
                  <a:srgbClr val="000000"/>
                </a:solidFill>
                <a:effectLst/>
                <a:latin typeface="Helvetica" pitchFamily="2" charset="0"/>
              </a:rPr>
              <a:t>  </a:t>
            </a:r>
            <a:endParaRPr lang="en-US" sz="1400" dirty="0">
              <a:solidFill>
                <a:srgbClr val="000000"/>
              </a:solidFill>
              <a:latin typeface="Helvetica" pitchFamily="2" charset="0"/>
            </a:endParaRPr>
          </a:p>
        </p:txBody>
      </p:sp>
      <p:sp>
        <p:nvSpPr>
          <p:cNvPr id="4" name="TextBox 3">
            <a:extLst>
              <a:ext uri="{FF2B5EF4-FFF2-40B4-BE49-F238E27FC236}">
                <a16:creationId xmlns:a16="http://schemas.microsoft.com/office/drawing/2014/main" id="{3996F8EA-7F7A-BB86-5A22-AA7969C35093}"/>
              </a:ext>
            </a:extLst>
          </p:cNvPr>
          <p:cNvSpPr txBox="1"/>
          <p:nvPr/>
        </p:nvSpPr>
        <p:spPr>
          <a:xfrm>
            <a:off x="0" y="2777366"/>
            <a:ext cx="11801856" cy="738664"/>
          </a:xfrm>
          <a:prstGeom prst="rect">
            <a:avLst/>
          </a:prstGeom>
          <a:noFill/>
        </p:spPr>
        <p:txBody>
          <a:bodyPr wrap="square">
            <a:spAutoFit/>
          </a:bodyPr>
          <a:lstStyle/>
          <a:p>
            <a:pPr algn="l"/>
            <a:r>
              <a:rPr lang="en-US" sz="1400" dirty="0">
                <a:solidFill>
                  <a:srgbClr val="000000"/>
                </a:solidFill>
                <a:latin typeface="Helvetica" pitchFamily="2" charset="0"/>
              </a:rPr>
              <a:t>2. Clouded leopards live in the Tropical rainforest of South-east Asia. The normal spots (brown) are dominant and black spots are recessive. The trait is sex-linked. A male with black spots was crossed with a female with normal spots. She has four cubs: two males and two females. For each sex. One cub had normal spots and the other cub had black spots. Deduce the genotype of the mother. </a:t>
            </a:r>
          </a:p>
        </p:txBody>
      </p:sp>
    </p:spTree>
    <p:extLst>
      <p:ext uri="{BB962C8B-B14F-4D97-AF65-F5344CB8AC3E}">
        <p14:creationId xmlns:p14="http://schemas.microsoft.com/office/powerpoint/2010/main" val="2446024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8FC8D-72AA-54F7-9729-65E22EF8E9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E5C4DD-ADB9-A241-3D66-165A73BB74A4}"/>
              </a:ext>
            </a:extLst>
          </p:cNvPr>
          <p:cNvSpPr txBox="1"/>
          <p:nvPr/>
        </p:nvSpPr>
        <p:spPr>
          <a:xfrm>
            <a:off x="0" y="49438"/>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crosses of sex-linked inheritance</a:t>
            </a:r>
          </a:p>
        </p:txBody>
      </p:sp>
      <p:sp>
        <p:nvSpPr>
          <p:cNvPr id="3" name="TextBox 2">
            <a:extLst>
              <a:ext uri="{FF2B5EF4-FFF2-40B4-BE49-F238E27FC236}">
                <a16:creationId xmlns:a16="http://schemas.microsoft.com/office/drawing/2014/main" id="{55DF5D73-496D-62E2-608D-4D504A046AE6}"/>
              </a:ext>
            </a:extLst>
          </p:cNvPr>
          <p:cNvSpPr txBox="1"/>
          <p:nvPr/>
        </p:nvSpPr>
        <p:spPr>
          <a:xfrm>
            <a:off x="0" y="413525"/>
            <a:ext cx="11801856" cy="307777"/>
          </a:xfrm>
          <a:prstGeom prst="rect">
            <a:avLst/>
          </a:prstGeom>
          <a:noFill/>
        </p:spPr>
        <p:txBody>
          <a:bodyPr wrap="square">
            <a:spAutoFit/>
          </a:bodyPr>
          <a:lstStyle/>
          <a:p>
            <a:pPr algn="l"/>
            <a:r>
              <a:rPr lang="en-US" sz="1400" i="0" dirty="0">
                <a:solidFill>
                  <a:srgbClr val="000000"/>
                </a:solidFill>
                <a:effectLst/>
                <a:latin typeface="Helvetica" pitchFamily="2" charset="0"/>
              </a:rPr>
              <a:t>1. A colour-blind woman and a man with normal vision have children. </a:t>
            </a:r>
            <a:r>
              <a:rPr lang="en-US" sz="1400" dirty="0">
                <a:solidFill>
                  <a:srgbClr val="000000"/>
                </a:solidFill>
                <a:latin typeface="Helvetica" pitchFamily="2" charset="0"/>
              </a:rPr>
              <a:t>Deduce genotypic and phenotypic ratio of potential offspring.</a:t>
            </a:r>
            <a:r>
              <a:rPr lang="en-US" sz="1400" i="0" dirty="0">
                <a:solidFill>
                  <a:srgbClr val="000000"/>
                </a:solidFill>
                <a:effectLst/>
                <a:latin typeface="Helvetica" pitchFamily="2" charset="0"/>
              </a:rPr>
              <a:t>  </a:t>
            </a:r>
            <a:endParaRPr lang="en-US" sz="1400" dirty="0">
              <a:solidFill>
                <a:srgbClr val="000000"/>
              </a:solidFill>
              <a:latin typeface="Helvetica" pitchFamily="2" charset="0"/>
            </a:endParaRPr>
          </a:p>
        </p:txBody>
      </p:sp>
      <p:sp>
        <p:nvSpPr>
          <p:cNvPr id="4" name="TextBox 3">
            <a:extLst>
              <a:ext uri="{FF2B5EF4-FFF2-40B4-BE49-F238E27FC236}">
                <a16:creationId xmlns:a16="http://schemas.microsoft.com/office/drawing/2014/main" id="{9EF7CCF0-6327-8AA3-AC1A-AD68BBC8B643}"/>
              </a:ext>
            </a:extLst>
          </p:cNvPr>
          <p:cNvSpPr txBox="1"/>
          <p:nvPr/>
        </p:nvSpPr>
        <p:spPr>
          <a:xfrm>
            <a:off x="0" y="2695069"/>
            <a:ext cx="11801856" cy="738664"/>
          </a:xfrm>
          <a:prstGeom prst="rect">
            <a:avLst/>
          </a:prstGeom>
          <a:noFill/>
        </p:spPr>
        <p:txBody>
          <a:bodyPr wrap="square">
            <a:spAutoFit/>
          </a:bodyPr>
          <a:lstStyle/>
          <a:p>
            <a:pPr algn="l"/>
            <a:r>
              <a:rPr lang="en-US" sz="1400" dirty="0">
                <a:solidFill>
                  <a:srgbClr val="000000"/>
                </a:solidFill>
                <a:latin typeface="Helvetica" pitchFamily="2" charset="0"/>
              </a:rPr>
              <a:t>2. Clouded leopards live in the Tropical rainforest of South-east Asia. The normal spots (brown) are dominant and black spots are recessive. The trait is sex-linked. A male with black spots was crossed with a female with normal spots. She has four cubs: two males and two females. For each sex. One cub had normal spots and the other cub had black spots. Deduce the genotype of the mother. </a:t>
            </a:r>
          </a:p>
        </p:txBody>
      </p:sp>
      <p:pic>
        <p:nvPicPr>
          <p:cNvPr id="9" name="Picture 8">
            <a:extLst>
              <a:ext uri="{FF2B5EF4-FFF2-40B4-BE49-F238E27FC236}">
                <a16:creationId xmlns:a16="http://schemas.microsoft.com/office/drawing/2014/main" id="{75B0265A-776C-C081-8725-0F8394A8AED6}"/>
              </a:ext>
            </a:extLst>
          </p:cNvPr>
          <p:cNvPicPr>
            <a:picLocks noChangeAspect="1"/>
          </p:cNvPicPr>
          <p:nvPr/>
        </p:nvPicPr>
        <p:blipFill>
          <a:blip r:embed="rId3"/>
          <a:stretch>
            <a:fillRect/>
          </a:stretch>
        </p:blipFill>
        <p:spPr>
          <a:xfrm>
            <a:off x="115473" y="916112"/>
            <a:ext cx="11801855" cy="1463430"/>
          </a:xfrm>
          <a:prstGeom prst="rect">
            <a:avLst/>
          </a:prstGeom>
        </p:spPr>
      </p:pic>
      <p:pic>
        <p:nvPicPr>
          <p:cNvPr id="12" name="Picture 11">
            <a:extLst>
              <a:ext uri="{FF2B5EF4-FFF2-40B4-BE49-F238E27FC236}">
                <a16:creationId xmlns:a16="http://schemas.microsoft.com/office/drawing/2014/main" id="{3F8C33DD-EED5-4A94-C397-531D010A4F69}"/>
              </a:ext>
            </a:extLst>
          </p:cNvPr>
          <p:cNvPicPr>
            <a:picLocks noChangeAspect="1"/>
          </p:cNvPicPr>
          <p:nvPr/>
        </p:nvPicPr>
        <p:blipFill>
          <a:blip r:embed="rId4"/>
          <a:stretch>
            <a:fillRect/>
          </a:stretch>
        </p:blipFill>
        <p:spPr>
          <a:xfrm>
            <a:off x="1380936" y="3646771"/>
            <a:ext cx="9823512" cy="2980433"/>
          </a:xfrm>
          <a:prstGeom prst="rect">
            <a:avLst/>
          </a:prstGeom>
        </p:spPr>
      </p:pic>
      <p:sp>
        <p:nvSpPr>
          <p:cNvPr id="5" name="TextBox 4">
            <a:extLst>
              <a:ext uri="{FF2B5EF4-FFF2-40B4-BE49-F238E27FC236}">
                <a16:creationId xmlns:a16="http://schemas.microsoft.com/office/drawing/2014/main" id="{E74DD641-2D84-9651-AF5F-0EBB2A83DE81}"/>
              </a:ext>
            </a:extLst>
          </p:cNvPr>
          <p:cNvSpPr txBox="1"/>
          <p:nvPr/>
        </p:nvSpPr>
        <p:spPr>
          <a:xfrm>
            <a:off x="11055620" y="54053"/>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spTree>
    <p:extLst>
      <p:ext uri="{BB962C8B-B14F-4D97-AF65-F5344CB8AC3E}">
        <p14:creationId xmlns:p14="http://schemas.microsoft.com/office/powerpoint/2010/main" val="451066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73C20-F54E-9537-85C3-60066CC5565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C6F209-B5B4-97FD-4D9F-FB5F052BC538}"/>
              </a:ext>
            </a:extLst>
          </p:cNvPr>
          <p:cNvSpPr txBox="1"/>
          <p:nvPr/>
        </p:nvSpPr>
        <p:spPr>
          <a:xfrm>
            <a:off x="0" y="33907"/>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crosses of sex-linked inheritance</a:t>
            </a:r>
          </a:p>
        </p:txBody>
      </p:sp>
      <p:sp>
        <p:nvSpPr>
          <p:cNvPr id="3" name="TextBox 2">
            <a:extLst>
              <a:ext uri="{FF2B5EF4-FFF2-40B4-BE49-F238E27FC236}">
                <a16:creationId xmlns:a16="http://schemas.microsoft.com/office/drawing/2014/main" id="{BC38F875-8F00-9C53-AA58-C3196667441C}"/>
              </a:ext>
            </a:extLst>
          </p:cNvPr>
          <p:cNvSpPr txBox="1"/>
          <p:nvPr/>
        </p:nvSpPr>
        <p:spPr>
          <a:xfrm>
            <a:off x="0" y="514707"/>
            <a:ext cx="11801856" cy="523220"/>
          </a:xfrm>
          <a:prstGeom prst="rect">
            <a:avLst/>
          </a:prstGeom>
          <a:noFill/>
        </p:spPr>
        <p:txBody>
          <a:bodyPr wrap="square">
            <a:spAutoFit/>
          </a:bodyPr>
          <a:lstStyle/>
          <a:p>
            <a:pPr algn="l"/>
            <a:r>
              <a:rPr lang="en-US" sz="1400" dirty="0">
                <a:solidFill>
                  <a:srgbClr val="000000"/>
                </a:solidFill>
                <a:latin typeface="Helvetica" pitchFamily="2" charset="0"/>
              </a:rPr>
              <a:t>3</a:t>
            </a:r>
            <a:r>
              <a:rPr lang="en-US" sz="1400" i="0" dirty="0">
                <a:solidFill>
                  <a:srgbClr val="000000"/>
                </a:solidFill>
                <a:effectLst/>
                <a:latin typeface="Helvetica" pitchFamily="2" charset="0"/>
              </a:rPr>
              <a:t>. A woman who has normal clotting factors (whose father had haemophilia) is married to a man with normal clotting factors. Deduce the phenotypic and genotypic ratio of their potential offspring. </a:t>
            </a:r>
            <a:endParaRPr lang="en-US" sz="1400" dirty="0">
              <a:solidFill>
                <a:srgbClr val="000000"/>
              </a:solidFill>
              <a:latin typeface="Helvetica" pitchFamily="2" charset="0"/>
            </a:endParaRPr>
          </a:p>
        </p:txBody>
      </p:sp>
      <p:sp>
        <p:nvSpPr>
          <p:cNvPr id="5" name="TextBox 4">
            <a:extLst>
              <a:ext uri="{FF2B5EF4-FFF2-40B4-BE49-F238E27FC236}">
                <a16:creationId xmlns:a16="http://schemas.microsoft.com/office/drawing/2014/main" id="{40A0BFB0-5F97-F6B7-A741-6E0B523FF24E}"/>
              </a:ext>
            </a:extLst>
          </p:cNvPr>
          <p:cNvSpPr txBox="1"/>
          <p:nvPr/>
        </p:nvSpPr>
        <p:spPr>
          <a:xfrm>
            <a:off x="0" y="4361283"/>
            <a:ext cx="11801856" cy="523220"/>
          </a:xfrm>
          <a:prstGeom prst="rect">
            <a:avLst/>
          </a:prstGeom>
          <a:noFill/>
        </p:spPr>
        <p:txBody>
          <a:bodyPr wrap="square">
            <a:spAutoFit/>
          </a:bodyPr>
          <a:lstStyle/>
          <a:p>
            <a:pPr algn="l"/>
            <a:r>
              <a:rPr lang="en-US" sz="1400" dirty="0">
                <a:solidFill>
                  <a:srgbClr val="000000"/>
                </a:solidFill>
                <a:latin typeface="Helvetica" pitchFamily="2" charset="0"/>
              </a:rPr>
              <a:t>4. A haemophiliac man and a woman who is a carrier for haemophilia are planning on having children. </a:t>
            </a:r>
            <a:r>
              <a:rPr lang="en-US" sz="1400" i="0" dirty="0">
                <a:solidFill>
                  <a:srgbClr val="000000"/>
                </a:solidFill>
                <a:effectLst/>
                <a:latin typeface="Helvetica" pitchFamily="2" charset="0"/>
              </a:rPr>
              <a:t>Deduce the phenotypic and genotypic ratio of their potential offspring.</a:t>
            </a:r>
            <a:r>
              <a:rPr lang="en-US" sz="1400" dirty="0">
                <a:solidFill>
                  <a:srgbClr val="000000"/>
                </a:solidFill>
                <a:latin typeface="Helvetica" pitchFamily="2" charset="0"/>
              </a:rPr>
              <a:t> </a:t>
            </a:r>
          </a:p>
        </p:txBody>
      </p:sp>
    </p:spTree>
    <p:extLst>
      <p:ext uri="{BB962C8B-B14F-4D97-AF65-F5344CB8AC3E}">
        <p14:creationId xmlns:p14="http://schemas.microsoft.com/office/powerpoint/2010/main" val="753636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6C397-C632-51BA-430C-E19115A2554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5BA382-3ADB-FF2B-8D2D-728A1D0254F0}"/>
              </a:ext>
            </a:extLst>
          </p:cNvPr>
          <p:cNvSpPr txBox="1"/>
          <p:nvPr/>
        </p:nvSpPr>
        <p:spPr>
          <a:xfrm>
            <a:off x="0" y="45136"/>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crosses of sex-linked inheritance</a:t>
            </a:r>
          </a:p>
        </p:txBody>
      </p:sp>
      <p:sp>
        <p:nvSpPr>
          <p:cNvPr id="3" name="TextBox 2">
            <a:extLst>
              <a:ext uri="{FF2B5EF4-FFF2-40B4-BE49-F238E27FC236}">
                <a16:creationId xmlns:a16="http://schemas.microsoft.com/office/drawing/2014/main" id="{16DBBEFC-6B6E-31F6-42FC-2D39E5C69220}"/>
              </a:ext>
            </a:extLst>
          </p:cNvPr>
          <p:cNvSpPr txBox="1"/>
          <p:nvPr/>
        </p:nvSpPr>
        <p:spPr>
          <a:xfrm>
            <a:off x="0" y="514707"/>
            <a:ext cx="11801856" cy="523220"/>
          </a:xfrm>
          <a:prstGeom prst="rect">
            <a:avLst/>
          </a:prstGeom>
          <a:noFill/>
        </p:spPr>
        <p:txBody>
          <a:bodyPr wrap="square">
            <a:spAutoFit/>
          </a:bodyPr>
          <a:lstStyle/>
          <a:p>
            <a:pPr algn="l"/>
            <a:r>
              <a:rPr lang="en-US" sz="1400" dirty="0">
                <a:solidFill>
                  <a:srgbClr val="000000"/>
                </a:solidFill>
                <a:latin typeface="Helvetica" pitchFamily="2" charset="0"/>
              </a:rPr>
              <a:t>3</a:t>
            </a:r>
            <a:r>
              <a:rPr lang="en-US" sz="1400" i="0" dirty="0">
                <a:solidFill>
                  <a:srgbClr val="000000"/>
                </a:solidFill>
                <a:effectLst/>
                <a:latin typeface="Helvetica" pitchFamily="2" charset="0"/>
              </a:rPr>
              <a:t>. A woman who has normal clotting factors (whose father had haemophilia) is married to a man with normal clotting factors. Deduce the phenotypic and genotypic ratio of their potential offspring. </a:t>
            </a:r>
            <a:endParaRPr lang="en-US" sz="1400" dirty="0">
              <a:solidFill>
                <a:srgbClr val="000000"/>
              </a:solidFill>
              <a:latin typeface="Helvetica" pitchFamily="2" charset="0"/>
            </a:endParaRPr>
          </a:p>
        </p:txBody>
      </p:sp>
      <p:pic>
        <p:nvPicPr>
          <p:cNvPr id="7" name="Picture 6">
            <a:extLst>
              <a:ext uri="{FF2B5EF4-FFF2-40B4-BE49-F238E27FC236}">
                <a16:creationId xmlns:a16="http://schemas.microsoft.com/office/drawing/2014/main" id="{7C635473-FEB0-9217-504E-7A745B6B2991}"/>
              </a:ext>
            </a:extLst>
          </p:cNvPr>
          <p:cNvPicPr>
            <a:picLocks noChangeAspect="1"/>
          </p:cNvPicPr>
          <p:nvPr/>
        </p:nvPicPr>
        <p:blipFill>
          <a:blip r:embed="rId3"/>
          <a:stretch>
            <a:fillRect/>
          </a:stretch>
        </p:blipFill>
        <p:spPr>
          <a:xfrm>
            <a:off x="955023" y="1139643"/>
            <a:ext cx="10281952" cy="3022325"/>
          </a:xfrm>
          <a:prstGeom prst="rect">
            <a:avLst/>
          </a:prstGeom>
        </p:spPr>
      </p:pic>
      <p:sp>
        <p:nvSpPr>
          <p:cNvPr id="5" name="TextBox 4">
            <a:extLst>
              <a:ext uri="{FF2B5EF4-FFF2-40B4-BE49-F238E27FC236}">
                <a16:creationId xmlns:a16="http://schemas.microsoft.com/office/drawing/2014/main" id="{1E1A7EF4-210E-03A0-D7A7-1ECBAE8CDBC9}"/>
              </a:ext>
            </a:extLst>
          </p:cNvPr>
          <p:cNvSpPr txBox="1"/>
          <p:nvPr/>
        </p:nvSpPr>
        <p:spPr>
          <a:xfrm>
            <a:off x="0" y="4361283"/>
            <a:ext cx="11801856" cy="523220"/>
          </a:xfrm>
          <a:prstGeom prst="rect">
            <a:avLst/>
          </a:prstGeom>
          <a:noFill/>
        </p:spPr>
        <p:txBody>
          <a:bodyPr wrap="square">
            <a:spAutoFit/>
          </a:bodyPr>
          <a:lstStyle/>
          <a:p>
            <a:pPr algn="l"/>
            <a:r>
              <a:rPr lang="en-US" sz="1400" dirty="0">
                <a:solidFill>
                  <a:srgbClr val="000000"/>
                </a:solidFill>
                <a:latin typeface="Helvetica" pitchFamily="2" charset="0"/>
              </a:rPr>
              <a:t>4. A haemophiliac man and a woman who is a carrier for haemophilia are planning on having children. </a:t>
            </a:r>
            <a:r>
              <a:rPr lang="en-US" sz="1400" i="0" dirty="0">
                <a:solidFill>
                  <a:srgbClr val="000000"/>
                </a:solidFill>
                <a:effectLst/>
                <a:latin typeface="Helvetica" pitchFamily="2" charset="0"/>
              </a:rPr>
              <a:t>Deduce the phenotypic and genotypic ratio of their potential offspring.</a:t>
            </a:r>
            <a:r>
              <a:rPr lang="en-US" sz="1400" dirty="0">
                <a:solidFill>
                  <a:srgbClr val="000000"/>
                </a:solidFill>
                <a:latin typeface="Helvetica" pitchFamily="2" charset="0"/>
              </a:rPr>
              <a:t> </a:t>
            </a:r>
          </a:p>
        </p:txBody>
      </p:sp>
      <p:pic>
        <p:nvPicPr>
          <p:cNvPr id="6" name="Picture 5">
            <a:extLst>
              <a:ext uri="{FF2B5EF4-FFF2-40B4-BE49-F238E27FC236}">
                <a16:creationId xmlns:a16="http://schemas.microsoft.com/office/drawing/2014/main" id="{1DCA18F7-FB09-C424-E96B-5B43373786C5}"/>
              </a:ext>
            </a:extLst>
          </p:cNvPr>
          <p:cNvPicPr>
            <a:picLocks noChangeAspect="1"/>
          </p:cNvPicPr>
          <p:nvPr/>
        </p:nvPicPr>
        <p:blipFill>
          <a:blip r:embed="rId4"/>
          <a:stretch>
            <a:fillRect/>
          </a:stretch>
        </p:blipFill>
        <p:spPr>
          <a:xfrm>
            <a:off x="137945" y="5169408"/>
            <a:ext cx="11916109" cy="1334603"/>
          </a:xfrm>
          <a:prstGeom prst="rect">
            <a:avLst/>
          </a:prstGeom>
        </p:spPr>
      </p:pic>
      <p:sp>
        <p:nvSpPr>
          <p:cNvPr id="4" name="TextBox 3">
            <a:extLst>
              <a:ext uri="{FF2B5EF4-FFF2-40B4-BE49-F238E27FC236}">
                <a16:creationId xmlns:a16="http://schemas.microsoft.com/office/drawing/2014/main" id="{B11EBD60-362E-326D-228C-82BBFD27F4BE}"/>
              </a:ext>
            </a:extLst>
          </p:cNvPr>
          <p:cNvSpPr txBox="1"/>
          <p:nvPr/>
        </p:nvSpPr>
        <p:spPr>
          <a:xfrm>
            <a:off x="11076562" y="45136"/>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spTree>
    <p:extLst>
      <p:ext uri="{BB962C8B-B14F-4D97-AF65-F5344CB8AC3E}">
        <p14:creationId xmlns:p14="http://schemas.microsoft.com/office/powerpoint/2010/main" val="3200223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0EB0B-76F9-AE72-4B44-285AC09ED0A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7E0EB8-23FC-7163-27F2-CAC54E9117D0}"/>
              </a:ext>
            </a:extLst>
          </p:cNvPr>
          <p:cNvPicPr>
            <a:picLocks noChangeAspect="1"/>
          </p:cNvPicPr>
          <p:nvPr/>
        </p:nvPicPr>
        <p:blipFill>
          <a:blip r:embed="rId3"/>
          <a:stretch>
            <a:fillRect/>
          </a:stretch>
        </p:blipFill>
        <p:spPr>
          <a:xfrm>
            <a:off x="2774950" y="0"/>
            <a:ext cx="6642100" cy="1676400"/>
          </a:xfrm>
          <a:prstGeom prst="rect">
            <a:avLst/>
          </a:prstGeom>
        </p:spPr>
      </p:pic>
      <p:pic>
        <p:nvPicPr>
          <p:cNvPr id="6" name="Picture 5">
            <a:extLst>
              <a:ext uri="{FF2B5EF4-FFF2-40B4-BE49-F238E27FC236}">
                <a16:creationId xmlns:a16="http://schemas.microsoft.com/office/drawing/2014/main" id="{675C92A9-D2DE-F20A-064A-8B432D8B795B}"/>
              </a:ext>
            </a:extLst>
          </p:cNvPr>
          <p:cNvPicPr>
            <a:picLocks noChangeAspect="1"/>
          </p:cNvPicPr>
          <p:nvPr/>
        </p:nvPicPr>
        <p:blipFill>
          <a:blip r:embed="rId4"/>
          <a:stretch>
            <a:fillRect/>
          </a:stretch>
        </p:blipFill>
        <p:spPr>
          <a:xfrm>
            <a:off x="695262" y="1913844"/>
            <a:ext cx="10801476" cy="4258356"/>
          </a:xfrm>
          <a:prstGeom prst="rect">
            <a:avLst/>
          </a:prstGeom>
        </p:spPr>
      </p:pic>
    </p:spTree>
    <p:extLst>
      <p:ext uri="{BB962C8B-B14F-4D97-AF65-F5344CB8AC3E}">
        <p14:creationId xmlns:p14="http://schemas.microsoft.com/office/powerpoint/2010/main" val="3674565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FB33-D52E-349B-B9F2-CD15690D181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79A00C1-00F7-7FAE-79BA-AE75D9AB62EB}"/>
              </a:ext>
            </a:extLst>
          </p:cNvPr>
          <p:cNvSpPr txBox="1"/>
          <p:nvPr/>
        </p:nvSpPr>
        <p:spPr>
          <a:xfrm>
            <a:off x="76460" y="1287570"/>
            <a:ext cx="5163439" cy="2308324"/>
          </a:xfrm>
          <a:prstGeom prst="rect">
            <a:avLst/>
          </a:prstGeom>
          <a:noFill/>
        </p:spPr>
        <p:txBody>
          <a:bodyPr wrap="square">
            <a:spAutoFit/>
          </a:bodyPr>
          <a:lstStyle/>
          <a:p>
            <a:pPr algn="l"/>
            <a:r>
              <a:rPr lang="en-US" sz="1600" i="0" dirty="0">
                <a:solidFill>
                  <a:srgbClr val="000000"/>
                </a:solidFill>
                <a:effectLst/>
                <a:latin typeface="Helvetica" pitchFamily="2" charset="0"/>
              </a:rPr>
              <a:t>Meiosis produces </a:t>
            </a:r>
            <a:r>
              <a:rPr lang="en-US" sz="1600" b="1" i="0" dirty="0">
                <a:solidFill>
                  <a:srgbClr val="000000"/>
                </a:solidFill>
                <a:effectLst/>
                <a:latin typeface="Helvetica" pitchFamily="2" charset="0"/>
              </a:rPr>
              <a:t>haploid gamete:</a:t>
            </a:r>
            <a:endParaRPr lang="en-US" sz="1600" i="0" dirty="0">
              <a:solidFill>
                <a:srgbClr val="000000"/>
              </a:solidFill>
              <a:effectLst/>
              <a:latin typeface="Helvetica" pitchFamily="2" charset="0"/>
            </a:endParaRPr>
          </a:p>
          <a:p>
            <a:pPr marL="285750" indent="-285750" algn="l">
              <a:buFont typeface="Arial" panose="020B0604020202020204" pitchFamily="34" charset="0"/>
              <a:buChar char="•"/>
            </a:pPr>
            <a:r>
              <a:rPr lang="en-US" sz="1600" i="0" dirty="0">
                <a:solidFill>
                  <a:srgbClr val="000000"/>
                </a:solidFill>
                <a:effectLst/>
                <a:latin typeface="Helvetica" pitchFamily="2" charset="0"/>
              </a:rPr>
              <a:t>nucleus contains one of each chromosome (n)</a:t>
            </a:r>
          </a:p>
          <a:p>
            <a:pPr marL="285750" indent="-285750" algn="l">
              <a:buFont typeface="Arial" panose="020B0604020202020204" pitchFamily="34" charset="0"/>
              <a:buChar char="•"/>
            </a:pPr>
            <a:r>
              <a:rPr lang="en-US" sz="1600" dirty="0">
                <a:solidFill>
                  <a:srgbClr val="000000"/>
                </a:solidFill>
                <a:latin typeface="Helvetica" pitchFamily="2" charset="0"/>
              </a:rPr>
              <a:t>each gene has one copy (allele) located on a chromosome</a:t>
            </a:r>
          </a:p>
          <a:p>
            <a:pPr marL="285750" indent="-285750" algn="l">
              <a:buFont typeface="Arial" panose="020B0604020202020204" pitchFamily="34" charset="0"/>
              <a:buChar char="•"/>
            </a:pPr>
            <a:endParaRPr lang="en-US" sz="1600" dirty="0">
              <a:solidFill>
                <a:srgbClr val="000000"/>
              </a:solidFill>
              <a:latin typeface="Helvetica" pitchFamily="2" charset="0"/>
            </a:endParaRPr>
          </a:p>
          <a:p>
            <a:pPr algn="l"/>
            <a:r>
              <a:rPr lang="en-US" sz="1600" i="0" dirty="0">
                <a:solidFill>
                  <a:srgbClr val="000000"/>
                </a:solidFill>
                <a:effectLst/>
                <a:latin typeface="Helvetica" pitchFamily="2" charset="0"/>
              </a:rPr>
              <a:t>Fertilization produces </a:t>
            </a:r>
            <a:r>
              <a:rPr lang="en-US" sz="1600" b="1" i="0" dirty="0">
                <a:solidFill>
                  <a:srgbClr val="000000"/>
                </a:solidFill>
                <a:effectLst/>
                <a:latin typeface="Helvetica" pitchFamily="2" charset="0"/>
              </a:rPr>
              <a:t>diploid zygote:</a:t>
            </a:r>
            <a:endParaRPr lang="en-US" sz="1600" i="0" dirty="0">
              <a:solidFill>
                <a:srgbClr val="000000"/>
              </a:solidFill>
              <a:effectLst/>
              <a:latin typeface="Helvetica" pitchFamily="2" charset="0"/>
            </a:endParaRPr>
          </a:p>
          <a:p>
            <a:pPr marL="285750" indent="-285750" algn="l">
              <a:buFont typeface="Arial" panose="020B0604020202020204" pitchFamily="34" charset="0"/>
              <a:buChar char="•"/>
            </a:pPr>
            <a:r>
              <a:rPr lang="en-US" sz="1600" i="0" dirty="0">
                <a:solidFill>
                  <a:srgbClr val="000000"/>
                </a:solidFill>
                <a:effectLst/>
                <a:latin typeface="Helvetica" pitchFamily="2" charset="0"/>
              </a:rPr>
              <a:t>nucleus contains two of each chromosome (2n)</a:t>
            </a:r>
          </a:p>
          <a:p>
            <a:pPr marL="285750" indent="-285750" algn="l">
              <a:buFont typeface="Arial" panose="020B0604020202020204" pitchFamily="34" charset="0"/>
              <a:buChar char="•"/>
            </a:pPr>
            <a:r>
              <a:rPr lang="en-US" sz="1600" dirty="0">
                <a:solidFill>
                  <a:srgbClr val="000000"/>
                </a:solidFill>
                <a:latin typeface="Helvetica" pitchFamily="2" charset="0"/>
              </a:rPr>
              <a:t>each autosomal gene has two copies (2 alleles, one on each homologous chromosome)</a:t>
            </a:r>
          </a:p>
        </p:txBody>
      </p:sp>
      <p:pic>
        <p:nvPicPr>
          <p:cNvPr id="6" name="Picture 5">
            <a:extLst>
              <a:ext uri="{FF2B5EF4-FFF2-40B4-BE49-F238E27FC236}">
                <a16:creationId xmlns:a16="http://schemas.microsoft.com/office/drawing/2014/main" id="{0B42629A-21BF-3493-D736-990D1FE4BE99}"/>
              </a:ext>
            </a:extLst>
          </p:cNvPr>
          <p:cNvPicPr>
            <a:picLocks noChangeAspect="1"/>
          </p:cNvPicPr>
          <p:nvPr/>
        </p:nvPicPr>
        <p:blipFill>
          <a:blip r:embed="rId3"/>
          <a:stretch>
            <a:fillRect/>
          </a:stretch>
        </p:blipFill>
        <p:spPr>
          <a:xfrm>
            <a:off x="890016" y="37256"/>
            <a:ext cx="6858000" cy="1052964"/>
          </a:xfrm>
          <a:prstGeom prst="rect">
            <a:avLst/>
          </a:prstGeom>
        </p:spPr>
      </p:pic>
      <p:pic>
        <p:nvPicPr>
          <p:cNvPr id="7" name="Picture 6">
            <a:extLst>
              <a:ext uri="{FF2B5EF4-FFF2-40B4-BE49-F238E27FC236}">
                <a16:creationId xmlns:a16="http://schemas.microsoft.com/office/drawing/2014/main" id="{75EA8474-97D1-7EA3-FC1A-261503C50C94}"/>
              </a:ext>
            </a:extLst>
          </p:cNvPr>
          <p:cNvPicPr>
            <a:picLocks noChangeAspect="1"/>
          </p:cNvPicPr>
          <p:nvPr/>
        </p:nvPicPr>
        <p:blipFill>
          <a:blip r:embed="rId4"/>
          <a:stretch>
            <a:fillRect/>
          </a:stretch>
        </p:blipFill>
        <p:spPr>
          <a:xfrm>
            <a:off x="1831157" y="3530926"/>
            <a:ext cx="5047108" cy="3327074"/>
          </a:xfrm>
          <a:prstGeom prst="rect">
            <a:avLst/>
          </a:prstGeom>
        </p:spPr>
      </p:pic>
      <p:pic>
        <p:nvPicPr>
          <p:cNvPr id="1028" name="Picture 4" descr="pol2e_ch08">
            <a:extLst>
              <a:ext uri="{FF2B5EF4-FFF2-40B4-BE49-F238E27FC236}">
                <a16:creationId xmlns:a16="http://schemas.microsoft.com/office/drawing/2014/main" id="{08734676-5DFA-B4C4-52D6-9125E00E0F4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516630" y="0"/>
            <a:ext cx="3670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AB68DF-43BD-F28F-257E-8AAB30D57592}"/>
              </a:ext>
            </a:extLst>
          </p:cNvPr>
          <p:cNvSpPr txBox="1"/>
          <p:nvPr/>
        </p:nvSpPr>
        <p:spPr>
          <a:xfrm rot="16200000">
            <a:off x="223730" y="5042281"/>
            <a:ext cx="2845523" cy="369332"/>
          </a:xfrm>
          <a:prstGeom prst="rect">
            <a:avLst/>
          </a:prstGeom>
          <a:noFill/>
        </p:spPr>
        <p:txBody>
          <a:bodyPr wrap="none" rtlCol="0">
            <a:spAutoFit/>
          </a:bodyPr>
          <a:lstStyle/>
          <a:p>
            <a:r>
              <a:rPr lang="en-US" dirty="0"/>
              <a:t>E</a:t>
            </a:r>
            <a:r>
              <a:rPr lang="en-JP" dirty="0"/>
              <a:t>ukaryotic sexual life cycle</a:t>
            </a:r>
          </a:p>
        </p:txBody>
      </p:sp>
      <p:pic>
        <p:nvPicPr>
          <p:cNvPr id="2" name="Picture 1">
            <a:extLst>
              <a:ext uri="{FF2B5EF4-FFF2-40B4-BE49-F238E27FC236}">
                <a16:creationId xmlns:a16="http://schemas.microsoft.com/office/drawing/2014/main" id="{344B6685-58CF-1E33-919A-2D0680078767}"/>
              </a:ext>
            </a:extLst>
          </p:cNvPr>
          <p:cNvPicPr>
            <a:picLocks noChangeAspect="1"/>
          </p:cNvPicPr>
          <p:nvPr/>
        </p:nvPicPr>
        <p:blipFill>
          <a:blip r:embed="rId6"/>
          <a:stretch>
            <a:fillRect/>
          </a:stretch>
        </p:blipFill>
        <p:spPr>
          <a:xfrm>
            <a:off x="4986529" y="1125299"/>
            <a:ext cx="3287866" cy="2359385"/>
          </a:xfrm>
          <a:prstGeom prst="rect">
            <a:avLst/>
          </a:prstGeom>
          <a:ln w="12700">
            <a:noFill/>
          </a:ln>
        </p:spPr>
      </p:pic>
    </p:spTree>
    <p:extLst>
      <p:ext uri="{BB962C8B-B14F-4D97-AF65-F5344CB8AC3E}">
        <p14:creationId xmlns:p14="http://schemas.microsoft.com/office/powerpoint/2010/main" val="3573002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81692-682F-612C-B978-6DBD38A8DF9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D549B3-5356-FFC1-9EF4-421E38490657}"/>
              </a:ext>
            </a:extLst>
          </p:cNvPr>
          <p:cNvPicPr>
            <a:picLocks noChangeAspect="1"/>
          </p:cNvPicPr>
          <p:nvPr/>
        </p:nvPicPr>
        <p:blipFill>
          <a:blip r:embed="rId3"/>
          <a:stretch>
            <a:fillRect/>
          </a:stretch>
        </p:blipFill>
        <p:spPr>
          <a:xfrm>
            <a:off x="2774950" y="0"/>
            <a:ext cx="6642100" cy="1676400"/>
          </a:xfrm>
          <a:prstGeom prst="rect">
            <a:avLst/>
          </a:prstGeom>
        </p:spPr>
      </p:pic>
      <p:sp>
        <p:nvSpPr>
          <p:cNvPr id="3" name="TextBox 2">
            <a:extLst>
              <a:ext uri="{FF2B5EF4-FFF2-40B4-BE49-F238E27FC236}">
                <a16:creationId xmlns:a16="http://schemas.microsoft.com/office/drawing/2014/main" id="{58A62401-6D09-C861-9333-B978D64783A6}"/>
              </a:ext>
            </a:extLst>
          </p:cNvPr>
          <p:cNvSpPr txBox="1"/>
          <p:nvPr/>
        </p:nvSpPr>
        <p:spPr>
          <a:xfrm>
            <a:off x="96281" y="1874711"/>
            <a:ext cx="2740895" cy="3754874"/>
          </a:xfrm>
          <a:prstGeom prst="rect">
            <a:avLst/>
          </a:prstGeom>
          <a:noFill/>
        </p:spPr>
        <p:txBody>
          <a:bodyPr wrap="square">
            <a:spAutoFit/>
          </a:bodyPr>
          <a:lstStyle/>
          <a:p>
            <a:pPr algn="l"/>
            <a:r>
              <a:rPr lang="en-US" sz="1700" b="1" i="0" dirty="0">
                <a:solidFill>
                  <a:srgbClr val="000000"/>
                </a:solidFill>
                <a:effectLst/>
                <a:latin typeface="Helvetica" pitchFamily="2" charset="0"/>
              </a:rPr>
              <a:t>Deductive reasoning</a:t>
            </a:r>
            <a:r>
              <a:rPr lang="en-US" sz="1700" i="0" dirty="0">
                <a:solidFill>
                  <a:srgbClr val="000000"/>
                </a:solidFill>
                <a:effectLst/>
                <a:latin typeface="Helvetica" pitchFamily="2" charset="0"/>
              </a:rPr>
              <a:t>:</a:t>
            </a:r>
          </a:p>
          <a:p>
            <a:pPr algn="l"/>
            <a:endParaRPr lang="en-US" sz="1700" i="0" dirty="0">
              <a:solidFill>
                <a:srgbClr val="000000"/>
              </a:solidFill>
              <a:effectLst/>
              <a:latin typeface="Helvetica" pitchFamily="2" charset="0"/>
            </a:endParaRPr>
          </a:p>
          <a:p>
            <a:pPr marL="285750" indent="-285750" algn="l">
              <a:buFont typeface="Arial" panose="020B0604020202020204" pitchFamily="34" charset="0"/>
              <a:buChar char="•"/>
            </a:pPr>
            <a:r>
              <a:rPr lang="en-US" sz="1700" dirty="0">
                <a:solidFill>
                  <a:srgbClr val="000000"/>
                </a:solidFill>
                <a:latin typeface="Helvetica" pitchFamily="2" charset="0"/>
              </a:rPr>
              <a:t>Use general theories to form hypotheses and explain particular cases to draw conclusions</a:t>
            </a:r>
          </a:p>
          <a:p>
            <a:pPr marL="285750" indent="-285750" algn="l">
              <a:buFont typeface="Arial" panose="020B0604020202020204" pitchFamily="34" charset="0"/>
              <a:buChar char="•"/>
            </a:pPr>
            <a:r>
              <a:rPr lang="en-US" sz="1700" dirty="0">
                <a:solidFill>
                  <a:srgbClr val="000000"/>
                </a:solidFill>
                <a:latin typeface="Helvetica" pitchFamily="2" charset="0"/>
              </a:rPr>
              <a:t>“top-down” approach going from general to specific</a:t>
            </a:r>
          </a:p>
          <a:p>
            <a:pPr marL="285750" indent="-285750" algn="l">
              <a:buFont typeface="Arial" panose="020B0604020202020204" pitchFamily="34" charset="0"/>
              <a:buChar char="•"/>
            </a:pPr>
            <a:endParaRPr lang="en-US" sz="1700" dirty="0">
              <a:solidFill>
                <a:srgbClr val="000000"/>
              </a:solidFill>
              <a:latin typeface="Helvetica" pitchFamily="2" charset="0"/>
            </a:endParaRPr>
          </a:p>
          <a:p>
            <a:r>
              <a:rPr lang="en-US" sz="1700" dirty="0">
                <a:solidFill>
                  <a:srgbClr val="000000"/>
                </a:solidFill>
                <a:latin typeface="Helvetica" pitchFamily="2" charset="0"/>
              </a:rPr>
              <a:t>Ex: All dogs have ears; poodles are dogs, therefore, poodles have ears</a:t>
            </a:r>
          </a:p>
        </p:txBody>
      </p:sp>
      <p:sp>
        <p:nvSpPr>
          <p:cNvPr id="7" name="TextBox 6">
            <a:extLst>
              <a:ext uri="{FF2B5EF4-FFF2-40B4-BE49-F238E27FC236}">
                <a16:creationId xmlns:a16="http://schemas.microsoft.com/office/drawing/2014/main" id="{5581370D-7C61-4413-ABB6-1B34B68F60E7}"/>
              </a:ext>
            </a:extLst>
          </p:cNvPr>
          <p:cNvSpPr txBox="1"/>
          <p:nvPr/>
        </p:nvSpPr>
        <p:spPr>
          <a:xfrm>
            <a:off x="9394122" y="1874711"/>
            <a:ext cx="2814978" cy="3493264"/>
          </a:xfrm>
          <a:prstGeom prst="rect">
            <a:avLst/>
          </a:prstGeom>
          <a:noFill/>
        </p:spPr>
        <p:txBody>
          <a:bodyPr wrap="square">
            <a:spAutoFit/>
          </a:bodyPr>
          <a:lstStyle/>
          <a:p>
            <a:pPr algn="l"/>
            <a:r>
              <a:rPr lang="en-US" sz="1700" b="1" i="0" dirty="0">
                <a:solidFill>
                  <a:srgbClr val="000000"/>
                </a:solidFill>
                <a:effectLst/>
                <a:latin typeface="Helvetica" pitchFamily="2" charset="0"/>
              </a:rPr>
              <a:t>Inductive reasoning</a:t>
            </a:r>
            <a:r>
              <a:rPr lang="en-US" sz="1700" i="0" dirty="0">
                <a:solidFill>
                  <a:srgbClr val="000000"/>
                </a:solidFill>
                <a:effectLst/>
                <a:latin typeface="Helvetica" pitchFamily="2" charset="0"/>
              </a:rPr>
              <a:t>:</a:t>
            </a:r>
          </a:p>
          <a:p>
            <a:pPr algn="l"/>
            <a:endParaRPr lang="en-US" sz="1700" i="0" dirty="0">
              <a:solidFill>
                <a:srgbClr val="000000"/>
              </a:solidFill>
              <a:effectLst/>
              <a:latin typeface="Helvetica" pitchFamily="2" charset="0"/>
            </a:endParaRPr>
          </a:p>
          <a:p>
            <a:pPr marL="285750" indent="-285750" algn="l">
              <a:buFont typeface="Arial" panose="020B0604020202020204" pitchFamily="34" charset="0"/>
              <a:buChar char="•"/>
            </a:pPr>
            <a:r>
              <a:rPr lang="en-US" sz="1700" dirty="0">
                <a:solidFill>
                  <a:srgbClr val="000000"/>
                </a:solidFill>
                <a:latin typeface="Helvetica" pitchFamily="2" charset="0"/>
              </a:rPr>
              <a:t>Use observations to construct an explanation (theory) that can be applied to other cases</a:t>
            </a:r>
          </a:p>
          <a:p>
            <a:pPr marL="285750" indent="-285750" algn="l">
              <a:buFont typeface="Arial" panose="020B0604020202020204" pitchFamily="34" charset="0"/>
              <a:buChar char="•"/>
            </a:pPr>
            <a:r>
              <a:rPr lang="en-US" sz="1700" dirty="0">
                <a:solidFill>
                  <a:srgbClr val="000000"/>
                </a:solidFill>
                <a:latin typeface="Helvetica" pitchFamily="2" charset="0"/>
              </a:rPr>
              <a:t>“bottom-up” approach going from specific to general</a:t>
            </a:r>
          </a:p>
          <a:p>
            <a:pPr marL="285750" indent="-285750" algn="l">
              <a:buFont typeface="Arial" panose="020B0604020202020204" pitchFamily="34" charset="0"/>
              <a:buChar char="•"/>
            </a:pPr>
            <a:endParaRPr lang="en-US" sz="1700" dirty="0">
              <a:solidFill>
                <a:srgbClr val="000000"/>
              </a:solidFill>
              <a:latin typeface="Helvetica" pitchFamily="2" charset="0"/>
            </a:endParaRPr>
          </a:p>
          <a:p>
            <a:r>
              <a:rPr lang="en-US" sz="1700" dirty="0">
                <a:solidFill>
                  <a:srgbClr val="000000"/>
                </a:solidFill>
                <a:latin typeface="Helvetica" pitchFamily="2" charset="0"/>
              </a:rPr>
              <a:t>Ex: Every swam I observe is white, therefore, all swans are white.</a:t>
            </a:r>
          </a:p>
        </p:txBody>
      </p:sp>
      <p:pic>
        <p:nvPicPr>
          <p:cNvPr id="8" name="Picture 7">
            <a:extLst>
              <a:ext uri="{FF2B5EF4-FFF2-40B4-BE49-F238E27FC236}">
                <a16:creationId xmlns:a16="http://schemas.microsoft.com/office/drawing/2014/main" id="{F2513730-1760-E14E-856F-FCF0444E9054}"/>
              </a:ext>
            </a:extLst>
          </p:cNvPr>
          <p:cNvPicPr>
            <a:picLocks noChangeAspect="1"/>
          </p:cNvPicPr>
          <p:nvPr/>
        </p:nvPicPr>
        <p:blipFill>
          <a:blip r:embed="rId4"/>
          <a:stretch>
            <a:fillRect/>
          </a:stretch>
        </p:blipFill>
        <p:spPr>
          <a:xfrm>
            <a:off x="1211675" y="5869600"/>
            <a:ext cx="3826239" cy="882978"/>
          </a:xfrm>
          <a:prstGeom prst="rect">
            <a:avLst/>
          </a:prstGeom>
        </p:spPr>
      </p:pic>
      <p:pic>
        <p:nvPicPr>
          <p:cNvPr id="9" name="Picture 8">
            <a:extLst>
              <a:ext uri="{FF2B5EF4-FFF2-40B4-BE49-F238E27FC236}">
                <a16:creationId xmlns:a16="http://schemas.microsoft.com/office/drawing/2014/main" id="{D4181F91-66CB-6ADF-F30F-AA3EB68BDC83}"/>
              </a:ext>
            </a:extLst>
          </p:cNvPr>
          <p:cNvPicPr>
            <a:picLocks noChangeAspect="1"/>
          </p:cNvPicPr>
          <p:nvPr/>
        </p:nvPicPr>
        <p:blipFill>
          <a:blip r:embed="rId5"/>
          <a:stretch>
            <a:fillRect/>
          </a:stretch>
        </p:blipFill>
        <p:spPr>
          <a:xfrm>
            <a:off x="6799370" y="5891195"/>
            <a:ext cx="4180955" cy="839789"/>
          </a:xfrm>
          <a:prstGeom prst="rect">
            <a:avLst/>
          </a:prstGeom>
        </p:spPr>
      </p:pic>
      <p:pic>
        <p:nvPicPr>
          <p:cNvPr id="6160" name="Picture 16" descr="3: Deductive and Inductive Reasoning, (Trochim and Donnelly, 2006)... |  Download Scientific Diagram">
            <a:extLst>
              <a:ext uri="{FF2B5EF4-FFF2-40B4-BE49-F238E27FC236}">
                <a16:creationId xmlns:a16="http://schemas.microsoft.com/office/drawing/2014/main" id="{BCEBB3CE-3B98-BE6D-FDDE-3C8CA13DECFA}"/>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5929012" y="2763638"/>
            <a:ext cx="3238856" cy="28030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3: Deductive and Inductive Reasoning, (Trochim and Donnelly, 2006)... |  Download Scientific Diagram">
            <a:extLst>
              <a:ext uri="{FF2B5EF4-FFF2-40B4-BE49-F238E27FC236}">
                <a16:creationId xmlns:a16="http://schemas.microsoft.com/office/drawing/2014/main" id="{DCE1D5C7-A75E-85CA-125A-A9BE425EEAA1}"/>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2846830" y="2681427"/>
            <a:ext cx="3082182" cy="2803021"/>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6FF75DE7-5536-2D82-DF4D-901940B35852}"/>
              </a:ext>
            </a:extLst>
          </p:cNvPr>
          <p:cNvCxnSpPr>
            <a:cxnSpLocks/>
          </p:cNvCxnSpPr>
          <p:nvPr/>
        </p:nvCxnSpPr>
        <p:spPr>
          <a:xfrm>
            <a:off x="5879507" y="1709157"/>
            <a:ext cx="0" cy="504629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683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94805-B710-9059-D10E-BBDD2E7F39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D2B6B5-3ADF-3BBE-74CA-A74C10D6BC55}"/>
              </a:ext>
            </a:extLst>
          </p:cNvPr>
          <p:cNvSpPr txBox="1"/>
          <p:nvPr/>
        </p:nvSpPr>
        <p:spPr>
          <a:xfrm>
            <a:off x="0" y="8269"/>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pedigrees</a:t>
            </a:r>
          </a:p>
        </p:txBody>
      </p:sp>
      <p:pic>
        <p:nvPicPr>
          <p:cNvPr id="11" name="Picture 10">
            <a:extLst>
              <a:ext uri="{FF2B5EF4-FFF2-40B4-BE49-F238E27FC236}">
                <a16:creationId xmlns:a16="http://schemas.microsoft.com/office/drawing/2014/main" id="{F8324765-CE10-70F6-DA6A-61F3310F50CF}"/>
              </a:ext>
            </a:extLst>
          </p:cNvPr>
          <p:cNvPicPr>
            <a:picLocks noChangeAspect="1"/>
          </p:cNvPicPr>
          <p:nvPr/>
        </p:nvPicPr>
        <p:blipFill>
          <a:blip r:embed="rId3"/>
          <a:stretch>
            <a:fillRect/>
          </a:stretch>
        </p:blipFill>
        <p:spPr>
          <a:xfrm>
            <a:off x="1244600" y="363915"/>
            <a:ext cx="10134600" cy="1973712"/>
          </a:xfrm>
          <a:prstGeom prst="rect">
            <a:avLst/>
          </a:prstGeom>
        </p:spPr>
      </p:pic>
      <p:pic>
        <p:nvPicPr>
          <p:cNvPr id="12" name="Picture 11">
            <a:extLst>
              <a:ext uri="{FF2B5EF4-FFF2-40B4-BE49-F238E27FC236}">
                <a16:creationId xmlns:a16="http://schemas.microsoft.com/office/drawing/2014/main" id="{B1AD8C4B-8CC5-0900-4432-F93D06615CE0}"/>
              </a:ext>
            </a:extLst>
          </p:cNvPr>
          <p:cNvPicPr>
            <a:picLocks noChangeAspect="1"/>
          </p:cNvPicPr>
          <p:nvPr/>
        </p:nvPicPr>
        <p:blipFill>
          <a:blip r:embed="rId4"/>
          <a:stretch>
            <a:fillRect/>
          </a:stretch>
        </p:blipFill>
        <p:spPr>
          <a:xfrm>
            <a:off x="1244600" y="2582177"/>
            <a:ext cx="10134599" cy="1986381"/>
          </a:xfrm>
          <a:prstGeom prst="rect">
            <a:avLst/>
          </a:prstGeom>
        </p:spPr>
      </p:pic>
      <p:pic>
        <p:nvPicPr>
          <p:cNvPr id="17" name="Picture 16">
            <a:extLst>
              <a:ext uri="{FF2B5EF4-FFF2-40B4-BE49-F238E27FC236}">
                <a16:creationId xmlns:a16="http://schemas.microsoft.com/office/drawing/2014/main" id="{195D4708-89B7-8F78-9459-0AF8751AEDAB}"/>
              </a:ext>
            </a:extLst>
          </p:cNvPr>
          <p:cNvPicPr>
            <a:picLocks noChangeAspect="1"/>
          </p:cNvPicPr>
          <p:nvPr/>
        </p:nvPicPr>
        <p:blipFill>
          <a:blip r:embed="rId5"/>
          <a:stretch>
            <a:fillRect/>
          </a:stretch>
        </p:blipFill>
        <p:spPr>
          <a:xfrm>
            <a:off x="1244600" y="4870527"/>
            <a:ext cx="9772633" cy="1927651"/>
          </a:xfrm>
          <a:prstGeom prst="rect">
            <a:avLst/>
          </a:prstGeom>
        </p:spPr>
      </p:pic>
      <p:cxnSp>
        <p:nvCxnSpPr>
          <p:cNvPr id="19" name="Straight Connector 18">
            <a:extLst>
              <a:ext uri="{FF2B5EF4-FFF2-40B4-BE49-F238E27FC236}">
                <a16:creationId xmlns:a16="http://schemas.microsoft.com/office/drawing/2014/main" id="{9B628761-E78A-B7CB-84BC-6A8945C5A0E4}"/>
              </a:ext>
            </a:extLst>
          </p:cNvPr>
          <p:cNvCxnSpPr/>
          <p:nvPr/>
        </p:nvCxnSpPr>
        <p:spPr>
          <a:xfrm>
            <a:off x="119641" y="2469735"/>
            <a:ext cx="119299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9440CFD-1D2F-F18C-CB74-9F33B2F845D0}"/>
              </a:ext>
            </a:extLst>
          </p:cNvPr>
          <p:cNvCxnSpPr/>
          <p:nvPr/>
        </p:nvCxnSpPr>
        <p:spPr>
          <a:xfrm>
            <a:off x="119640" y="4671108"/>
            <a:ext cx="119299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141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48074-EF8F-D6D7-2FFF-E0FF909947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CB4229E-193D-0406-E36E-AF87D0DDC1BE}"/>
              </a:ext>
            </a:extLst>
          </p:cNvPr>
          <p:cNvSpPr txBox="1"/>
          <p:nvPr/>
        </p:nvSpPr>
        <p:spPr>
          <a:xfrm>
            <a:off x="0" y="22540"/>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pedigrees</a:t>
            </a:r>
          </a:p>
        </p:txBody>
      </p:sp>
      <p:cxnSp>
        <p:nvCxnSpPr>
          <p:cNvPr id="19" name="Straight Connector 18">
            <a:extLst>
              <a:ext uri="{FF2B5EF4-FFF2-40B4-BE49-F238E27FC236}">
                <a16:creationId xmlns:a16="http://schemas.microsoft.com/office/drawing/2014/main" id="{868169B9-A1DE-AB6B-0B09-05E9CB3B1CB6}"/>
              </a:ext>
            </a:extLst>
          </p:cNvPr>
          <p:cNvCxnSpPr/>
          <p:nvPr/>
        </p:nvCxnSpPr>
        <p:spPr>
          <a:xfrm>
            <a:off x="119641" y="2409913"/>
            <a:ext cx="119299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0D260B7-0946-201E-7190-4850D1982059}"/>
              </a:ext>
            </a:extLst>
          </p:cNvPr>
          <p:cNvCxnSpPr/>
          <p:nvPr/>
        </p:nvCxnSpPr>
        <p:spPr>
          <a:xfrm>
            <a:off x="119640" y="4884753"/>
            <a:ext cx="119299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DA6F103-9143-3891-2F04-59E055E0C76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28090" y="246499"/>
            <a:ext cx="4235437" cy="2139950"/>
          </a:xfrm>
          <a:prstGeom prst="rect">
            <a:avLst/>
          </a:prstGeom>
        </p:spPr>
      </p:pic>
      <p:pic>
        <p:nvPicPr>
          <p:cNvPr id="4" name="Picture 3">
            <a:extLst>
              <a:ext uri="{FF2B5EF4-FFF2-40B4-BE49-F238E27FC236}">
                <a16:creationId xmlns:a16="http://schemas.microsoft.com/office/drawing/2014/main" id="{474D5BEB-342A-48DF-A244-09FA2D0FB19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725540" y="2448304"/>
            <a:ext cx="4091562" cy="2387345"/>
          </a:xfrm>
          <a:prstGeom prst="rect">
            <a:avLst/>
          </a:prstGeom>
        </p:spPr>
      </p:pic>
      <p:pic>
        <p:nvPicPr>
          <p:cNvPr id="5" name="Picture 4">
            <a:extLst>
              <a:ext uri="{FF2B5EF4-FFF2-40B4-BE49-F238E27FC236}">
                <a16:creationId xmlns:a16="http://schemas.microsoft.com/office/drawing/2014/main" id="{B0F70557-F3B2-5163-4116-DFD8580D822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25540" y="4954937"/>
            <a:ext cx="3809548" cy="1894518"/>
          </a:xfrm>
          <a:prstGeom prst="rect">
            <a:avLst/>
          </a:prstGeom>
        </p:spPr>
      </p:pic>
      <p:sp>
        <p:nvSpPr>
          <p:cNvPr id="6" name="TextBox 5">
            <a:extLst>
              <a:ext uri="{FF2B5EF4-FFF2-40B4-BE49-F238E27FC236}">
                <a16:creationId xmlns:a16="http://schemas.microsoft.com/office/drawing/2014/main" id="{DE04802D-2BB1-74EF-A6E5-F3A3CB64EA66}"/>
              </a:ext>
            </a:extLst>
          </p:cNvPr>
          <p:cNvSpPr txBox="1"/>
          <p:nvPr/>
        </p:nvSpPr>
        <p:spPr>
          <a:xfrm>
            <a:off x="11063527" y="48428"/>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pic>
        <p:nvPicPr>
          <p:cNvPr id="7" name="Picture 6">
            <a:extLst>
              <a:ext uri="{FF2B5EF4-FFF2-40B4-BE49-F238E27FC236}">
                <a16:creationId xmlns:a16="http://schemas.microsoft.com/office/drawing/2014/main" id="{3D6AF1C8-ED06-B9A4-907C-69C0DE01E84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695341" y="415887"/>
            <a:ext cx="4679821" cy="1889947"/>
          </a:xfrm>
          <a:prstGeom prst="rect">
            <a:avLst/>
          </a:prstGeom>
        </p:spPr>
      </p:pic>
      <p:pic>
        <p:nvPicPr>
          <p:cNvPr id="8" name="Picture 7">
            <a:extLst>
              <a:ext uri="{FF2B5EF4-FFF2-40B4-BE49-F238E27FC236}">
                <a16:creationId xmlns:a16="http://schemas.microsoft.com/office/drawing/2014/main" id="{9F496B48-D6DC-1D37-2CD4-B58D0B29A04E}"/>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695341" y="2607985"/>
            <a:ext cx="4228458" cy="1866137"/>
          </a:xfrm>
          <a:prstGeom prst="rect">
            <a:avLst/>
          </a:prstGeom>
        </p:spPr>
      </p:pic>
      <p:pic>
        <p:nvPicPr>
          <p:cNvPr id="9" name="Picture 8">
            <a:extLst>
              <a:ext uri="{FF2B5EF4-FFF2-40B4-BE49-F238E27FC236}">
                <a16:creationId xmlns:a16="http://schemas.microsoft.com/office/drawing/2014/main" id="{7DBA29AE-60DF-A86C-7B4A-0F1A824AC4E2}"/>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1695341" y="4998547"/>
            <a:ext cx="3852018" cy="1850907"/>
          </a:xfrm>
          <a:prstGeom prst="rect">
            <a:avLst/>
          </a:prstGeom>
        </p:spPr>
      </p:pic>
    </p:spTree>
    <p:extLst>
      <p:ext uri="{BB962C8B-B14F-4D97-AF65-F5344CB8AC3E}">
        <p14:creationId xmlns:p14="http://schemas.microsoft.com/office/powerpoint/2010/main" val="39994343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6892F-0FEF-2768-CF19-32AB202AE0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873A8D3-955F-2E3D-5AFC-366E571C05B4}"/>
              </a:ext>
            </a:extLst>
          </p:cNvPr>
          <p:cNvSpPr txBox="1"/>
          <p:nvPr/>
        </p:nvSpPr>
        <p:spPr>
          <a:xfrm>
            <a:off x="0" y="8269"/>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pedigrees</a:t>
            </a:r>
          </a:p>
        </p:txBody>
      </p:sp>
      <p:pic>
        <p:nvPicPr>
          <p:cNvPr id="2" name="Picture 1">
            <a:extLst>
              <a:ext uri="{FF2B5EF4-FFF2-40B4-BE49-F238E27FC236}">
                <a16:creationId xmlns:a16="http://schemas.microsoft.com/office/drawing/2014/main" id="{23C66DA5-F688-7AEB-6356-23C0134E67D0}"/>
              </a:ext>
            </a:extLst>
          </p:cNvPr>
          <p:cNvPicPr>
            <a:picLocks noChangeAspect="1"/>
          </p:cNvPicPr>
          <p:nvPr/>
        </p:nvPicPr>
        <p:blipFill>
          <a:blip r:embed="rId3"/>
          <a:stretch>
            <a:fillRect/>
          </a:stretch>
        </p:blipFill>
        <p:spPr>
          <a:xfrm>
            <a:off x="2149980" y="355369"/>
            <a:ext cx="7772400" cy="3184104"/>
          </a:xfrm>
          <a:prstGeom prst="rect">
            <a:avLst/>
          </a:prstGeom>
        </p:spPr>
      </p:pic>
      <p:cxnSp>
        <p:nvCxnSpPr>
          <p:cNvPr id="4" name="Straight Connector 3">
            <a:extLst>
              <a:ext uri="{FF2B5EF4-FFF2-40B4-BE49-F238E27FC236}">
                <a16:creationId xmlns:a16="http://schemas.microsoft.com/office/drawing/2014/main" id="{CEF39EE1-F4DB-ECE1-B30F-37D21B62B875}"/>
              </a:ext>
            </a:extLst>
          </p:cNvPr>
          <p:cNvCxnSpPr/>
          <p:nvPr/>
        </p:nvCxnSpPr>
        <p:spPr>
          <a:xfrm>
            <a:off x="131035" y="3628520"/>
            <a:ext cx="119299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A6E50510-7D26-D00A-DE17-8921CC60F3BB}"/>
              </a:ext>
            </a:extLst>
          </p:cNvPr>
          <p:cNvPicPr>
            <a:picLocks noChangeAspect="1"/>
          </p:cNvPicPr>
          <p:nvPr/>
        </p:nvPicPr>
        <p:blipFill>
          <a:blip r:embed="rId4"/>
          <a:stretch>
            <a:fillRect/>
          </a:stretch>
        </p:blipFill>
        <p:spPr>
          <a:xfrm>
            <a:off x="640935" y="3869481"/>
            <a:ext cx="5145280" cy="2675297"/>
          </a:xfrm>
          <a:prstGeom prst="rect">
            <a:avLst/>
          </a:prstGeom>
        </p:spPr>
      </p:pic>
      <p:pic>
        <p:nvPicPr>
          <p:cNvPr id="6" name="Picture 5">
            <a:extLst>
              <a:ext uri="{FF2B5EF4-FFF2-40B4-BE49-F238E27FC236}">
                <a16:creationId xmlns:a16="http://schemas.microsoft.com/office/drawing/2014/main" id="{9E103056-49D1-E366-7990-046F62E49299}"/>
              </a:ext>
            </a:extLst>
          </p:cNvPr>
          <p:cNvPicPr>
            <a:picLocks noChangeAspect="1"/>
          </p:cNvPicPr>
          <p:nvPr/>
        </p:nvPicPr>
        <p:blipFill>
          <a:blip r:embed="rId5"/>
          <a:stretch>
            <a:fillRect/>
          </a:stretch>
        </p:blipFill>
        <p:spPr>
          <a:xfrm>
            <a:off x="5848172" y="4390064"/>
            <a:ext cx="2155914" cy="1283749"/>
          </a:xfrm>
          <a:prstGeom prst="rect">
            <a:avLst/>
          </a:prstGeom>
        </p:spPr>
      </p:pic>
      <p:sp>
        <p:nvSpPr>
          <p:cNvPr id="7" name="TextBox 6">
            <a:extLst>
              <a:ext uri="{FF2B5EF4-FFF2-40B4-BE49-F238E27FC236}">
                <a16:creationId xmlns:a16="http://schemas.microsoft.com/office/drawing/2014/main" id="{CC47CC46-4890-7F2F-3C35-72BE449F6578}"/>
              </a:ext>
            </a:extLst>
          </p:cNvPr>
          <p:cNvSpPr txBox="1"/>
          <p:nvPr/>
        </p:nvSpPr>
        <p:spPr>
          <a:xfrm>
            <a:off x="8306512" y="5207129"/>
            <a:ext cx="3754452" cy="584775"/>
          </a:xfrm>
          <a:prstGeom prst="rect">
            <a:avLst/>
          </a:prstGeom>
          <a:noFill/>
        </p:spPr>
        <p:txBody>
          <a:bodyPr wrap="square" rtlCol="0">
            <a:spAutoFit/>
          </a:bodyPr>
          <a:lstStyle/>
          <a:p>
            <a:r>
              <a:rPr lang="en-JP" sz="1600" dirty="0"/>
              <a:t>b) Deduce if the condition is autosomal or sex-linked. Justify your answer</a:t>
            </a:r>
          </a:p>
        </p:txBody>
      </p:sp>
      <p:sp>
        <p:nvSpPr>
          <p:cNvPr id="8" name="TextBox 7">
            <a:extLst>
              <a:ext uri="{FF2B5EF4-FFF2-40B4-BE49-F238E27FC236}">
                <a16:creationId xmlns:a16="http://schemas.microsoft.com/office/drawing/2014/main" id="{3D0C82B4-FC71-1064-BEE8-435927170035}"/>
              </a:ext>
            </a:extLst>
          </p:cNvPr>
          <p:cNvSpPr txBox="1"/>
          <p:nvPr/>
        </p:nvSpPr>
        <p:spPr>
          <a:xfrm>
            <a:off x="8306512" y="3911717"/>
            <a:ext cx="3495230" cy="584775"/>
          </a:xfrm>
          <a:prstGeom prst="rect">
            <a:avLst/>
          </a:prstGeom>
          <a:noFill/>
        </p:spPr>
        <p:txBody>
          <a:bodyPr wrap="square" rtlCol="0">
            <a:spAutoFit/>
          </a:bodyPr>
          <a:lstStyle/>
          <a:p>
            <a:r>
              <a:rPr lang="en-JP" sz="1600" dirty="0"/>
              <a:t>a) Deduce if the condition is recessive or dominant? Justify your answer</a:t>
            </a:r>
          </a:p>
        </p:txBody>
      </p:sp>
      <p:sp>
        <p:nvSpPr>
          <p:cNvPr id="9" name="TextBox 8">
            <a:extLst>
              <a:ext uri="{FF2B5EF4-FFF2-40B4-BE49-F238E27FC236}">
                <a16:creationId xmlns:a16="http://schemas.microsoft.com/office/drawing/2014/main" id="{DBE38D98-7CA8-526A-3D82-FAA77F804D4D}"/>
              </a:ext>
            </a:extLst>
          </p:cNvPr>
          <p:cNvSpPr txBox="1"/>
          <p:nvPr/>
        </p:nvSpPr>
        <p:spPr>
          <a:xfrm>
            <a:off x="578978" y="5896598"/>
            <a:ext cx="230737" cy="584775"/>
          </a:xfrm>
          <a:prstGeom prst="rect">
            <a:avLst/>
          </a:prstGeom>
          <a:noFill/>
        </p:spPr>
        <p:txBody>
          <a:bodyPr wrap="square" rtlCol="0">
            <a:spAutoFit/>
          </a:bodyPr>
          <a:lstStyle/>
          <a:p>
            <a:r>
              <a:rPr lang="en-JP" sz="3200" dirty="0"/>
              <a:t>I</a:t>
            </a:r>
          </a:p>
        </p:txBody>
      </p:sp>
    </p:spTree>
    <p:extLst>
      <p:ext uri="{BB962C8B-B14F-4D97-AF65-F5344CB8AC3E}">
        <p14:creationId xmlns:p14="http://schemas.microsoft.com/office/powerpoint/2010/main" val="108248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1B41-5C55-9489-770E-35D7448B115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CD96F1-7F0B-D1C6-8205-BC6A6D42B4E4}"/>
              </a:ext>
            </a:extLst>
          </p:cNvPr>
          <p:cNvSpPr txBox="1"/>
          <p:nvPr/>
        </p:nvSpPr>
        <p:spPr>
          <a:xfrm>
            <a:off x="0" y="71407"/>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pedigrees</a:t>
            </a:r>
          </a:p>
        </p:txBody>
      </p:sp>
      <p:cxnSp>
        <p:nvCxnSpPr>
          <p:cNvPr id="4" name="Straight Connector 3">
            <a:extLst>
              <a:ext uri="{FF2B5EF4-FFF2-40B4-BE49-F238E27FC236}">
                <a16:creationId xmlns:a16="http://schemas.microsoft.com/office/drawing/2014/main" id="{968A7C24-F706-6C16-D235-750281C53000}"/>
              </a:ext>
            </a:extLst>
          </p:cNvPr>
          <p:cNvCxnSpPr/>
          <p:nvPr/>
        </p:nvCxnSpPr>
        <p:spPr>
          <a:xfrm>
            <a:off x="131035" y="3459741"/>
            <a:ext cx="119299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892834A-CAE1-AAAD-5D66-161B8557BDA1}"/>
              </a:ext>
            </a:extLst>
          </p:cNvPr>
          <p:cNvSpPr txBox="1"/>
          <p:nvPr/>
        </p:nvSpPr>
        <p:spPr>
          <a:xfrm>
            <a:off x="5588000" y="5379896"/>
            <a:ext cx="6472963" cy="1323439"/>
          </a:xfrm>
          <a:prstGeom prst="rect">
            <a:avLst/>
          </a:prstGeom>
          <a:solidFill>
            <a:srgbClr val="FF0000">
              <a:alpha val="24880"/>
            </a:srgbClr>
          </a:solidFill>
        </p:spPr>
        <p:txBody>
          <a:bodyPr wrap="square" rtlCol="0">
            <a:spAutoFit/>
          </a:bodyPr>
          <a:lstStyle/>
          <a:p>
            <a:r>
              <a:rPr lang="en-JP" sz="1600" dirty="0"/>
              <a:t>b) Deduce if the condition is autosomal or sex-linked. Justify your answer</a:t>
            </a:r>
          </a:p>
          <a:p>
            <a:endParaRPr lang="en-JP" sz="1600" dirty="0"/>
          </a:p>
          <a:p>
            <a:r>
              <a:rPr lang="en-US" sz="1600" dirty="0"/>
              <a:t>Autosomal – Male C can only pass on one X chromosome. If it were carried on X, daughter H would be affected by the dominant allele</a:t>
            </a:r>
          </a:p>
        </p:txBody>
      </p:sp>
      <p:sp>
        <p:nvSpPr>
          <p:cNvPr id="8" name="TextBox 7">
            <a:extLst>
              <a:ext uri="{FF2B5EF4-FFF2-40B4-BE49-F238E27FC236}">
                <a16:creationId xmlns:a16="http://schemas.microsoft.com/office/drawing/2014/main" id="{A9CC4011-E6CF-A19C-AE93-CC9F7D047330}"/>
              </a:ext>
            </a:extLst>
          </p:cNvPr>
          <p:cNvSpPr txBox="1"/>
          <p:nvPr/>
        </p:nvSpPr>
        <p:spPr>
          <a:xfrm>
            <a:off x="5588000" y="3677432"/>
            <a:ext cx="6472964" cy="1569660"/>
          </a:xfrm>
          <a:prstGeom prst="rect">
            <a:avLst/>
          </a:prstGeom>
          <a:solidFill>
            <a:srgbClr val="0070C0">
              <a:alpha val="16126"/>
            </a:srgbClr>
          </a:solidFill>
        </p:spPr>
        <p:txBody>
          <a:bodyPr wrap="square" rtlCol="0">
            <a:spAutoFit/>
          </a:bodyPr>
          <a:lstStyle/>
          <a:p>
            <a:r>
              <a:rPr lang="en-JP" sz="1600" dirty="0"/>
              <a:t>a) Deduce if the condition is recessive or dominant? Justify your answer</a:t>
            </a:r>
          </a:p>
          <a:p>
            <a:endParaRPr lang="en-JP" sz="1600" dirty="0"/>
          </a:p>
          <a:p>
            <a:r>
              <a:rPr lang="en-US" sz="1600" dirty="0"/>
              <a:t>Dominant – A and B are both affected but have produced unaffected children (D &amp; F). Therefore, A and B must have been carrying recessive healthy alleles (heterozygous). If condition was recessive, all children would be affected</a:t>
            </a:r>
          </a:p>
        </p:txBody>
      </p:sp>
      <p:pic>
        <p:nvPicPr>
          <p:cNvPr id="11" name="Picture 10">
            <a:extLst>
              <a:ext uri="{FF2B5EF4-FFF2-40B4-BE49-F238E27FC236}">
                <a16:creationId xmlns:a16="http://schemas.microsoft.com/office/drawing/2014/main" id="{3D8680F8-752B-B611-BD6C-3965BF40F62F}"/>
              </a:ext>
            </a:extLst>
          </p:cNvPr>
          <p:cNvPicPr>
            <a:picLocks noChangeAspect="1"/>
          </p:cNvPicPr>
          <p:nvPr/>
        </p:nvPicPr>
        <p:blipFill>
          <a:blip r:embed="rId3"/>
          <a:stretch>
            <a:fillRect/>
          </a:stretch>
        </p:blipFill>
        <p:spPr>
          <a:xfrm>
            <a:off x="1395688" y="704445"/>
            <a:ext cx="9756574" cy="2309868"/>
          </a:xfrm>
          <a:prstGeom prst="rect">
            <a:avLst/>
          </a:prstGeom>
        </p:spPr>
      </p:pic>
      <p:pic>
        <p:nvPicPr>
          <p:cNvPr id="12" name="Picture 11">
            <a:extLst>
              <a:ext uri="{FF2B5EF4-FFF2-40B4-BE49-F238E27FC236}">
                <a16:creationId xmlns:a16="http://schemas.microsoft.com/office/drawing/2014/main" id="{938FC6E6-B58F-ADAE-9B9B-E297F4402C23}"/>
              </a:ext>
            </a:extLst>
          </p:cNvPr>
          <p:cNvPicPr>
            <a:picLocks noChangeAspect="1"/>
          </p:cNvPicPr>
          <p:nvPr/>
        </p:nvPicPr>
        <p:blipFill>
          <a:blip r:embed="rId4"/>
          <a:stretch>
            <a:fillRect/>
          </a:stretch>
        </p:blipFill>
        <p:spPr>
          <a:xfrm>
            <a:off x="393587" y="3834225"/>
            <a:ext cx="5145280" cy="2675297"/>
          </a:xfrm>
          <a:prstGeom prst="rect">
            <a:avLst/>
          </a:prstGeom>
        </p:spPr>
      </p:pic>
      <p:sp>
        <p:nvSpPr>
          <p:cNvPr id="13" name="Rectangle 12">
            <a:extLst>
              <a:ext uri="{FF2B5EF4-FFF2-40B4-BE49-F238E27FC236}">
                <a16:creationId xmlns:a16="http://schemas.microsoft.com/office/drawing/2014/main" id="{2B4ECA44-52D7-44A4-1A75-105F074C5EA9}"/>
              </a:ext>
            </a:extLst>
          </p:cNvPr>
          <p:cNvSpPr/>
          <p:nvPr/>
        </p:nvSpPr>
        <p:spPr>
          <a:xfrm>
            <a:off x="897789" y="4887964"/>
            <a:ext cx="1025495" cy="1621558"/>
          </a:xfrm>
          <a:prstGeom prst="rect">
            <a:avLst/>
          </a:prstGeom>
          <a:solidFill>
            <a:srgbClr val="FF0000">
              <a:alpha val="3332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4" name="Rectangle 13">
            <a:extLst>
              <a:ext uri="{FF2B5EF4-FFF2-40B4-BE49-F238E27FC236}">
                <a16:creationId xmlns:a16="http://schemas.microsoft.com/office/drawing/2014/main" id="{5CA5B5F9-EC3A-25C4-363A-07D2E66C7C1B}"/>
              </a:ext>
            </a:extLst>
          </p:cNvPr>
          <p:cNvSpPr/>
          <p:nvPr/>
        </p:nvSpPr>
        <p:spPr>
          <a:xfrm>
            <a:off x="1940377" y="3939381"/>
            <a:ext cx="2435552" cy="1533494"/>
          </a:xfrm>
          <a:prstGeom prst="rect">
            <a:avLst/>
          </a:prstGeom>
          <a:solidFill>
            <a:srgbClr val="0070C0">
              <a:alpha val="164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5" name="TextBox 14">
            <a:extLst>
              <a:ext uri="{FF2B5EF4-FFF2-40B4-BE49-F238E27FC236}">
                <a16:creationId xmlns:a16="http://schemas.microsoft.com/office/drawing/2014/main" id="{4AB938F8-7273-8466-F9B1-0F8E6D203845}"/>
              </a:ext>
            </a:extLst>
          </p:cNvPr>
          <p:cNvSpPr txBox="1"/>
          <p:nvPr/>
        </p:nvSpPr>
        <p:spPr>
          <a:xfrm>
            <a:off x="11102726" y="63106"/>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sp>
        <p:nvSpPr>
          <p:cNvPr id="16" name="TextBox 15">
            <a:extLst>
              <a:ext uri="{FF2B5EF4-FFF2-40B4-BE49-F238E27FC236}">
                <a16:creationId xmlns:a16="http://schemas.microsoft.com/office/drawing/2014/main" id="{BC3C0F0A-A26F-CE23-4552-53BCF25A19D6}"/>
              </a:ext>
            </a:extLst>
          </p:cNvPr>
          <p:cNvSpPr txBox="1"/>
          <p:nvPr/>
        </p:nvSpPr>
        <p:spPr>
          <a:xfrm>
            <a:off x="675118" y="5836778"/>
            <a:ext cx="230737" cy="584775"/>
          </a:xfrm>
          <a:prstGeom prst="rect">
            <a:avLst/>
          </a:prstGeom>
          <a:noFill/>
        </p:spPr>
        <p:txBody>
          <a:bodyPr wrap="square" rtlCol="0">
            <a:spAutoFit/>
          </a:bodyPr>
          <a:lstStyle/>
          <a:p>
            <a:r>
              <a:rPr lang="en-JP" sz="3200" dirty="0"/>
              <a:t>I</a:t>
            </a:r>
          </a:p>
        </p:txBody>
      </p:sp>
    </p:spTree>
    <p:extLst>
      <p:ext uri="{BB962C8B-B14F-4D97-AF65-F5344CB8AC3E}">
        <p14:creationId xmlns:p14="http://schemas.microsoft.com/office/powerpoint/2010/main" val="1412126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A6E4A-A150-3A19-B6A0-022C9BE0D8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48B56C-0D60-C131-FFA4-A92DF8F700D9}"/>
              </a:ext>
            </a:extLst>
          </p:cNvPr>
          <p:cNvSpPr txBox="1"/>
          <p:nvPr/>
        </p:nvSpPr>
        <p:spPr>
          <a:xfrm>
            <a:off x="0" y="8269"/>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pedigrees</a:t>
            </a:r>
          </a:p>
        </p:txBody>
      </p:sp>
      <p:cxnSp>
        <p:nvCxnSpPr>
          <p:cNvPr id="4" name="Straight Connector 3">
            <a:extLst>
              <a:ext uri="{FF2B5EF4-FFF2-40B4-BE49-F238E27FC236}">
                <a16:creationId xmlns:a16="http://schemas.microsoft.com/office/drawing/2014/main" id="{2D9A0CEE-B79D-430E-5E02-4CF4C3D04F91}"/>
              </a:ext>
            </a:extLst>
          </p:cNvPr>
          <p:cNvCxnSpPr/>
          <p:nvPr/>
        </p:nvCxnSpPr>
        <p:spPr>
          <a:xfrm>
            <a:off x="131035" y="3628520"/>
            <a:ext cx="119299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1FB614F-39F9-65DD-80D5-1316039D75D0}"/>
              </a:ext>
            </a:extLst>
          </p:cNvPr>
          <p:cNvSpPr txBox="1"/>
          <p:nvPr/>
        </p:nvSpPr>
        <p:spPr>
          <a:xfrm>
            <a:off x="8440877" y="5400942"/>
            <a:ext cx="3495230" cy="830997"/>
          </a:xfrm>
          <a:prstGeom prst="rect">
            <a:avLst/>
          </a:prstGeom>
          <a:noFill/>
        </p:spPr>
        <p:txBody>
          <a:bodyPr wrap="square" rtlCol="0">
            <a:spAutoFit/>
          </a:bodyPr>
          <a:lstStyle/>
          <a:p>
            <a:r>
              <a:rPr lang="en-JP" sz="1600" dirty="0"/>
              <a:t>b) Deduce if the condition is autosomal or sex-linked. Justify your answer</a:t>
            </a:r>
          </a:p>
        </p:txBody>
      </p:sp>
      <p:sp>
        <p:nvSpPr>
          <p:cNvPr id="8" name="TextBox 7">
            <a:extLst>
              <a:ext uri="{FF2B5EF4-FFF2-40B4-BE49-F238E27FC236}">
                <a16:creationId xmlns:a16="http://schemas.microsoft.com/office/drawing/2014/main" id="{071A6A7D-B881-BF36-B074-01EF58F7E22B}"/>
              </a:ext>
            </a:extLst>
          </p:cNvPr>
          <p:cNvSpPr txBox="1"/>
          <p:nvPr/>
        </p:nvSpPr>
        <p:spPr>
          <a:xfrm>
            <a:off x="8440877" y="3929956"/>
            <a:ext cx="3495230" cy="584775"/>
          </a:xfrm>
          <a:prstGeom prst="rect">
            <a:avLst/>
          </a:prstGeom>
          <a:noFill/>
        </p:spPr>
        <p:txBody>
          <a:bodyPr wrap="square" rtlCol="0">
            <a:spAutoFit/>
          </a:bodyPr>
          <a:lstStyle/>
          <a:p>
            <a:r>
              <a:rPr lang="en-JP" sz="1600" dirty="0"/>
              <a:t>a) Deduce if the condition is recessive or dominant. Justify your answer</a:t>
            </a:r>
          </a:p>
        </p:txBody>
      </p:sp>
      <p:pic>
        <p:nvPicPr>
          <p:cNvPr id="9" name="Picture 8">
            <a:extLst>
              <a:ext uri="{FF2B5EF4-FFF2-40B4-BE49-F238E27FC236}">
                <a16:creationId xmlns:a16="http://schemas.microsoft.com/office/drawing/2014/main" id="{C02BFCFB-5B3F-208E-FC0D-4DB1FA5B4F65}"/>
              </a:ext>
            </a:extLst>
          </p:cNvPr>
          <p:cNvPicPr>
            <a:picLocks noChangeAspect="1"/>
          </p:cNvPicPr>
          <p:nvPr/>
        </p:nvPicPr>
        <p:blipFill>
          <a:blip r:embed="rId3"/>
          <a:stretch>
            <a:fillRect/>
          </a:stretch>
        </p:blipFill>
        <p:spPr>
          <a:xfrm>
            <a:off x="1338878" y="460769"/>
            <a:ext cx="4523502" cy="3053804"/>
          </a:xfrm>
          <a:prstGeom prst="rect">
            <a:avLst/>
          </a:prstGeom>
        </p:spPr>
      </p:pic>
      <p:sp>
        <p:nvSpPr>
          <p:cNvPr id="10" name="TextBox 9">
            <a:extLst>
              <a:ext uri="{FF2B5EF4-FFF2-40B4-BE49-F238E27FC236}">
                <a16:creationId xmlns:a16="http://schemas.microsoft.com/office/drawing/2014/main" id="{BCB8EA61-F761-1249-C7E0-C48DEAA54E02}"/>
              </a:ext>
            </a:extLst>
          </p:cNvPr>
          <p:cNvSpPr txBox="1"/>
          <p:nvPr/>
        </p:nvSpPr>
        <p:spPr>
          <a:xfrm>
            <a:off x="6086982" y="1987671"/>
            <a:ext cx="5766043" cy="584775"/>
          </a:xfrm>
          <a:prstGeom prst="rect">
            <a:avLst/>
          </a:prstGeom>
          <a:noFill/>
        </p:spPr>
        <p:txBody>
          <a:bodyPr wrap="square" rtlCol="0">
            <a:spAutoFit/>
          </a:bodyPr>
          <a:lstStyle/>
          <a:p>
            <a:r>
              <a:rPr lang="en-JP" sz="1600" dirty="0"/>
              <a:t>b) Deduce if the condition is autosomal or sex-linked. Justify your answer</a:t>
            </a:r>
          </a:p>
        </p:txBody>
      </p:sp>
      <p:sp>
        <p:nvSpPr>
          <p:cNvPr id="11" name="TextBox 10">
            <a:extLst>
              <a:ext uri="{FF2B5EF4-FFF2-40B4-BE49-F238E27FC236}">
                <a16:creationId xmlns:a16="http://schemas.microsoft.com/office/drawing/2014/main" id="{33B47C36-C181-7985-679C-0A57BD2237E8}"/>
              </a:ext>
            </a:extLst>
          </p:cNvPr>
          <p:cNvSpPr txBox="1"/>
          <p:nvPr/>
        </p:nvSpPr>
        <p:spPr>
          <a:xfrm>
            <a:off x="6096000" y="427785"/>
            <a:ext cx="5840107" cy="584775"/>
          </a:xfrm>
          <a:prstGeom prst="rect">
            <a:avLst/>
          </a:prstGeom>
          <a:noFill/>
        </p:spPr>
        <p:txBody>
          <a:bodyPr wrap="square" rtlCol="0">
            <a:spAutoFit/>
          </a:bodyPr>
          <a:lstStyle/>
          <a:p>
            <a:r>
              <a:rPr lang="en-JP" sz="1600" dirty="0"/>
              <a:t>a) Deduce if the condition is recessive or dominant. Justify your answer</a:t>
            </a:r>
          </a:p>
        </p:txBody>
      </p:sp>
      <p:pic>
        <p:nvPicPr>
          <p:cNvPr id="12" name="Picture 11">
            <a:extLst>
              <a:ext uri="{FF2B5EF4-FFF2-40B4-BE49-F238E27FC236}">
                <a16:creationId xmlns:a16="http://schemas.microsoft.com/office/drawing/2014/main" id="{7ACC4103-4503-AE08-03AD-9022E4F84B3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01652" y="3965248"/>
            <a:ext cx="7674836" cy="2192468"/>
          </a:xfrm>
          <a:prstGeom prst="rect">
            <a:avLst/>
          </a:prstGeom>
        </p:spPr>
      </p:pic>
    </p:spTree>
    <p:extLst>
      <p:ext uri="{BB962C8B-B14F-4D97-AF65-F5344CB8AC3E}">
        <p14:creationId xmlns:p14="http://schemas.microsoft.com/office/powerpoint/2010/main" val="2542644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2F03-0EB9-CFAE-1F74-F9E2015239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700BD2-CE98-D4D1-7F09-289184B1E9E6}"/>
              </a:ext>
            </a:extLst>
          </p:cNvPr>
          <p:cNvSpPr txBox="1"/>
          <p:nvPr/>
        </p:nvSpPr>
        <p:spPr>
          <a:xfrm>
            <a:off x="0" y="8269"/>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pedigrees</a:t>
            </a:r>
          </a:p>
        </p:txBody>
      </p:sp>
      <p:cxnSp>
        <p:nvCxnSpPr>
          <p:cNvPr id="4" name="Straight Connector 3">
            <a:extLst>
              <a:ext uri="{FF2B5EF4-FFF2-40B4-BE49-F238E27FC236}">
                <a16:creationId xmlns:a16="http://schemas.microsoft.com/office/drawing/2014/main" id="{09C28B51-22AC-E853-17AF-82B6C3683CF9}"/>
              </a:ext>
            </a:extLst>
          </p:cNvPr>
          <p:cNvCxnSpPr/>
          <p:nvPr/>
        </p:nvCxnSpPr>
        <p:spPr>
          <a:xfrm>
            <a:off x="131035" y="3467652"/>
            <a:ext cx="119299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07B94A2-69F5-378A-B680-06F1257C60BF}"/>
              </a:ext>
            </a:extLst>
          </p:cNvPr>
          <p:cNvSpPr txBox="1"/>
          <p:nvPr/>
        </p:nvSpPr>
        <p:spPr>
          <a:xfrm>
            <a:off x="6392570" y="5038505"/>
            <a:ext cx="5757017" cy="1738938"/>
          </a:xfrm>
          <a:prstGeom prst="rect">
            <a:avLst/>
          </a:prstGeom>
          <a:solidFill>
            <a:srgbClr val="FF0000">
              <a:alpha val="19986"/>
            </a:srgbClr>
          </a:solidFill>
        </p:spPr>
        <p:txBody>
          <a:bodyPr wrap="square" rtlCol="0">
            <a:spAutoFit/>
          </a:bodyPr>
          <a:lstStyle/>
          <a:p>
            <a:r>
              <a:rPr lang="en-JP" sz="1600" dirty="0"/>
              <a:t>b) Deduce if the condition is autosomal or sex-linked. Justify your answer.</a:t>
            </a:r>
          </a:p>
          <a:p>
            <a:endParaRPr lang="en-JP" sz="700" dirty="0"/>
          </a:p>
          <a:p>
            <a:r>
              <a:rPr lang="en-US" sz="1600" dirty="0"/>
              <a:t>Generation I parents produced all affected daughters and unaffected sons. If X-linked dominant, daughters of the father in generation I must inherit his X chromosome, carrying dominant allele. Data suggests X-linkage but sample size is small. </a:t>
            </a:r>
            <a:endParaRPr lang="en-JP" sz="1600" dirty="0"/>
          </a:p>
        </p:txBody>
      </p:sp>
      <p:sp>
        <p:nvSpPr>
          <p:cNvPr id="8" name="TextBox 7">
            <a:extLst>
              <a:ext uri="{FF2B5EF4-FFF2-40B4-BE49-F238E27FC236}">
                <a16:creationId xmlns:a16="http://schemas.microsoft.com/office/drawing/2014/main" id="{18B6CDD1-40F4-3029-DCC1-82477B4B6498}"/>
              </a:ext>
            </a:extLst>
          </p:cNvPr>
          <p:cNvSpPr txBox="1"/>
          <p:nvPr/>
        </p:nvSpPr>
        <p:spPr>
          <a:xfrm>
            <a:off x="6392254" y="3529804"/>
            <a:ext cx="5757017" cy="1446550"/>
          </a:xfrm>
          <a:prstGeom prst="rect">
            <a:avLst/>
          </a:prstGeom>
          <a:solidFill>
            <a:srgbClr val="0070C0">
              <a:alpha val="16490"/>
            </a:srgbClr>
          </a:solidFill>
        </p:spPr>
        <p:txBody>
          <a:bodyPr wrap="square" rtlCol="0">
            <a:spAutoFit/>
          </a:bodyPr>
          <a:lstStyle/>
          <a:p>
            <a:r>
              <a:rPr lang="en-JP" sz="1600" dirty="0"/>
              <a:t>a) Deduce if the condition is recessive or dominant. Justify your answer</a:t>
            </a:r>
          </a:p>
          <a:p>
            <a:endParaRPr lang="en-JP" sz="700" dirty="0"/>
          </a:p>
          <a:p>
            <a:r>
              <a:rPr lang="en-US" sz="1600" dirty="0"/>
              <a:t>T</a:t>
            </a:r>
            <a:r>
              <a:rPr lang="en-JP" sz="1600" dirty="0"/>
              <a:t>wo affected parents have unaffected child. If condition was recessive this would not be possible as parents must pass recessive allele. Therefore condition is dominant. </a:t>
            </a:r>
          </a:p>
        </p:txBody>
      </p:sp>
      <p:pic>
        <p:nvPicPr>
          <p:cNvPr id="9" name="Picture 8">
            <a:extLst>
              <a:ext uri="{FF2B5EF4-FFF2-40B4-BE49-F238E27FC236}">
                <a16:creationId xmlns:a16="http://schemas.microsoft.com/office/drawing/2014/main" id="{6F680D49-88BC-4332-09D5-2A55EA22F85B}"/>
              </a:ext>
            </a:extLst>
          </p:cNvPr>
          <p:cNvPicPr>
            <a:picLocks noChangeAspect="1"/>
          </p:cNvPicPr>
          <p:nvPr/>
        </p:nvPicPr>
        <p:blipFill>
          <a:blip r:embed="rId3"/>
          <a:stretch>
            <a:fillRect/>
          </a:stretch>
        </p:blipFill>
        <p:spPr>
          <a:xfrm>
            <a:off x="699367" y="477048"/>
            <a:ext cx="4242950" cy="2864404"/>
          </a:xfrm>
          <a:prstGeom prst="rect">
            <a:avLst/>
          </a:prstGeom>
        </p:spPr>
      </p:pic>
      <p:sp>
        <p:nvSpPr>
          <p:cNvPr id="10" name="TextBox 9">
            <a:extLst>
              <a:ext uri="{FF2B5EF4-FFF2-40B4-BE49-F238E27FC236}">
                <a16:creationId xmlns:a16="http://schemas.microsoft.com/office/drawing/2014/main" id="{8C4CE638-D921-B36C-6B1D-154EAA87CE16}"/>
              </a:ext>
            </a:extLst>
          </p:cNvPr>
          <p:cNvSpPr txBox="1"/>
          <p:nvPr/>
        </p:nvSpPr>
        <p:spPr>
          <a:xfrm>
            <a:off x="5444067" y="1922444"/>
            <a:ext cx="6705203" cy="1508105"/>
          </a:xfrm>
          <a:prstGeom prst="rect">
            <a:avLst/>
          </a:prstGeom>
          <a:noFill/>
        </p:spPr>
        <p:txBody>
          <a:bodyPr wrap="square" rtlCol="0">
            <a:spAutoFit/>
          </a:bodyPr>
          <a:lstStyle/>
          <a:p>
            <a:r>
              <a:rPr lang="en-JP" sz="1600" dirty="0"/>
              <a:t>b) Deduce if the condition is autosomal or sex-linked. Justify your answer</a:t>
            </a:r>
          </a:p>
          <a:p>
            <a:endParaRPr lang="en-JP" sz="1100" dirty="0"/>
          </a:p>
          <a:p>
            <a:r>
              <a:rPr lang="en-US" sz="1600" dirty="0"/>
              <a:t>B</a:t>
            </a:r>
            <a:r>
              <a:rPr lang="en-JP" sz="1600" dirty="0"/>
              <a:t>oth daughters and sons with albinism. If it was x-linked recessive, daughters cou</a:t>
            </a:r>
            <a:r>
              <a:rPr lang="en-US" sz="1600" dirty="0" err="1"/>
              <a:t>ld</a:t>
            </a:r>
            <a:r>
              <a:rPr lang="en-JP" sz="1600" dirty="0"/>
              <a:t> not be homozygous recessive (X</a:t>
            </a:r>
            <a:r>
              <a:rPr lang="en-JP" sz="1600" baseline="30000" dirty="0"/>
              <a:t>a</a:t>
            </a:r>
            <a:r>
              <a:rPr lang="en-JP" sz="1600" dirty="0"/>
              <a:t>X</a:t>
            </a:r>
            <a:r>
              <a:rPr lang="en-JP" sz="1600" baseline="30000" dirty="0"/>
              <a:t>a</a:t>
            </a:r>
            <a:r>
              <a:rPr lang="en-JP" sz="1600" dirty="0"/>
              <a:t>) as they must inherit dominant allele from father (X</a:t>
            </a:r>
            <a:r>
              <a:rPr lang="en-JP" sz="1600" baseline="30000" dirty="0"/>
              <a:t>A</a:t>
            </a:r>
            <a:r>
              <a:rPr lang="en-JP" sz="1600" dirty="0"/>
              <a:t>). </a:t>
            </a:r>
          </a:p>
          <a:p>
            <a:r>
              <a:rPr lang="en-JP" sz="1600" dirty="0"/>
              <a:t>Therefore condition is autosomal and parents’ genotype is Aa</a:t>
            </a:r>
          </a:p>
        </p:txBody>
      </p:sp>
      <p:sp>
        <p:nvSpPr>
          <p:cNvPr id="11" name="TextBox 10">
            <a:extLst>
              <a:ext uri="{FF2B5EF4-FFF2-40B4-BE49-F238E27FC236}">
                <a16:creationId xmlns:a16="http://schemas.microsoft.com/office/drawing/2014/main" id="{015D7379-73B6-2D41-C593-6FF6EA3B3715}"/>
              </a:ext>
            </a:extLst>
          </p:cNvPr>
          <p:cNvSpPr txBox="1"/>
          <p:nvPr/>
        </p:nvSpPr>
        <p:spPr>
          <a:xfrm>
            <a:off x="5444067" y="561305"/>
            <a:ext cx="6492040" cy="1261884"/>
          </a:xfrm>
          <a:prstGeom prst="rect">
            <a:avLst/>
          </a:prstGeom>
          <a:noFill/>
        </p:spPr>
        <p:txBody>
          <a:bodyPr wrap="square" rtlCol="0">
            <a:spAutoFit/>
          </a:bodyPr>
          <a:lstStyle/>
          <a:p>
            <a:r>
              <a:rPr lang="en-JP" sz="1600" dirty="0"/>
              <a:t>a) Deduce if the condition is recessive or dominant. Justify your answer</a:t>
            </a:r>
          </a:p>
          <a:p>
            <a:endParaRPr lang="en-JP" sz="1050" dirty="0"/>
          </a:p>
          <a:p>
            <a:r>
              <a:rPr lang="en-US" sz="1600" dirty="0"/>
              <a:t>T</a:t>
            </a:r>
            <a:r>
              <a:rPr lang="en-JP" sz="1600" dirty="0"/>
              <a:t>wo children are albino but the aprents are not </a:t>
            </a:r>
            <a:r>
              <a:rPr lang="en-JP" sz="1600" dirty="0">
                <a:sym typeface="Wingdings" pitchFamily="2" charset="2"/>
              </a:rPr>
              <a:t> suggests that albinism is caused by the recessive allele (a) and the normal pigmentation by the dominant allele (A)</a:t>
            </a:r>
            <a:endParaRPr lang="en-JP" sz="1600" dirty="0"/>
          </a:p>
        </p:txBody>
      </p:sp>
      <p:pic>
        <p:nvPicPr>
          <p:cNvPr id="12" name="Picture 11">
            <a:extLst>
              <a:ext uri="{FF2B5EF4-FFF2-40B4-BE49-F238E27FC236}">
                <a16:creationId xmlns:a16="http://schemas.microsoft.com/office/drawing/2014/main" id="{B2568F00-1BE1-9A9E-0555-524DFD7873D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31035" y="4278172"/>
            <a:ext cx="6016239" cy="1722797"/>
          </a:xfrm>
          <a:prstGeom prst="rect">
            <a:avLst/>
          </a:prstGeom>
        </p:spPr>
      </p:pic>
      <p:sp>
        <p:nvSpPr>
          <p:cNvPr id="2" name="TextBox 1">
            <a:extLst>
              <a:ext uri="{FF2B5EF4-FFF2-40B4-BE49-F238E27FC236}">
                <a16:creationId xmlns:a16="http://schemas.microsoft.com/office/drawing/2014/main" id="{337C651A-9346-2E82-5091-17B421D8C833}"/>
              </a:ext>
            </a:extLst>
          </p:cNvPr>
          <p:cNvSpPr txBox="1"/>
          <p:nvPr/>
        </p:nvSpPr>
        <p:spPr>
          <a:xfrm>
            <a:off x="11102726" y="63106"/>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sp>
        <p:nvSpPr>
          <p:cNvPr id="5" name="Rectangle 4">
            <a:extLst>
              <a:ext uri="{FF2B5EF4-FFF2-40B4-BE49-F238E27FC236}">
                <a16:creationId xmlns:a16="http://schemas.microsoft.com/office/drawing/2014/main" id="{66E0BFF8-6092-C40C-313D-A0CC0AB894EA}"/>
              </a:ext>
            </a:extLst>
          </p:cNvPr>
          <p:cNvSpPr/>
          <p:nvPr/>
        </p:nvSpPr>
        <p:spPr>
          <a:xfrm>
            <a:off x="4181742" y="5324281"/>
            <a:ext cx="760575" cy="676688"/>
          </a:xfrm>
          <a:prstGeom prst="rect">
            <a:avLst/>
          </a:prstGeom>
          <a:solidFill>
            <a:srgbClr val="0070C0">
              <a:alpha val="1647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 name="Rectangle 5">
            <a:extLst>
              <a:ext uri="{FF2B5EF4-FFF2-40B4-BE49-F238E27FC236}">
                <a16:creationId xmlns:a16="http://schemas.microsoft.com/office/drawing/2014/main" id="{C4F0DD71-7164-530F-1AE5-CD1CC4FEE8EC}"/>
              </a:ext>
            </a:extLst>
          </p:cNvPr>
          <p:cNvSpPr/>
          <p:nvPr/>
        </p:nvSpPr>
        <p:spPr>
          <a:xfrm>
            <a:off x="464321" y="4249307"/>
            <a:ext cx="4811282" cy="810774"/>
          </a:xfrm>
          <a:prstGeom prst="rect">
            <a:avLst/>
          </a:prstGeom>
          <a:solidFill>
            <a:srgbClr val="FF0000">
              <a:alpha val="201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Tree>
    <p:extLst>
      <p:ext uri="{BB962C8B-B14F-4D97-AF65-F5344CB8AC3E}">
        <p14:creationId xmlns:p14="http://schemas.microsoft.com/office/powerpoint/2010/main" val="161566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D5159-B989-C87F-E37D-DB6937C98F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8F24DD7-0D71-C236-CF59-479C863E2ACF}"/>
              </a:ext>
            </a:extLst>
          </p:cNvPr>
          <p:cNvPicPr>
            <a:picLocks noChangeAspect="1"/>
          </p:cNvPicPr>
          <p:nvPr/>
        </p:nvPicPr>
        <p:blipFill>
          <a:blip r:embed="rId3"/>
          <a:stretch>
            <a:fillRect/>
          </a:stretch>
        </p:blipFill>
        <p:spPr>
          <a:xfrm>
            <a:off x="3461046" y="0"/>
            <a:ext cx="5634319" cy="1422046"/>
          </a:xfrm>
          <a:prstGeom prst="rect">
            <a:avLst/>
          </a:prstGeom>
        </p:spPr>
      </p:pic>
      <p:sp>
        <p:nvSpPr>
          <p:cNvPr id="3" name="TextBox 2">
            <a:extLst>
              <a:ext uri="{FF2B5EF4-FFF2-40B4-BE49-F238E27FC236}">
                <a16:creationId xmlns:a16="http://schemas.microsoft.com/office/drawing/2014/main" id="{DCD39CB2-844C-ACEC-046E-5B10F692982B}"/>
              </a:ext>
            </a:extLst>
          </p:cNvPr>
          <p:cNvSpPr txBox="1"/>
          <p:nvPr/>
        </p:nvSpPr>
        <p:spPr>
          <a:xfrm>
            <a:off x="0" y="1422046"/>
            <a:ext cx="11818834" cy="2693045"/>
          </a:xfrm>
          <a:prstGeom prst="rect">
            <a:avLst/>
          </a:prstGeom>
          <a:noFill/>
        </p:spPr>
        <p:txBody>
          <a:bodyPr wrap="square">
            <a:spAutoFit/>
          </a:bodyPr>
          <a:lstStyle/>
          <a:p>
            <a:pPr algn="l"/>
            <a:r>
              <a:rPr lang="en-US" sz="1600" i="0" dirty="0">
                <a:solidFill>
                  <a:srgbClr val="000000"/>
                </a:solidFill>
                <a:effectLst/>
                <a:latin typeface="Helvetica" pitchFamily="2" charset="0"/>
              </a:rPr>
              <a:t>Despite there being over 4000 identified genetic disorders, the prevalence of them in population is small – most being very rare. </a:t>
            </a:r>
          </a:p>
          <a:p>
            <a:pPr marL="285750" indent="-285750" algn="l">
              <a:buFont typeface="Wingdings" pitchFamily="2" charset="2"/>
              <a:buChar char="à"/>
            </a:pPr>
            <a:r>
              <a:rPr lang="en-US" sz="1600" dirty="0">
                <a:solidFill>
                  <a:srgbClr val="000000"/>
                </a:solidFill>
                <a:latin typeface="Helvetica" pitchFamily="2" charset="0"/>
                <a:sym typeface="Wingdings" pitchFamily="2" charset="2"/>
              </a:rPr>
              <a:t>Due to m</a:t>
            </a:r>
            <a:r>
              <a:rPr lang="en-US" sz="1600" i="0" dirty="0">
                <a:solidFill>
                  <a:srgbClr val="000000"/>
                </a:solidFill>
                <a:effectLst/>
                <a:latin typeface="Helvetica" pitchFamily="2" charset="0"/>
              </a:rPr>
              <a:t>any genetic disorders being caused by rare recessive alleles</a:t>
            </a:r>
          </a:p>
          <a:p>
            <a:pPr marL="285750" indent="-285750" algn="l">
              <a:buFont typeface="Wingdings" pitchFamily="2" charset="2"/>
              <a:buChar char="à"/>
            </a:pPr>
            <a:r>
              <a:rPr lang="en-US" sz="1600" dirty="0">
                <a:solidFill>
                  <a:srgbClr val="000000"/>
                </a:solidFill>
                <a:latin typeface="Helvetica" pitchFamily="2" charset="0"/>
              </a:rPr>
              <a:t>Therefore, </a:t>
            </a:r>
            <a:r>
              <a:rPr lang="en-US" sz="1600" i="0" dirty="0">
                <a:solidFill>
                  <a:srgbClr val="000000"/>
                </a:solidFill>
                <a:effectLst/>
                <a:latin typeface="Helvetica" pitchFamily="2" charset="0"/>
              </a:rPr>
              <a:t>in order to be affected by an autosomal recessive </a:t>
            </a:r>
            <a:r>
              <a:rPr lang="en-US" sz="1600" dirty="0">
                <a:solidFill>
                  <a:srgbClr val="000000"/>
                </a:solidFill>
                <a:latin typeface="Helvetica" pitchFamily="2" charset="0"/>
              </a:rPr>
              <a:t>disorder</a:t>
            </a:r>
            <a:r>
              <a:rPr lang="en-US" sz="1600" i="0" dirty="0">
                <a:solidFill>
                  <a:srgbClr val="000000"/>
                </a:solidFill>
                <a:effectLst/>
                <a:latin typeface="Helvetica" pitchFamily="2" charset="0"/>
              </a:rPr>
              <a:t>, an individual needs to inherit 2 rare recessive alleles, one from each parent</a:t>
            </a:r>
          </a:p>
          <a:p>
            <a:pPr marL="285750" indent="-285750" algn="l">
              <a:buFont typeface="Wingdings" pitchFamily="2" charset="2"/>
              <a:buChar char="à"/>
            </a:pPr>
            <a:r>
              <a:rPr lang="en-US" sz="1600" dirty="0">
                <a:solidFill>
                  <a:srgbClr val="000000"/>
                </a:solidFill>
                <a:latin typeface="Helvetica" pitchFamily="2" charset="0"/>
              </a:rPr>
              <a:t>This becomes far more prevalent in children of a marriage between close relatives</a:t>
            </a:r>
            <a:endParaRPr lang="en-US" sz="1600" i="0" dirty="0">
              <a:solidFill>
                <a:srgbClr val="000000"/>
              </a:solidFill>
              <a:effectLst/>
              <a:latin typeface="Helvetica" pitchFamily="2" charset="0"/>
            </a:endParaRPr>
          </a:p>
          <a:p>
            <a:pPr marL="285750" indent="-285750" algn="l">
              <a:buFont typeface="Wingdings" pitchFamily="2" charset="2"/>
              <a:buChar char="à"/>
            </a:pPr>
            <a:endParaRPr lang="en-US" sz="1050" i="0" dirty="0">
              <a:solidFill>
                <a:srgbClr val="000000"/>
              </a:solidFill>
              <a:effectLst/>
              <a:latin typeface="Helvetica" pitchFamily="2" charset="0"/>
            </a:endParaRPr>
          </a:p>
          <a:p>
            <a:r>
              <a:rPr lang="en-US" sz="1600" b="1" dirty="0">
                <a:solidFill>
                  <a:srgbClr val="000000"/>
                </a:solidFill>
                <a:latin typeface="Helvetica" pitchFamily="2" charset="0"/>
              </a:rPr>
              <a:t>Inbreeding depression</a:t>
            </a:r>
            <a:r>
              <a:rPr lang="en-US" sz="1600" dirty="0">
                <a:solidFill>
                  <a:srgbClr val="000000"/>
                </a:solidFill>
                <a:latin typeface="Helvetica" pitchFamily="2" charset="0"/>
              </a:rPr>
              <a:t>: reduction in the overall fitness of offspring resulting from increased homozygosity due to mating between closely related individuals largely due to increased likelihood of expressing recessive deleterious alleles</a:t>
            </a:r>
          </a:p>
          <a:p>
            <a:pPr algn="l"/>
            <a:endParaRPr lang="en-US" sz="1100" dirty="0">
              <a:solidFill>
                <a:srgbClr val="000000"/>
              </a:solidFill>
              <a:latin typeface="Helvetica" pitchFamily="2" charset="0"/>
            </a:endParaRPr>
          </a:p>
          <a:p>
            <a:pPr marL="285750" indent="-285750" algn="l">
              <a:buFont typeface="Wingdings" pitchFamily="2" charset="2"/>
              <a:buChar char="v"/>
            </a:pPr>
            <a:r>
              <a:rPr lang="en-US" sz="1600" i="0" dirty="0">
                <a:solidFill>
                  <a:srgbClr val="000000"/>
                </a:solidFill>
                <a:effectLst/>
                <a:latin typeface="Helvetica" pitchFamily="2" charset="0"/>
              </a:rPr>
              <a:t>As such, marriage between close relatives is prohibited in many societies to prevent inbreeding depression and reduce the prevalence of rare recessive genetic disorders</a:t>
            </a:r>
          </a:p>
        </p:txBody>
      </p:sp>
      <p:pic>
        <p:nvPicPr>
          <p:cNvPr id="8194" name="Picture 2">
            <a:hlinkClick r:id="rId4"/>
            <a:extLst>
              <a:ext uri="{FF2B5EF4-FFF2-40B4-BE49-F238E27FC236}">
                <a16:creationId xmlns:a16="http://schemas.microsoft.com/office/drawing/2014/main" id="{A3D2FF98-1F1B-E221-F8B3-78A1009BD97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67443" y="3976591"/>
            <a:ext cx="5624557" cy="28122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undefined">
            <a:extLst>
              <a:ext uri="{FF2B5EF4-FFF2-40B4-BE49-F238E27FC236}">
                <a16:creationId xmlns:a16="http://schemas.microsoft.com/office/drawing/2014/main" id="{F99CD329-C692-A06A-D60F-9948C238CA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3455" y="4070117"/>
            <a:ext cx="4781103" cy="27187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ink sign icon hyperlink symbol Royalty Free Vector Image">
            <a:extLst>
              <a:ext uri="{FF2B5EF4-FFF2-40B4-BE49-F238E27FC236}">
                <a16:creationId xmlns:a16="http://schemas.microsoft.com/office/drawing/2014/main" id="{578E76E7-B6D5-101C-0BA7-BA3514C3DF6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390679" y="6349666"/>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434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6F226-CF58-C5A5-186C-D6A83104EC8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C198E36-2E7E-4302-1723-5EFDF75DB8C9}"/>
              </a:ext>
            </a:extLst>
          </p:cNvPr>
          <p:cNvSpPr txBox="1"/>
          <p:nvPr/>
        </p:nvSpPr>
        <p:spPr>
          <a:xfrm>
            <a:off x="0" y="1266416"/>
            <a:ext cx="9131807" cy="338554"/>
          </a:xfrm>
          <a:prstGeom prst="rect">
            <a:avLst/>
          </a:prstGeom>
          <a:noFill/>
        </p:spPr>
        <p:txBody>
          <a:bodyPr wrap="square">
            <a:spAutoFit/>
          </a:bodyPr>
          <a:lstStyle/>
          <a:p>
            <a:pPr algn="l"/>
            <a:r>
              <a:rPr lang="en-US" sz="1600" i="0" dirty="0">
                <a:solidFill>
                  <a:srgbClr val="000000"/>
                </a:solidFill>
                <a:effectLst/>
                <a:latin typeface="Helvetica" pitchFamily="2" charset="0"/>
              </a:rPr>
              <a:t>Variation can be broadly categorized into two types:</a:t>
            </a:r>
            <a:endParaRPr lang="en-US" sz="1600" dirty="0">
              <a:solidFill>
                <a:srgbClr val="000000"/>
              </a:solidFill>
              <a:latin typeface="Helvetica" pitchFamily="2" charset="0"/>
            </a:endParaRPr>
          </a:p>
        </p:txBody>
      </p:sp>
      <p:pic>
        <p:nvPicPr>
          <p:cNvPr id="3" name="Picture 2">
            <a:extLst>
              <a:ext uri="{FF2B5EF4-FFF2-40B4-BE49-F238E27FC236}">
                <a16:creationId xmlns:a16="http://schemas.microsoft.com/office/drawing/2014/main" id="{C48E75B6-F521-CF7A-26AF-34D2590C9A50}"/>
              </a:ext>
            </a:extLst>
          </p:cNvPr>
          <p:cNvPicPr>
            <a:picLocks noChangeAspect="1"/>
          </p:cNvPicPr>
          <p:nvPr/>
        </p:nvPicPr>
        <p:blipFill>
          <a:blip r:embed="rId3"/>
          <a:stretch>
            <a:fillRect/>
          </a:stretch>
        </p:blipFill>
        <p:spPr>
          <a:xfrm>
            <a:off x="2996161" y="0"/>
            <a:ext cx="6199677" cy="1213756"/>
          </a:xfrm>
          <a:prstGeom prst="rect">
            <a:avLst/>
          </a:prstGeom>
        </p:spPr>
      </p:pic>
      <p:pic>
        <p:nvPicPr>
          <p:cNvPr id="14" name="Picture 13">
            <a:extLst>
              <a:ext uri="{FF2B5EF4-FFF2-40B4-BE49-F238E27FC236}">
                <a16:creationId xmlns:a16="http://schemas.microsoft.com/office/drawing/2014/main" id="{C6A92E59-4105-E1CB-680D-BE9F2FB00350}"/>
              </a:ext>
            </a:extLst>
          </p:cNvPr>
          <p:cNvPicPr>
            <a:picLocks noChangeAspect="1"/>
          </p:cNvPicPr>
          <p:nvPr/>
        </p:nvPicPr>
        <p:blipFill>
          <a:blip r:embed="rId4"/>
          <a:stretch>
            <a:fillRect/>
          </a:stretch>
        </p:blipFill>
        <p:spPr>
          <a:xfrm>
            <a:off x="1480009" y="1604970"/>
            <a:ext cx="8596459" cy="5203120"/>
          </a:xfrm>
          <a:prstGeom prst="rect">
            <a:avLst/>
          </a:prstGeom>
        </p:spPr>
      </p:pic>
      <p:sp>
        <p:nvSpPr>
          <p:cNvPr id="15" name="TextBox 14">
            <a:extLst>
              <a:ext uri="{FF2B5EF4-FFF2-40B4-BE49-F238E27FC236}">
                <a16:creationId xmlns:a16="http://schemas.microsoft.com/office/drawing/2014/main" id="{D5C0267C-4274-5C8F-10EC-B9554AF54165}"/>
              </a:ext>
            </a:extLst>
          </p:cNvPr>
          <p:cNvSpPr txBox="1"/>
          <p:nvPr/>
        </p:nvSpPr>
        <p:spPr>
          <a:xfrm>
            <a:off x="8888690" y="1688407"/>
            <a:ext cx="1355436" cy="307777"/>
          </a:xfrm>
          <a:prstGeom prst="rect">
            <a:avLst/>
          </a:prstGeom>
          <a:noFill/>
        </p:spPr>
        <p:txBody>
          <a:bodyPr wrap="none" rtlCol="0">
            <a:spAutoFit/>
          </a:bodyPr>
          <a:lstStyle/>
          <a:p>
            <a:r>
              <a:rPr lang="en-US" sz="1400" b="1" dirty="0"/>
              <a:t>a</a:t>
            </a:r>
            <a:r>
              <a:rPr lang="en-JP" sz="1400" b="1" dirty="0"/>
              <a:t>ka “discrete”</a:t>
            </a:r>
          </a:p>
        </p:txBody>
      </p:sp>
      <p:sp>
        <p:nvSpPr>
          <p:cNvPr id="16" name="TextBox 15">
            <a:extLst>
              <a:ext uri="{FF2B5EF4-FFF2-40B4-BE49-F238E27FC236}">
                <a16:creationId xmlns:a16="http://schemas.microsoft.com/office/drawing/2014/main" id="{91269B34-E14C-678F-A4BD-808FDDE035DA}"/>
              </a:ext>
            </a:extLst>
          </p:cNvPr>
          <p:cNvSpPr txBox="1"/>
          <p:nvPr/>
        </p:nvSpPr>
        <p:spPr>
          <a:xfrm>
            <a:off x="9898930" y="6509740"/>
            <a:ext cx="1910908" cy="276999"/>
          </a:xfrm>
          <a:prstGeom prst="rect">
            <a:avLst/>
          </a:prstGeom>
          <a:noFill/>
        </p:spPr>
        <p:txBody>
          <a:bodyPr wrap="none" rtlCol="0">
            <a:spAutoFit/>
          </a:bodyPr>
          <a:lstStyle/>
          <a:p>
            <a:r>
              <a:rPr lang="en-US" sz="1200" b="1" dirty="0"/>
              <a:t>Mendel’s pea plant traits</a:t>
            </a:r>
            <a:endParaRPr lang="en-JP" sz="1200" b="1" dirty="0"/>
          </a:p>
        </p:txBody>
      </p:sp>
    </p:spTree>
    <p:extLst>
      <p:ext uri="{BB962C8B-B14F-4D97-AF65-F5344CB8AC3E}">
        <p14:creationId xmlns:p14="http://schemas.microsoft.com/office/powerpoint/2010/main" val="3212499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50342-E4D8-579C-F909-55ACF554B37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20DD20-1D3E-7393-DD73-A46F26C53A93}"/>
              </a:ext>
            </a:extLst>
          </p:cNvPr>
          <p:cNvSpPr txBox="1"/>
          <p:nvPr/>
        </p:nvSpPr>
        <p:spPr>
          <a:xfrm>
            <a:off x="25052" y="1354098"/>
            <a:ext cx="6919274" cy="5262979"/>
          </a:xfrm>
          <a:prstGeom prst="rect">
            <a:avLst/>
          </a:prstGeom>
          <a:noFill/>
        </p:spPr>
        <p:txBody>
          <a:bodyPr wrap="square">
            <a:spAutoFit/>
          </a:bodyPr>
          <a:lstStyle/>
          <a:p>
            <a:pPr algn="l"/>
            <a:r>
              <a:rPr lang="en-US" sz="1600" i="0" u="sng" dirty="0">
                <a:solidFill>
                  <a:srgbClr val="000000"/>
                </a:solidFill>
                <a:effectLst/>
                <a:latin typeface="Helvetica" pitchFamily="2" charset="0"/>
              </a:rPr>
              <a:t>Example of continuous variation – skin colour in humans</a:t>
            </a:r>
          </a:p>
          <a:p>
            <a:pPr algn="l"/>
            <a:endParaRPr lang="en-US" sz="1600" u="sng" dirty="0">
              <a:solidFill>
                <a:srgbClr val="000000"/>
              </a:solidFill>
              <a:latin typeface="Helvetica" pitchFamily="2" charset="0"/>
            </a:endParaRPr>
          </a:p>
          <a:p>
            <a:pPr marL="285750" indent="-285750" algn="l">
              <a:buFont typeface="Arial" panose="020B0604020202020204" pitchFamily="34" charset="0"/>
              <a:buChar char="•"/>
            </a:pPr>
            <a:r>
              <a:rPr lang="en-US" sz="1600" dirty="0">
                <a:solidFill>
                  <a:srgbClr val="000000"/>
                </a:solidFill>
                <a:latin typeface="Helvetica" pitchFamily="2" charset="0"/>
              </a:rPr>
              <a:t>Skin colour is caused by both genes and the environment:</a:t>
            </a:r>
          </a:p>
          <a:p>
            <a:pPr marL="285750" indent="-285750" algn="l">
              <a:buFont typeface="Arial" panose="020B0604020202020204" pitchFamily="34" charset="0"/>
              <a:buChar char="•"/>
            </a:pPr>
            <a:endParaRPr lang="en-US" sz="1600" dirty="0">
              <a:solidFill>
                <a:srgbClr val="000000"/>
              </a:solidFill>
              <a:latin typeface="Helvetica" pitchFamily="2" charset="0"/>
            </a:endParaRPr>
          </a:p>
          <a:p>
            <a:pPr marL="742950" lvl="1" indent="-285750">
              <a:buFont typeface="Wingdings" pitchFamily="2" charset="2"/>
              <a:buChar char="Ø"/>
            </a:pPr>
            <a:r>
              <a:rPr lang="en-US" sz="1600" i="1" dirty="0">
                <a:solidFill>
                  <a:srgbClr val="000000"/>
                </a:solidFill>
                <a:latin typeface="Helvetica" pitchFamily="2" charset="0"/>
              </a:rPr>
              <a:t>Polygenic</a:t>
            </a:r>
            <a:r>
              <a:rPr lang="en-US" sz="1600" dirty="0">
                <a:solidFill>
                  <a:srgbClr val="000000"/>
                </a:solidFill>
                <a:latin typeface="Helvetica" pitchFamily="2" charset="0"/>
              </a:rPr>
              <a:t>: many genes responsible. Each gene has an allele that codes for melanin and another that does not. The more of the melanin allele, the darker the skin colour (additive effect)</a:t>
            </a:r>
          </a:p>
          <a:p>
            <a:pPr lvl="1"/>
            <a:endParaRPr lang="en-US" sz="1600" dirty="0">
              <a:solidFill>
                <a:srgbClr val="000000"/>
              </a:solidFill>
              <a:latin typeface="Helvetica" pitchFamily="2" charset="0"/>
            </a:endParaRPr>
          </a:p>
          <a:p>
            <a:pPr marL="742950" lvl="1" indent="-285750">
              <a:buFont typeface="Wingdings" pitchFamily="2" charset="2"/>
              <a:buChar char="Ø"/>
            </a:pPr>
            <a:r>
              <a:rPr lang="en-US" sz="1600" i="1" dirty="0">
                <a:solidFill>
                  <a:srgbClr val="000000"/>
                </a:solidFill>
                <a:latin typeface="Helvetica" pitchFamily="2" charset="0"/>
              </a:rPr>
              <a:t>Environment</a:t>
            </a:r>
            <a:r>
              <a:rPr lang="en-US" sz="1600" dirty="0">
                <a:solidFill>
                  <a:srgbClr val="000000"/>
                </a:solidFill>
                <a:latin typeface="Helvetica" pitchFamily="2" charset="0"/>
              </a:rPr>
              <a:t>: UV radiation causes increased production of melanin to prevent damage (as melanin absorbs UV)</a:t>
            </a:r>
          </a:p>
          <a:p>
            <a:pPr marL="742950" lvl="1" indent="-285750">
              <a:buFont typeface="Wingdings" pitchFamily="2" charset="2"/>
              <a:buChar char="Ø"/>
            </a:pPr>
            <a:endParaRPr lang="en-US" sz="1600" dirty="0">
              <a:solidFill>
                <a:srgbClr val="000000"/>
              </a:solidFill>
              <a:latin typeface="Helvetica" pitchFamily="2" charset="0"/>
            </a:endParaRPr>
          </a:p>
          <a:p>
            <a:pPr marL="285750" indent="-285750" algn="l">
              <a:buFont typeface="Arial" panose="020B0604020202020204" pitchFamily="34" charset="0"/>
              <a:buChar char="•"/>
            </a:pPr>
            <a:r>
              <a:rPr lang="en-US" sz="1600" dirty="0">
                <a:solidFill>
                  <a:srgbClr val="000000"/>
                </a:solidFill>
                <a:latin typeface="Helvetica" pitchFamily="2" charset="0"/>
              </a:rPr>
              <a:t>UV radiation on the skin can cause damage, melanin blocks this. However, UV is also needed for vitamin D production </a:t>
            </a:r>
            <a:r>
              <a:rPr lang="en-US" sz="1600" dirty="0">
                <a:solidFill>
                  <a:srgbClr val="000000"/>
                </a:solidFill>
                <a:latin typeface="Helvetica" pitchFamily="2" charset="0"/>
                <a:sym typeface="Wingdings" pitchFamily="2" charset="2"/>
              </a:rPr>
              <a:t> </a:t>
            </a:r>
            <a:r>
              <a:rPr lang="en-US" sz="1600" dirty="0">
                <a:solidFill>
                  <a:srgbClr val="000000"/>
                </a:solidFill>
                <a:latin typeface="Helvetica" pitchFamily="2" charset="0"/>
              </a:rPr>
              <a:t>leading to an evolutionary tradeoff:</a:t>
            </a:r>
          </a:p>
          <a:p>
            <a:pPr marL="285750" indent="-285750" algn="l">
              <a:buFont typeface="Arial" panose="020B0604020202020204" pitchFamily="34" charset="0"/>
              <a:buChar char="•"/>
            </a:pPr>
            <a:endParaRPr lang="en-US" sz="1600" dirty="0">
              <a:solidFill>
                <a:srgbClr val="000000"/>
              </a:solidFill>
              <a:latin typeface="Helvetica" pitchFamily="2" charset="0"/>
            </a:endParaRPr>
          </a:p>
          <a:p>
            <a:pPr marL="742950" lvl="1" indent="-285750">
              <a:buFont typeface="Wingdings" pitchFamily="2" charset="2"/>
              <a:buChar char="Ø"/>
            </a:pPr>
            <a:r>
              <a:rPr lang="en-US" sz="1600" dirty="0">
                <a:solidFill>
                  <a:srgbClr val="000000"/>
                </a:solidFill>
                <a:latin typeface="Helvetica" pitchFamily="2" charset="0"/>
              </a:rPr>
              <a:t>At the equator there is high UV intensity </a:t>
            </a:r>
            <a:r>
              <a:rPr lang="en-US" sz="1600" dirty="0">
                <a:solidFill>
                  <a:srgbClr val="000000"/>
                </a:solidFill>
                <a:latin typeface="Helvetica" pitchFamily="2" charset="0"/>
                <a:sym typeface="Wingdings" pitchFamily="2" charset="2"/>
              </a:rPr>
              <a:t> darker skin favourable:</a:t>
            </a:r>
            <a:endParaRPr lang="en-US" sz="1600" dirty="0">
              <a:solidFill>
                <a:srgbClr val="000000"/>
              </a:solidFill>
              <a:latin typeface="Helvetica" pitchFamily="2" charset="0"/>
            </a:endParaRPr>
          </a:p>
          <a:p>
            <a:pPr marL="742950" lvl="1" indent="-285750">
              <a:buFont typeface="Courier New" panose="02070309020205020404" pitchFamily="49" charset="0"/>
              <a:buChar char="o"/>
            </a:pPr>
            <a:r>
              <a:rPr lang="en-US" sz="1600" dirty="0">
                <a:solidFill>
                  <a:srgbClr val="000000"/>
                </a:solidFill>
                <a:latin typeface="Helvetica" pitchFamily="2" charset="0"/>
              </a:rPr>
              <a:t>More melanin blocks damage from UV</a:t>
            </a:r>
          </a:p>
          <a:p>
            <a:pPr marL="742950" lvl="1" indent="-285750">
              <a:buFont typeface="Courier New" panose="02070309020205020404" pitchFamily="49" charset="0"/>
              <a:buChar char="o"/>
            </a:pPr>
            <a:r>
              <a:rPr lang="en-US" sz="1600" dirty="0">
                <a:solidFill>
                  <a:srgbClr val="000000"/>
                </a:solidFill>
                <a:latin typeface="Helvetica" pitchFamily="2" charset="0"/>
              </a:rPr>
              <a:t>High light exposure still allows for vitamin D production</a:t>
            </a:r>
          </a:p>
          <a:p>
            <a:pPr marL="742950" lvl="1" indent="-285750">
              <a:buFont typeface="Courier New" panose="02070309020205020404" pitchFamily="49" charset="0"/>
              <a:buChar char="o"/>
            </a:pPr>
            <a:endParaRPr lang="en-US" sz="1600" dirty="0">
              <a:solidFill>
                <a:srgbClr val="000000"/>
              </a:solidFill>
              <a:latin typeface="Helvetica" pitchFamily="2" charset="0"/>
            </a:endParaRPr>
          </a:p>
          <a:p>
            <a:pPr marL="742950" lvl="1" indent="-285750">
              <a:buFont typeface="Wingdings" pitchFamily="2" charset="2"/>
              <a:buChar char="Ø"/>
            </a:pPr>
            <a:r>
              <a:rPr lang="en-US" sz="1600" dirty="0">
                <a:solidFill>
                  <a:srgbClr val="000000"/>
                </a:solidFill>
                <a:latin typeface="Helvetica" pitchFamily="2" charset="0"/>
              </a:rPr>
              <a:t>At the poles there is low UV intensity </a:t>
            </a:r>
            <a:r>
              <a:rPr lang="en-US" sz="1600" dirty="0">
                <a:solidFill>
                  <a:srgbClr val="000000"/>
                </a:solidFill>
                <a:latin typeface="Helvetica" pitchFamily="2" charset="0"/>
                <a:sym typeface="Wingdings" pitchFamily="2" charset="2"/>
              </a:rPr>
              <a:t> paler skin favourable:</a:t>
            </a:r>
            <a:endParaRPr lang="en-US" sz="1600" dirty="0">
              <a:solidFill>
                <a:srgbClr val="000000"/>
              </a:solidFill>
              <a:latin typeface="Helvetica" pitchFamily="2" charset="0"/>
            </a:endParaRPr>
          </a:p>
          <a:p>
            <a:pPr marL="742950" lvl="1" indent="-285750">
              <a:buFont typeface="Courier New" panose="02070309020205020404" pitchFamily="49" charset="0"/>
              <a:buChar char="o"/>
            </a:pPr>
            <a:r>
              <a:rPr lang="en-US" sz="1600" dirty="0">
                <a:solidFill>
                  <a:srgbClr val="000000"/>
                </a:solidFill>
                <a:latin typeface="Helvetica" pitchFamily="2" charset="0"/>
              </a:rPr>
              <a:t>less melanin blocks less UV, allowing for vitamin D production </a:t>
            </a:r>
          </a:p>
        </p:txBody>
      </p:sp>
      <p:pic>
        <p:nvPicPr>
          <p:cNvPr id="3" name="Picture 2">
            <a:extLst>
              <a:ext uri="{FF2B5EF4-FFF2-40B4-BE49-F238E27FC236}">
                <a16:creationId xmlns:a16="http://schemas.microsoft.com/office/drawing/2014/main" id="{5F56A992-3B66-9A68-8793-495DF9465F38}"/>
              </a:ext>
            </a:extLst>
          </p:cNvPr>
          <p:cNvPicPr>
            <a:picLocks noChangeAspect="1"/>
          </p:cNvPicPr>
          <p:nvPr/>
        </p:nvPicPr>
        <p:blipFill>
          <a:blip r:embed="rId3"/>
          <a:stretch>
            <a:fillRect/>
          </a:stretch>
        </p:blipFill>
        <p:spPr>
          <a:xfrm>
            <a:off x="234108" y="17520"/>
            <a:ext cx="6199677" cy="1213756"/>
          </a:xfrm>
          <a:prstGeom prst="rect">
            <a:avLst/>
          </a:prstGeom>
        </p:spPr>
      </p:pic>
      <p:pic>
        <p:nvPicPr>
          <p:cNvPr id="2050" name="Picture 2" descr="Polygenic Inheritance: Definition, Examples in Plants and Humans">
            <a:extLst>
              <a:ext uri="{FF2B5EF4-FFF2-40B4-BE49-F238E27FC236}">
                <a16:creationId xmlns:a16="http://schemas.microsoft.com/office/drawing/2014/main" id="{D059FB71-BE9D-9459-BD0F-FCB9C24D23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83544" y="101365"/>
            <a:ext cx="4868819" cy="19292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tails are in the caption following the image">
            <a:hlinkClick r:id="rId5"/>
            <a:extLst>
              <a:ext uri="{FF2B5EF4-FFF2-40B4-BE49-F238E27FC236}">
                <a16:creationId xmlns:a16="http://schemas.microsoft.com/office/drawing/2014/main" id="{74CA0231-5240-6D0F-D848-51BC6233083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06153" y="3832136"/>
            <a:ext cx="5336568" cy="30294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emistry of Sunscreen — Everyday Chemistries">
            <a:extLst>
              <a:ext uri="{FF2B5EF4-FFF2-40B4-BE49-F238E27FC236}">
                <a16:creationId xmlns:a16="http://schemas.microsoft.com/office/drawing/2014/main" id="{BAD12977-4700-DA2D-AD1A-68A32C1DEDB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45667" y="2096461"/>
            <a:ext cx="2684073" cy="16698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ink sign icon hyperlink symbol Royalty Free Vector Image">
            <a:extLst>
              <a:ext uri="{FF2B5EF4-FFF2-40B4-BE49-F238E27FC236}">
                <a16:creationId xmlns:a16="http://schemas.microsoft.com/office/drawing/2014/main" id="{B0BA8B02-5CA9-C6A3-3FE2-A138EC2B1046}"/>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763845" y="6317431"/>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647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C113E-486E-9E0E-8ACA-A95967401E9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DD4E4D3-82EB-24DC-367E-1A5B020BB20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62718"/>
            <a:ext cx="6253369" cy="787827"/>
          </a:xfrm>
          <a:prstGeom prst="rect">
            <a:avLst/>
          </a:prstGeom>
        </p:spPr>
      </p:pic>
      <p:pic>
        <p:nvPicPr>
          <p:cNvPr id="3" name="Picture 2">
            <a:extLst>
              <a:ext uri="{FF2B5EF4-FFF2-40B4-BE49-F238E27FC236}">
                <a16:creationId xmlns:a16="http://schemas.microsoft.com/office/drawing/2014/main" id="{72C3FDA4-FF9E-FC1C-722C-DB1A61F8CCF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508230" y="173708"/>
            <a:ext cx="5565581" cy="776837"/>
          </a:xfrm>
          <a:prstGeom prst="rect">
            <a:avLst/>
          </a:prstGeom>
        </p:spPr>
      </p:pic>
      <p:pic>
        <p:nvPicPr>
          <p:cNvPr id="6" name="Picture 5">
            <a:extLst>
              <a:ext uri="{FF2B5EF4-FFF2-40B4-BE49-F238E27FC236}">
                <a16:creationId xmlns:a16="http://schemas.microsoft.com/office/drawing/2014/main" id="{15E0CFA0-1909-047F-9D90-E3B7168BA6D8}"/>
              </a:ext>
            </a:extLst>
          </p:cNvPr>
          <p:cNvPicPr>
            <a:picLocks noChangeAspect="1"/>
          </p:cNvPicPr>
          <p:nvPr/>
        </p:nvPicPr>
        <p:blipFill>
          <a:blip r:embed="rId5"/>
          <a:stretch>
            <a:fillRect/>
          </a:stretch>
        </p:blipFill>
        <p:spPr>
          <a:xfrm>
            <a:off x="30692" y="1428038"/>
            <a:ext cx="12140655" cy="5146526"/>
          </a:xfrm>
          <a:prstGeom prst="rect">
            <a:avLst/>
          </a:prstGeom>
        </p:spPr>
      </p:pic>
    </p:spTree>
    <p:extLst>
      <p:ext uri="{BB962C8B-B14F-4D97-AF65-F5344CB8AC3E}">
        <p14:creationId xmlns:p14="http://schemas.microsoft.com/office/powerpoint/2010/main" val="3871008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A8CD1-677C-1562-3550-0DCEA850E3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B4046D-752F-99F2-A9D9-CBFE086959C0}"/>
              </a:ext>
            </a:extLst>
          </p:cNvPr>
          <p:cNvSpPr txBox="1"/>
          <p:nvPr/>
        </p:nvSpPr>
        <p:spPr>
          <a:xfrm>
            <a:off x="0" y="1266416"/>
            <a:ext cx="11840066" cy="584775"/>
          </a:xfrm>
          <a:prstGeom prst="rect">
            <a:avLst/>
          </a:prstGeom>
          <a:noFill/>
        </p:spPr>
        <p:txBody>
          <a:bodyPr wrap="square">
            <a:spAutoFit/>
          </a:bodyPr>
          <a:lstStyle/>
          <a:p>
            <a:r>
              <a:rPr lang="en-US" sz="1600" b="1" i="0" dirty="0">
                <a:solidFill>
                  <a:srgbClr val="000000"/>
                </a:solidFill>
                <a:effectLst/>
                <a:latin typeface="Helvetica" pitchFamily="2" charset="0"/>
              </a:rPr>
              <a:t>Central tendency</a:t>
            </a:r>
            <a:r>
              <a:rPr lang="en-US" sz="1600" i="0" dirty="0">
                <a:solidFill>
                  <a:srgbClr val="000000"/>
                </a:solidFill>
                <a:effectLst/>
                <a:latin typeface="Helvetica" pitchFamily="2" charset="0"/>
              </a:rPr>
              <a:t>: statistical measure that identifies a single value as representative of an entire distribution. It aims to provide an accurate description of the entire data / most typical/representative of the collected data.</a:t>
            </a:r>
          </a:p>
        </p:txBody>
      </p:sp>
      <p:pic>
        <p:nvPicPr>
          <p:cNvPr id="3" name="Picture 2">
            <a:extLst>
              <a:ext uri="{FF2B5EF4-FFF2-40B4-BE49-F238E27FC236}">
                <a16:creationId xmlns:a16="http://schemas.microsoft.com/office/drawing/2014/main" id="{E0DD64F9-1A66-D3B4-12E8-F4A129BA046E}"/>
              </a:ext>
            </a:extLst>
          </p:cNvPr>
          <p:cNvPicPr>
            <a:picLocks noChangeAspect="1"/>
          </p:cNvPicPr>
          <p:nvPr/>
        </p:nvPicPr>
        <p:blipFill>
          <a:blip r:embed="rId3"/>
          <a:stretch>
            <a:fillRect/>
          </a:stretch>
        </p:blipFill>
        <p:spPr>
          <a:xfrm>
            <a:off x="2996161" y="0"/>
            <a:ext cx="6199677" cy="1213756"/>
          </a:xfrm>
          <a:prstGeom prst="rect">
            <a:avLst/>
          </a:prstGeom>
        </p:spPr>
      </p:pic>
      <p:sp>
        <p:nvSpPr>
          <p:cNvPr id="5" name="TextBox 4">
            <a:extLst>
              <a:ext uri="{FF2B5EF4-FFF2-40B4-BE49-F238E27FC236}">
                <a16:creationId xmlns:a16="http://schemas.microsoft.com/office/drawing/2014/main" id="{CFBAB56F-D019-4FF8-4BCD-F0AEF29EF8D2}"/>
              </a:ext>
            </a:extLst>
          </p:cNvPr>
          <p:cNvSpPr txBox="1"/>
          <p:nvPr/>
        </p:nvSpPr>
        <p:spPr>
          <a:xfrm>
            <a:off x="-1" y="1903851"/>
            <a:ext cx="12192000" cy="2800767"/>
          </a:xfrm>
          <a:prstGeom prst="rect">
            <a:avLst/>
          </a:prstGeom>
          <a:noFill/>
        </p:spPr>
        <p:txBody>
          <a:bodyPr wrap="square">
            <a:spAutoFit/>
          </a:bodyPr>
          <a:lstStyle/>
          <a:p>
            <a:pPr marL="285750" indent="-285750">
              <a:buFont typeface="Wingdings" pitchFamily="2" charset="2"/>
              <a:buChar char="Ø"/>
            </a:pPr>
            <a:r>
              <a:rPr lang="en-US" sz="1600" b="1" dirty="0">
                <a:solidFill>
                  <a:srgbClr val="000000"/>
                </a:solidFill>
                <a:latin typeface="Helvetica" pitchFamily="2" charset="0"/>
              </a:rPr>
              <a:t>Mean (average)</a:t>
            </a:r>
          </a:p>
          <a:p>
            <a:pPr marL="285750" indent="-285750">
              <a:buFont typeface="Arial" panose="020B0604020202020204" pitchFamily="34" charset="0"/>
              <a:buChar char="•"/>
            </a:pPr>
            <a:r>
              <a:rPr lang="en-US" sz="1600" dirty="0">
                <a:solidFill>
                  <a:srgbClr val="000000"/>
                </a:solidFill>
                <a:latin typeface="Helvetica" pitchFamily="2" charset="0"/>
              </a:rPr>
              <a:t>sum of all datapoints / number of datapoints in data set</a:t>
            </a:r>
          </a:p>
          <a:p>
            <a:pPr marL="285750" indent="-285750">
              <a:buFont typeface="Arial" panose="020B0604020202020204" pitchFamily="34" charset="0"/>
              <a:buChar char="•"/>
            </a:pPr>
            <a:r>
              <a:rPr lang="en-US" sz="1600" dirty="0">
                <a:solidFill>
                  <a:srgbClr val="000000"/>
                </a:solidFill>
                <a:latin typeface="Helvetica" pitchFamily="2" charset="0"/>
              </a:rPr>
              <a:t>most common measure of central tendency and can be used with both continuous and discontinuous data sets</a:t>
            </a:r>
          </a:p>
          <a:p>
            <a:endParaRPr lang="en-US" sz="1600" dirty="0">
              <a:solidFill>
                <a:srgbClr val="000000"/>
              </a:solidFill>
              <a:latin typeface="Helvetica" pitchFamily="2" charset="0"/>
            </a:endParaRPr>
          </a:p>
          <a:p>
            <a:pPr marL="285750" indent="-285750">
              <a:buFont typeface="Wingdings" pitchFamily="2" charset="2"/>
              <a:buChar char="Ø"/>
            </a:pPr>
            <a:r>
              <a:rPr lang="en-US" sz="1600" b="1" dirty="0">
                <a:solidFill>
                  <a:srgbClr val="000000"/>
                </a:solidFill>
                <a:latin typeface="Helvetica" pitchFamily="2" charset="0"/>
              </a:rPr>
              <a:t>Median (50% percentile) </a:t>
            </a:r>
          </a:p>
          <a:p>
            <a:pPr marL="285750" indent="-285750">
              <a:buFont typeface="Arial" panose="020B0604020202020204" pitchFamily="34" charset="0"/>
              <a:buChar char="•"/>
            </a:pPr>
            <a:r>
              <a:rPr lang="en-US" sz="1600" dirty="0">
                <a:solidFill>
                  <a:srgbClr val="000000"/>
                </a:solidFill>
                <a:latin typeface="Helvetica" pitchFamily="2" charset="0"/>
              </a:rPr>
              <a:t>The middle value of a data set arranged in order of increasing value</a:t>
            </a:r>
          </a:p>
          <a:p>
            <a:pPr marL="285750" indent="-285750">
              <a:buFont typeface="Arial" panose="020B0604020202020204" pitchFamily="34" charset="0"/>
              <a:buChar char="•"/>
            </a:pPr>
            <a:r>
              <a:rPr lang="en-US" sz="1600" dirty="0">
                <a:solidFill>
                  <a:srgbClr val="000000"/>
                </a:solidFill>
                <a:latin typeface="Helvetica" pitchFamily="2" charset="0"/>
              </a:rPr>
              <a:t>Useful statistic if dataset is skewed (does not follow normal distribution) and if there are outliers present</a:t>
            </a:r>
          </a:p>
          <a:p>
            <a:endParaRPr lang="en-US" sz="1600" dirty="0">
              <a:solidFill>
                <a:srgbClr val="000000"/>
              </a:solidFill>
              <a:latin typeface="Helvetica" pitchFamily="2" charset="0"/>
            </a:endParaRPr>
          </a:p>
          <a:p>
            <a:pPr marL="285750" indent="-285750">
              <a:buFont typeface="Wingdings" pitchFamily="2" charset="2"/>
              <a:buChar char="Ø"/>
            </a:pPr>
            <a:r>
              <a:rPr lang="en-US" sz="1600" b="1" dirty="0">
                <a:solidFill>
                  <a:srgbClr val="000000"/>
                </a:solidFill>
                <a:latin typeface="Helvetica" pitchFamily="2" charset="0"/>
              </a:rPr>
              <a:t>Mode</a:t>
            </a:r>
          </a:p>
          <a:p>
            <a:pPr marL="285750" indent="-285750">
              <a:buFont typeface="Arial" panose="020B0604020202020204" pitchFamily="34" charset="0"/>
              <a:buChar char="•"/>
            </a:pPr>
            <a:r>
              <a:rPr lang="en-US" sz="1600" dirty="0">
                <a:solidFill>
                  <a:srgbClr val="000000"/>
                </a:solidFill>
                <a:latin typeface="Helvetica" pitchFamily="2" charset="0"/>
              </a:rPr>
              <a:t>The most common value in the dataset</a:t>
            </a:r>
          </a:p>
          <a:p>
            <a:pPr marL="285750" indent="-285750">
              <a:buFont typeface="Arial" panose="020B0604020202020204" pitchFamily="34" charset="0"/>
              <a:buChar char="•"/>
            </a:pPr>
            <a:r>
              <a:rPr lang="en-US" sz="1600" dirty="0">
                <a:solidFill>
                  <a:srgbClr val="000000"/>
                </a:solidFill>
                <a:latin typeface="Helvetica" pitchFamily="2" charset="0"/>
              </a:rPr>
              <a:t>Useful statistic if dataset is nominal or categorical and mean/median cannot be calculated </a:t>
            </a:r>
          </a:p>
        </p:txBody>
      </p:sp>
      <p:pic>
        <p:nvPicPr>
          <p:cNvPr id="6" name="Picture 2">
            <a:extLst>
              <a:ext uri="{FF2B5EF4-FFF2-40B4-BE49-F238E27FC236}">
                <a16:creationId xmlns:a16="http://schemas.microsoft.com/office/drawing/2014/main" id="{F663BAE1-6C12-16E5-7C61-D8C1FF569E0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1636189" y="4704618"/>
            <a:ext cx="6513922" cy="21861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A1AFD5-8EC3-5D62-8DFB-BF624626831F}"/>
              </a:ext>
            </a:extLst>
          </p:cNvPr>
          <p:cNvSpPr txBox="1"/>
          <p:nvPr/>
        </p:nvSpPr>
        <p:spPr>
          <a:xfrm>
            <a:off x="8306618" y="4677217"/>
            <a:ext cx="2288748" cy="353943"/>
          </a:xfrm>
          <a:prstGeom prst="rect">
            <a:avLst/>
          </a:prstGeom>
          <a:noFill/>
        </p:spPr>
        <p:txBody>
          <a:bodyPr wrap="square">
            <a:spAutoFit/>
          </a:bodyPr>
          <a:lstStyle/>
          <a:p>
            <a:pPr algn="l"/>
            <a:r>
              <a:rPr lang="en-US" sz="1700" b="1" i="0" dirty="0">
                <a:solidFill>
                  <a:srgbClr val="000000"/>
                </a:solidFill>
                <a:effectLst/>
                <a:latin typeface="Helvetica" pitchFamily="2" charset="0"/>
              </a:rPr>
              <a:t>Use TI-84 calculator</a:t>
            </a:r>
            <a:endParaRPr lang="en-US" sz="1700" dirty="0">
              <a:solidFill>
                <a:srgbClr val="000000"/>
              </a:solidFill>
              <a:latin typeface="Helvetica" pitchFamily="2" charset="0"/>
            </a:endParaRPr>
          </a:p>
        </p:txBody>
      </p:sp>
      <p:pic>
        <p:nvPicPr>
          <p:cNvPr id="8" name="Picture 4" descr="Texas Instruments TI-84 PLUS CE Graphing Calculator, Black  (Frustration-Free Packaging) (84PLCE/PWB/2L1/A)">
            <a:extLst>
              <a:ext uri="{FF2B5EF4-FFF2-40B4-BE49-F238E27FC236}">
                <a16:creationId xmlns:a16="http://schemas.microsoft.com/office/drawing/2014/main" id="{A49AF56E-78AA-8B3F-9407-62D405C2850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99737" y="3692809"/>
            <a:ext cx="1358400" cy="3004756"/>
          </a:xfrm>
          <a:prstGeom prst="rect">
            <a:avLst/>
          </a:prstGeom>
          <a:noFill/>
          <a:extLst>
            <a:ext uri="{909E8E84-426E-40DD-AFC4-6F175D3DCCD1}">
              <a14:hiddenFill xmlns:a14="http://schemas.microsoft.com/office/drawing/2010/main">
                <a:solidFill>
                  <a:srgbClr val="FFFFFF"/>
                </a:solidFill>
              </a14:hiddenFill>
            </a:ext>
          </a:extLst>
        </p:spPr>
      </p:pic>
      <p:sp>
        <p:nvSpPr>
          <p:cNvPr id="9" name="Bent Arrow 8">
            <a:extLst>
              <a:ext uri="{FF2B5EF4-FFF2-40B4-BE49-F238E27FC236}">
                <a16:creationId xmlns:a16="http://schemas.microsoft.com/office/drawing/2014/main" id="{C36229DF-64B0-D3D6-C227-A6B5B9F905FF}"/>
              </a:ext>
            </a:extLst>
          </p:cNvPr>
          <p:cNvSpPr/>
          <p:nvPr/>
        </p:nvSpPr>
        <p:spPr>
          <a:xfrm flipV="1">
            <a:off x="9695493" y="5003759"/>
            <a:ext cx="667286" cy="557104"/>
          </a:xfrm>
          <a:prstGeom prst="ben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JP" dirty="0">
              <a:solidFill>
                <a:schemeClr val="tx1"/>
              </a:solidFill>
            </a:endParaRPr>
          </a:p>
        </p:txBody>
      </p:sp>
    </p:spTree>
    <p:extLst>
      <p:ext uri="{BB962C8B-B14F-4D97-AF65-F5344CB8AC3E}">
        <p14:creationId xmlns:p14="http://schemas.microsoft.com/office/powerpoint/2010/main" val="3381102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C7A29-D0F8-9A58-33EE-2A77A3432F6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CE55DE0-1080-EF84-58CD-8EF37E26DB5E}"/>
              </a:ext>
            </a:extLst>
          </p:cNvPr>
          <p:cNvSpPr txBox="1"/>
          <p:nvPr/>
        </p:nvSpPr>
        <p:spPr>
          <a:xfrm>
            <a:off x="0" y="1087456"/>
            <a:ext cx="12192000" cy="3231654"/>
          </a:xfrm>
          <a:prstGeom prst="rect">
            <a:avLst/>
          </a:prstGeom>
          <a:noFill/>
        </p:spPr>
        <p:txBody>
          <a:bodyPr wrap="square">
            <a:spAutoFit/>
          </a:bodyPr>
          <a:lstStyle/>
          <a:p>
            <a:pPr algn="l"/>
            <a:r>
              <a:rPr lang="en-US" sz="1700" b="1" i="0" dirty="0">
                <a:solidFill>
                  <a:srgbClr val="000000"/>
                </a:solidFill>
                <a:effectLst/>
                <a:latin typeface="Helvetica" pitchFamily="2" charset="0"/>
              </a:rPr>
              <a:t>Box-and-whisker plot</a:t>
            </a:r>
            <a:r>
              <a:rPr lang="en-US" sz="1700" i="0" dirty="0">
                <a:solidFill>
                  <a:srgbClr val="000000"/>
                </a:solidFill>
                <a:effectLst/>
                <a:latin typeface="Helvetica" pitchFamily="2" charset="0"/>
              </a:rPr>
              <a:t>: used to represent continuously variable data (such as human height). </a:t>
            </a:r>
          </a:p>
          <a:p>
            <a:pPr marL="285750" indent="-285750" algn="l">
              <a:buFont typeface="Arial" panose="020B0604020202020204" pitchFamily="34" charset="0"/>
              <a:buChar char="•"/>
            </a:pPr>
            <a:r>
              <a:rPr lang="en-US" sz="1700" i="0" dirty="0">
                <a:solidFill>
                  <a:srgbClr val="000000"/>
                </a:solidFill>
                <a:effectLst/>
                <a:latin typeface="Helvetica" pitchFamily="2" charset="0"/>
              </a:rPr>
              <a:t>They display the following in a dataset:</a:t>
            </a:r>
          </a:p>
          <a:p>
            <a:pPr marL="285750" indent="-285750" algn="l">
              <a:buFont typeface="Arial" panose="020B0604020202020204" pitchFamily="34" charset="0"/>
              <a:buChar char="•"/>
            </a:pPr>
            <a:endParaRPr lang="en-US" sz="1700" i="0" dirty="0">
              <a:solidFill>
                <a:srgbClr val="000000"/>
              </a:solidFill>
              <a:effectLst/>
              <a:latin typeface="Helvetica" pitchFamily="2" charset="0"/>
            </a:endParaRPr>
          </a:p>
          <a:p>
            <a:pPr marL="742950" lvl="1" indent="-285750">
              <a:buFont typeface="Wingdings" pitchFamily="2" charset="2"/>
              <a:buChar char="Ø"/>
            </a:pPr>
            <a:r>
              <a:rPr lang="en-US" sz="1700" b="1" dirty="0">
                <a:solidFill>
                  <a:srgbClr val="000000"/>
                </a:solidFill>
                <a:latin typeface="Helvetica" pitchFamily="2" charset="0"/>
              </a:rPr>
              <a:t>Maximum</a:t>
            </a:r>
            <a:r>
              <a:rPr lang="en-US" sz="1700" dirty="0">
                <a:solidFill>
                  <a:srgbClr val="000000"/>
                </a:solidFill>
                <a:latin typeface="Helvetica" pitchFamily="2" charset="0"/>
              </a:rPr>
              <a:t>: largest value</a:t>
            </a:r>
          </a:p>
          <a:p>
            <a:pPr marL="742950" lvl="1" indent="-285750">
              <a:buFont typeface="Wingdings" pitchFamily="2" charset="2"/>
              <a:buChar char="Ø"/>
            </a:pPr>
            <a:r>
              <a:rPr lang="en-US" sz="1700" b="1" dirty="0">
                <a:solidFill>
                  <a:srgbClr val="000000"/>
                </a:solidFill>
                <a:latin typeface="Helvetica" pitchFamily="2" charset="0"/>
              </a:rPr>
              <a:t>Minimum</a:t>
            </a:r>
            <a:r>
              <a:rPr lang="en-US" sz="1700" dirty="0">
                <a:solidFill>
                  <a:srgbClr val="000000"/>
                </a:solidFill>
                <a:latin typeface="Helvetica" pitchFamily="2" charset="0"/>
              </a:rPr>
              <a:t>: smallest value</a:t>
            </a:r>
          </a:p>
          <a:p>
            <a:pPr marL="742950" lvl="1" indent="-285750">
              <a:buFont typeface="Wingdings" pitchFamily="2" charset="2"/>
              <a:buChar char="Ø"/>
            </a:pPr>
            <a:r>
              <a:rPr lang="en-US" sz="1700" b="1" dirty="0">
                <a:solidFill>
                  <a:srgbClr val="000000"/>
                </a:solidFill>
                <a:latin typeface="Helvetica" pitchFamily="2" charset="0"/>
              </a:rPr>
              <a:t>First quartile (Q</a:t>
            </a:r>
            <a:r>
              <a:rPr lang="en-US" sz="1700" b="1" baseline="-25000" dirty="0">
                <a:solidFill>
                  <a:srgbClr val="000000"/>
                </a:solidFill>
                <a:latin typeface="Helvetica" pitchFamily="2" charset="0"/>
              </a:rPr>
              <a:t>1</a:t>
            </a:r>
            <a:r>
              <a:rPr lang="en-US" sz="1700" b="1" dirty="0">
                <a:solidFill>
                  <a:srgbClr val="000000"/>
                </a:solidFill>
                <a:latin typeface="Helvetica" pitchFamily="2" charset="0"/>
              </a:rPr>
              <a:t>)</a:t>
            </a:r>
            <a:r>
              <a:rPr lang="en-US" sz="1700" dirty="0">
                <a:solidFill>
                  <a:srgbClr val="000000"/>
                </a:solidFill>
                <a:latin typeface="Helvetica" pitchFamily="2" charset="0"/>
              </a:rPr>
              <a:t>: 25</a:t>
            </a:r>
            <a:r>
              <a:rPr lang="en-US" sz="1700" baseline="30000" dirty="0">
                <a:solidFill>
                  <a:srgbClr val="000000"/>
                </a:solidFill>
                <a:latin typeface="Helvetica" pitchFamily="2" charset="0"/>
              </a:rPr>
              <a:t>th</a:t>
            </a:r>
            <a:r>
              <a:rPr lang="en-US" sz="1700" dirty="0">
                <a:solidFill>
                  <a:srgbClr val="000000"/>
                </a:solidFill>
                <a:latin typeface="Helvetica" pitchFamily="2" charset="0"/>
              </a:rPr>
              <a:t> percentile </a:t>
            </a:r>
          </a:p>
          <a:p>
            <a:pPr marL="742950" lvl="1" indent="-285750">
              <a:buFont typeface="Wingdings" pitchFamily="2" charset="2"/>
              <a:buChar char="Ø"/>
            </a:pPr>
            <a:r>
              <a:rPr lang="en-US" sz="1700" b="1" dirty="0">
                <a:solidFill>
                  <a:srgbClr val="000000"/>
                </a:solidFill>
                <a:latin typeface="Helvetica" pitchFamily="2" charset="0"/>
              </a:rPr>
              <a:t>Median (Q</a:t>
            </a:r>
            <a:r>
              <a:rPr lang="en-US" sz="1700" b="1" baseline="-25000" dirty="0">
                <a:solidFill>
                  <a:srgbClr val="000000"/>
                </a:solidFill>
                <a:latin typeface="Helvetica" pitchFamily="2" charset="0"/>
              </a:rPr>
              <a:t>2</a:t>
            </a:r>
            <a:r>
              <a:rPr lang="en-US" sz="1700" b="1" dirty="0">
                <a:solidFill>
                  <a:srgbClr val="000000"/>
                </a:solidFill>
                <a:latin typeface="Helvetica" pitchFamily="2" charset="0"/>
              </a:rPr>
              <a:t>)</a:t>
            </a:r>
            <a:r>
              <a:rPr lang="en-US" sz="1700" dirty="0">
                <a:solidFill>
                  <a:srgbClr val="000000"/>
                </a:solidFill>
                <a:latin typeface="Helvetica" pitchFamily="2" charset="0"/>
              </a:rPr>
              <a:t>: 50</a:t>
            </a:r>
            <a:r>
              <a:rPr lang="en-US" sz="1700" baseline="30000" dirty="0">
                <a:solidFill>
                  <a:srgbClr val="000000"/>
                </a:solidFill>
                <a:latin typeface="Helvetica" pitchFamily="2" charset="0"/>
              </a:rPr>
              <a:t>th</a:t>
            </a:r>
            <a:r>
              <a:rPr lang="en-US" sz="1700" dirty="0">
                <a:solidFill>
                  <a:srgbClr val="000000"/>
                </a:solidFill>
                <a:latin typeface="Helvetica" pitchFamily="2" charset="0"/>
              </a:rPr>
              <a:t> percentile </a:t>
            </a:r>
          </a:p>
          <a:p>
            <a:pPr marL="742950" lvl="1" indent="-285750">
              <a:buFont typeface="Wingdings" pitchFamily="2" charset="2"/>
              <a:buChar char="Ø"/>
            </a:pPr>
            <a:r>
              <a:rPr lang="en-US" sz="1700" b="1" dirty="0">
                <a:solidFill>
                  <a:srgbClr val="000000"/>
                </a:solidFill>
                <a:latin typeface="Helvetica" pitchFamily="2" charset="0"/>
              </a:rPr>
              <a:t>Third quartile (Q</a:t>
            </a:r>
            <a:r>
              <a:rPr lang="en-US" sz="1700" b="1" baseline="-25000" dirty="0">
                <a:solidFill>
                  <a:srgbClr val="000000"/>
                </a:solidFill>
                <a:latin typeface="Helvetica" pitchFamily="2" charset="0"/>
              </a:rPr>
              <a:t>3</a:t>
            </a:r>
            <a:r>
              <a:rPr lang="en-US" sz="1700" b="1" dirty="0">
                <a:solidFill>
                  <a:srgbClr val="000000"/>
                </a:solidFill>
                <a:latin typeface="Helvetica" pitchFamily="2" charset="0"/>
              </a:rPr>
              <a:t>)</a:t>
            </a:r>
            <a:r>
              <a:rPr lang="en-US" sz="1700" dirty="0">
                <a:solidFill>
                  <a:srgbClr val="000000"/>
                </a:solidFill>
                <a:latin typeface="Helvetica" pitchFamily="2" charset="0"/>
              </a:rPr>
              <a:t>: 75</a:t>
            </a:r>
            <a:r>
              <a:rPr lang="en-US" sz="1700" baseline="30000" dirty="0">
                <a:solidFill>
                  <a:srgbClr val="000000"/>
                </a:solidFill>
                <a:latin typeface="Helvetica" pitchFamily="2" charset="0"/>
              </a:rPr>
              <a:t>th</a:t>
            </a:r>
            <a:r>
              <a:rPr lang="en-US" sz="1700" dirty="0">
                <a:solidFill>
                  <a:srgbClr val="000000"/>
                </a:solidFill>
                <a:latin typeface="Helvetica" pitchFamily="2" charset="0"/>
              </a:rPr>
              <a:t> percentile</a:t>
            </a:r>
          </a:p>
          <a:p>
            <a:pPr marL="742950" lvl="1" indent="-285750">
              <a:buFont typeface="Wingdings" pitchFamily="2" charset="2"/>
              <a:buChar char="Ø"/>
            </a:pPr>
            <a:r>
              <a:rPr lang="en-US" sz="1700" b="1" dirty="0">
                <a:solidFill>
                  <a:srgbClr val="000000"/>
                </a:solidFill>
                <a:latin typeface="Helvetica" pitchFamily="2" charset="0"/>
              </a:rPr>
              <a:t>Lower Outlier</a:t>
            </a:r>
            <a:r>
              <a:rPr lang="en-US" sz="1700" dirty="0">
                <a:solidFill>
                  <a:srgbClr val="000000"/>
                </a:solidFill>
                <a:latin typeface="Helvetica" pitchFamily="2" charset="0"/>
              </a:rPr>
              <a:t>: </a:t>
            </a:r>
            <a:r>
              <a:rPr lang="en-US" sz="1700" i="1" dirty="0">
                <a:solidFill>
                  <a:srgbClr val="000000"/>
                </a:solidFill>
                <a:latin typeface="Helvetica" pitchFamily="2" charset="0"/>
              </a:rPr>
              <a:t>less</a:t>
            </a:r>
            <a:r>
              <a:rPr lang="en-US" sz="1700" dirty="0">
                <a:solidFill>
                  <a:srgbClr val="000000"/>
                </a:solidFill>
                <a:latin typeface="Helvetica" pitchFamily="2" charset="0"/>
              </a:rPr>
              <a:t> than Q</a:t>
            </a:r>
            <a:r>
              <a:rPr lang="en-US" sz="1700" baseline="-25000" dirty="0">
                <a:solidFill>
                  <a:srgbClr val="000000"/>
                </a:solidFill>
                <a:latin typeface="Helvetica" pitchFamily="2" charset="0"/>
              </a:rPr>
              <a:t>1 </a:t>
            </a:r>
            <a:r>
              <a:rPr lang="en-US" sz="1700" dirty="0">
                <a:solidFill>
                  <a:srgbClr val="000000"/>
                </a:solidFill>
                <a:latin typeface="Helvetica" pitchFamily="2" charset="0"/>
              </a:rPr>
              <a:t>– 1.5(IQR)</a:t>
            </a:r>
          </a:p>
          <a:p>
            <a:pPr marL="742950" lvl="1" indent="-285750">
              <a:buFont typeface="Wingdings" pitchFamily="2" charset="2"/>
              <a:buChar char="Ø"/>
            </a:pPr>
            <a:r>
              <a:rPr lang="en-US" sz="1700" b="1" dirty="0">
                <a:solidFill>
                  <a:srgbClr val="000000"/>
                </a:solidFill>
                <a:latin typeface="Helvetica" pitchFamily="2" charset="0"/>
              </a:rPr>
              <a:t>Upper Outlier</a:t>
            </a:r>
            <a:r>
              <a:rPr lang="en-US" sz="1700" dirty="0">
                <a:solidFill>
                  <a:srgbClr val="000000"/>
                </a:solidFill>
                <a:latin typeface="Helvetica" pitchFamily="2" charset="0"/>
              </a:rPr>
              <a:t>: </a:t>
            </a:r>
            <a:r>
              <a:rPr lang="en-US" sz="1700" i="1" dirty="0">
                <a:solidFill>
                  <a:srgbClr val="000000"/>
                </a:solidFill>
                <a:latin typeface="Helvetica" pitchFamily="2" charset="0"/>
              </a:rPr>
              <a:t>more</a:t>
            </a:r>
            <a:r>
              <a:rPr lang="en-US" sz="1700" dirty="0">
                <a:solidFill>
                  <a:srgbClr val="000000"/>
                </a:solidFill>
                <a:latin typeface="Helvetica" pitchFamily="2" charset="0"/>
              </a:rPr>
              <a:t> than Q</a:t>
            </a:r>
            <a:r>
              <a:rPr lang="en-US" sz="1700" baseline="-25000" dirty="0">
                <a:solidFill>
                  <a:srgbClr val="000000"/>
                </a:solidFill>
                <a:latin typeface="Helvetica" pitchFamily="2" charset="0"/>
              </a:rPr>
              <a:t>3 </a:t>
            </a:r>
            <a:r>
              <a:rPr lang="en-US" sz="1700" dirty="0">
                <a:solidFill>
                  <a:srgbClr val="000000"/>
                </a:solidFill>
                <a:latin typeface="Helvetica" pitchFamily="2" charset="0"/>
              </a:rPr>
              <a:t>+ 1.5(IQR)</a:t>
            </a:r>
          </a:p>
          <a:p>
            <a:pPr marL="742950" lvl="1" indent="-285750">
              <a:buFont typeface="Wingdings" pitchFamily="2" charset="2"/>
              <a:buChar char="Ø"/>
            </a:pPr>
            <a:endParaRPr lang="en-US" sz="1700" dirty="0">
              <a:solidFill>
                <a:srgbClr val="000000"/>
              </a:solidFill>
              <a:latin typeface="Helvetica" pitchFamily="2" charset="0"/>
            </a:endParaRPr>
          </a:p>
          <a:p>
            <a:pPr marL="742950" lvl="1" indent="-285750">
              <a:buFont typeface="Wingdings" pitchFamily="2" charset="2"/>
              <a:buChar char="v"/>
            </a:pPr>
            <a:r>
              <a:rPr lang="en-US" sz="1700" dirty="0">
                <a:solidFill>
                  <a:srgbClr val="000000"/>
                </a:solidFill>
                <a:latin typeface="Helvetica" pitchFamily="2" charset="0"/>
              </a:rPr>
              <a:t>Interquartile range (IQR) = Q</a:t>
            </a:r>
            <a:r>
              <a:rPr lang="en-US" sz="1700" baseline="-25000" dirty="0">
                <a:solidFill>
                  <a:srgbClr val="000000"/>
                </a:solidFill>
                <a:latin typeface="Helvetica" pitchFamily="2" charset="0"/>
              </a:rPr>
              <a:t>3 </a:t>
            </a:r>
            <a:r>
              <a:rPr lang="en-US" sz="1700" dirty="0">
                <a:solidFill>
                  <a:srgbClr val="000000"/>
                </a:solidFill>
                <a:latin typeface="Helvetica" pitchFamily="2" charset="0"/>
              </a:rPr>
              <a:t>- Q</a:t>
            </a:r>
            <a:r>
              <a:rPr lang="en-US" sz="1700" baseline="-25000" dirty="0">
                <a:solidFill>
                  <a:srgbClr val="000000"/>
                </a:solidFill>
                <a:latin typeface="Helvetica" pitchFamily="2" charset="0"/>
              </a:rPr>
              <a:t>1</a:t>
            </a:r>
            <a:endParaRPr lang="en-US" sz="1700" dirty="0">
              <a:solidFill>
                <a:srgbClr val="000000"/>
              </a:solidFill>
              <a:latin typeface="Helvetica" pitchFamily="2" charset="0"/>
            </a:endParaRPr>
          </a:p>
        </p:txBody>
      </p:sp>
      <p:pic>
        <p:nvPicPr>
          <p:cNvPr id="2" name="Picture 1">
            <a:extLst>
              <a:ext uri="{FF2B5EF4-FFF2-40B4-BE49-F238E27FC236}">
                <a16:creationId xmlns:a16="http://schemas.microsoft.com/office/drawing/2014/main" id="{60701F21-E5BE-6281-16B8-88151F8A5D6F}"/>
              </a:ext>
            </a:extLst>
          </p:cNvPr>
          <p:cNvPicPr>
            <a:picLocks noChangeAspect="1"/>
          </p:cNvPicPr>
          <p:nvPr/>
        </p:nvPicPr>
        <p:blipFill>
          <a:blip r:embed="rId3"/>
          <a:stretch>
            <a:fillRect/>
          </a:stretch>
        </p:blipFill>
        <p:spPr>
          <a:xfrm>
            <a:off x="2800350" y="0"/>
            <a:ext cx="6591300" cy="1028700"/>
          </a:xfrm>
          <a:prstGeom prst="rect">
            <a:avLst/>
          </a:prstGeom>
        </p:spPr>
      </p:pic>
      <p:pic>
        <p:nvPicPr>
          <p:cNvPr id="10242" name="Picture 2" descr="4.5.2 Visualizing the box and whisker plot">
            <a:extLst>
              <a:ext uri="{FF2B5EF4-FFF2-40B4-BE49-F238E27FC236}">
                <a16:creationId xmlns:a16="http://schemas.microsoft.com/office/drawing/2014/main" id="{156040A2-51A8-5813-A97E-70BF5C03544B}"/>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215128" y="1661398"/>
            <a:ext cx="5486400" cy="1695722"/>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86D196B-B93D-E059-B226-F6E9450572CE}"/>
              </a:ext>
            </a:extLst>
          </p:cNvPr>
          <p:cNvSpPr/>
          <p:nvPr/>
        </p:nvSpPr>
        <p:spPr>
          <a:xfrm>
            <a:off x="11401651" y="2316258"/>
            <a:ext cx="93134" cy="931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5" name="Picture 2" descr="4.5.2 Visualizing the box and whisker plot">
            <a:extLst>
              <a:ext uri="{FF2B5EF4-FFF2-40B4-BE49-F238E27FC236}">
                <a16:creationId xmlns:a16="http://schemas.microsoft.com/office/drawing/2014/main" id="{0E2A0A33-CF92-DFB7-18A0-15B186E48FEA}"/>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rot="11108399">
            <a:off x="11208640" y="2032370"/>
            <a:ext cx="222191" cy="2311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561CF5-F2ED-C0DF-14F0-9FEADE6EB3EF}"/>
              </a:ext>
            </a:extLst>
          </p:cNvPr>
          <p:cNvSpPr txBox="1"/>
          <p:nvPr/>
        </p:nvSpPr>
        <p:spPr>
          <a:xfrm>
            <a:off x="10753877" y="1870476"/>
            <a:ext cx="805029" cy="261610"/>
          </a:xfrm>
          <a:prstGeom prst="rect">
            <a:avLst/>
          </a:prstGeom>
          <a:noFill/>
        </p:spPr>
        <p:txBody>
          <a:bodyPr wrap="none" rtlCol="0">
            <a:spAutoFit/>
          </a:bodyPr>
          <a:lstStyle/>
          <a:p>
            <a:r>
              <a:rPr lang="en-JP" sz="1100" b="1" dirty="0">
                <a:latin typeface="Helvetica" pitchFamily="2" charset="0"/>
              </a:rPr>
              <a:t>OUTLIER</a:t>
            </a:r>
          </a:p>
        </p:txBody>
      </p:sp>
      <p:sp>
        <p:nvSpPr>
          <p:cNvPr id="7" name="TextBox 6">
            <a:extLst>
              <a:ext uri="{FF2B5EF4-FFF2-40B4-BE49-F238E27FC236}">
                <a16:creationId xmlns:a16="http://schemas.microsoft.com/office/drawing/2014/main" id="{096223D3-1F04-2D09-F320-D6D43366E7B6}"/>
              </a:ext>
            </a:extLst>
          </p:cNvPr>
          <p:cNvSpPr txBox="1"/>
          <p:nvPr/>
        </p:nvSpPr>
        <p:spPr>
          <a:xfrm>
            <a:off x="3182186" y="4811765"/>
            <a:ext cx="2288748" cy="353943"/>
          </a:xfrm>
          <a:prstGeom prst="rect">
            <a:avLst/>
          </a:prstGeom>
          <a:noFill/>
        </p:spPr>
        <p:txBody>
          <a:bodyPr wrap="square">
            <a:spAutoFit/>
          </a:bodyPr>
          <a:lstStyle/>
          <a:p>
            <a:pPr algn="l"/>
            <a:r>
              <a:rPr lang="en-US" sz="1700" b="1" i="0" dirty="0">
                <a:solidFill>
                  <a:srgbClr val="000000"/>
                </a:solidFill>
                <a:effectLst/>
                <a:latin typeface="Helvetica" pitchFamily="2" charset="0"/>
              </a:rPr>
              <a:t>Use TI-84 calculator</a:t>
            </a:r>
            <a:endParaRPr lang="en-US" sz="1700" dirty="0">
              <a:solidFill>
                <a:srgbClr val="000000"/>
              </a:solidFill>
              <a:latin typeface="Helvetica" pitchFamily="2" charset="0"/>
            </a:endParaRPr>
          </a:p>
        </p:txBody>
      </p:sp>
      <p:pic>
        <p:nvPicPr>
          <p:cNvPr id="10244" name="Picture 4" descr="Texas Instruments TI-84 PLUS CE Graphing Calculator, Black  (Frustration-Free Packaging) (84PLCE/PWB/2L1/A)">
            <a:extLst>
              <a:ext uri="{FF2B5EF4-FFF2-40B4-BE49-F238E27FC236}">
                <a16:creationId xmlns:a16="http://schemas.microsoft.com/office/drawing/2014/main" id="{92DB34A1-CD19-97A2-74A7-1321A31250C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31812" y="3815357"/>
            <a:ext cx="1358400" cy="3004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DA7F91C0-7EF7-BF38-D8EA-7B6058521EC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929" b="100000" l="8861" r="88608">
                        <a14:foregroundMark x1="73418" y1="30357" x2="74684" y2="51786"/>
                        <a14:foregroundMark x1="69620" y1="25000" x2="78481" y2="42857"/>
                        <a14:foregroundMark x1="25316" y1="35714" x2="36709" y2="80357"/>
                        <a14:foregroundMark x1="24051" y1="51786" x2="62025" y2="80357"/>
                        <a14:foregroundMark x1="79747" y1="53571" x2="12658" y2="78571"/>
                        <a14:foregroundMark x1="16456" y1="91071" x2="86076" y2="62500"/>
                        <a14:foregroundMark x1="84810" y1="78571" x2="79747" y2="98214"/>
                      </a14:backgroundRemoval>
                    </a14:imgEffect>
                  </a14:imgLayer>
                </a14:imgProps>
              </a:ext>
              <a:ext uri="{28A0092B-C50C-407E-A947-70E740481C1C}">
                <a14:useLocalDpi xmlns:a14="http://schemas.microsoft.com/office/drawing/2010/main"/>
              </a:ext>
            </a:extLst>
          </a:blip>
          <a:srcRect/>
          <a:stretch/>
        </p:blipFill>
        <p:spPr>
          <a:xfrm>
            <a:off x="8244726" y="4092311"/>
            <a:ext cx="495300" cy="353943"/>
          </a:xfrm>
          <a:prstGeom prst="rect">
            <a:avLst/>
          </a:prstGeom>
        </p:spPr>
      </p:pic>
      <p:sp>
        <p:nvSpPr>
          <p:cNvPr id="10" name="TextBox 9">
            <a:extLst>
              <a:ext uri="{FF2B5EF4-FFF2-40B4-BE49-F238E27FC236}">
                <a16:creationId xmlns:a16="http://schemas.microsoft.com/office/drawing/2014/main" id="{4756BB49-6FBC-1C35-855F-FAAEBB203094}"/>
              </a:ext>
            </a:extLst>
          </p:cNvPr>
          <p:cNvSpPr txBox="1"/>
          <p:nvPr/>
        </p:nvSpPr>
        <p:spPr>
          <a:xfrm>
            <a:off x="7351090" y="4537936"/>
            <a:ext cx="4081120" cy="353943"/>
          </a:xfrm>
          <a:prstGeom prst="rect">
            <a:avLst/>
          </a:prstGeom>
          <a:noFill/>
        </p:spPr>
        <p:txBody>
          <a:bodyPr wrap="square">
            <a:spAutoFit/>
          </a:bodyPr>
          <a:lstStyle/>
          <a:p>
            <a:pPr algn="l"/>
            <a:r>
              <a:rPr lang="en-US" sz="1700" i="0" dirty="0">
                <a:solidFill>
                  <a:srgbClr val="000000"/>
                </a:solidFill>
                <a:effectLst/>
                <a:latin typeface="Helvetica" pitchFamily="2" charset="0"/>
              </a:rPr>
              <a:t>2. Under “EDIT” select 1:Edit…</a:t>
            </a:r>
            <a:endParaRPr lang="en-US" sz="1700" dirty="0">
              <a:solidFill>
                <a:srgbClr val="000000"/>
              </a:solidFill>
              <a:latin typeface="Helvetica" pitchFamily="2" charset="0"/>
            </a:endParaRPr>
          </a:p>
        </p:txBody>
      </p:sp>
      <p:pic>
        <p:nvPicPr>
          <p:cNvPr id="11" name="Picture 10">
            <a:extLst>
              <a:ext uri="{FF2B5EF4-FFF2-40B4-BE49-F238E27FC236}">
                <a16:creationId xmlns:a16="http://schemas.microsoft.com/office/drawing/2014/main" id="{7500D8C2-71DE-0D0D-55AB-7D7C94BE64B2}"/>
              </a:ext>
            </a:extLst>
          </p:cNvPr>
          <p:cNvPicPr>
            <a:picLocks noChangeAspect="1"/>
          </p:cNvPicPr>
          <p:nvPr/>
        </p:nvPicPr>
        <p:blipFill>
          <a:blip r:embed="rId7">
            <a:extLst>
              <a:ext uri="{BEBA8EAE-BF5A-486C-A8C5-ECC9F3942E4B}">
                <a14:imgProps xmlns:a14="http://schemas.microsoft.com/office/drawing/2010/main">
                  <a14:imgLayer r:embed="rId9">
                    <a14:imgEffect>
                      <a14:backgroundRemoval t="8929" b="100000" l="8861" r="88608">
                        <a14:foregroundMark x1="73418" y1="30357" x2="74684" y2="51786"/>
                        <a14:foregroundMark x1="69620" y1="25000" x2="78481" y2="42857"/>
                        <a14:foregroundMark x1="25316" y1="35714" x2="36709" y2="80357"/>
                        <a14:foregroundMark x1="24051" y1="51786" x2="62025" y2="80357"/>
                        <a14:foregroundMark x1="79747" y1="53571" x2="12658" y2="78571"/>
                        <a14:foregroundMark x1="16456" y1="91071" x2="86076" y2="62500"/>
                        <a14:foregroundMark x1="84810" y1="78571" x2="79747" y2="98214"/>
                      </a14:backgroundRemoval>
                    </a14:imgEffect>
                  </a14:imgLayer>
                </a14:imgProps>
              </a:ext>
              <a:ext uri="{28A0092B-C50C-407E-A947-70E740481C1C}">
                <a14:useLocalDpi xmlns:a14="http://schemas.microsoft.com/office/drawing/2010/main"/>
              </a:ext>
            </a:extLst>
          </a:blip>
          <a:srcRect/>
          <a:stretch/>
        </p:blipFill>
        <p:spPr>
          <a:xfrm>
            <a:off x="8272692" y="5648914"/>
            <a:ext cx="495300" cy="353943"/>
          </a:xfrm>
          <a:prstGeom prst="rect">
            <a:avLst/>
          </a:prstGeom>
        </p:spPr>
      </p:pic>
      <p:sp>
        <p:nvSpPr>
          <p:cNvPr id="8" name="TextBox 7">
            <a:extLst>
              <a:ext uri="{FF2B5EF4-FFF2-40B4-BE49-F238E27FC236}">
                <a16:creationId xmlns:a16="http://schemas.microsoft.com/office/drawing/2014/main" id="{92EA72B7-E77C-3E71-CD8D-6FE8C0D8CB2A}"/>
              </a:ext>
            </a:extLst>
          </p:cNvPr>
          <p:cNvSpPr txBox="1"/>
          <p:nvPr/>
        </p:nvSpPr>
        <p:spPr>
          <a:xfrm>
            <a:off x="7351090" y="4115899"/>
            <a:ext cx="1416902" cy="353943"/>
          </a:xfrm>
          <a:prstGeom prst="rect">
            <a:avLst/>
          </a:prstGeom>
          <a:noFill/>
        </p:spPr>
        <p:txBody>
          <a:bodyPr wrap="square">
            <a:spAutoFit/>
          </a:bodyPr>
          <a:lstStyle/>
          <a:p>
            <a:pPr algn="l"/>
            <a:r>
              <a:rPr lang="en-US" sz="1700" i="0" dirty="0">
                <a:solidFill>
                  <a:srgbClr val="000000"/>
                </a:solidFill>
                <a:effectLst/>
                <a:latin typeface="Helvetica" pitchFamily="2" charset="0"/>
              </a:rPr>
              <a:t>1. press</a:t>
            </a:r>
            <a:endParaRPr lang="en-US" sz="1700" dirty="0">
              <a:solidFill>
                <a:srgbClr val="000000"/>
              </a:solidFill>
              <a:latin typeface="Helvetica" pitchFamily="2" charset="0"/>
            </a:endParaRPr>
          </a:p>
        </p:txBody>
      </p:sp>
      <p:sp>
        <p:nvSpPr>
          <p:cNvPr id="13" name="TextBox 12">
            <a:extLst>
              <a:ext uri="{FF2B5EF4-FFF2-40B4-BE49-F238E27FC236}">
                <a16:creationId xmlns:a16="http://schemas.microsoft.com/office/drawing/2014/main" id="{E81FBF36-709E-0201-EA91-B124CF2EA3BB}"/>
              </a:ext>
            </a:extLst>
          </p:cNvPr>
          <p:cNvSpPr txBox="1"/>
          <p:nvPr/>
        </p:nvSpPr>
        <p:spPr>
          <a:xfrm>
            <a:off x="7351090" y="4988737"/>
            <a:ext cx="2327376" cy="353943"/>
          </a:xfrm>
          <a:prstGeom prst="rect">
            <a:avLst/>
          </a:prstGeom>
          <a:noFill/>
        </p:spPr>
        <p:txBody>
          <a:bodyPr wrap="square">
            <a:spAutoFit/>
          </a:bodyPr>
          <a:lstStyle/>
          <a:p>
            <a:pPr algn="l"/>
            <a:r>
              <a:rPr lang="en-US" sz="1700" i="0" dirty="0">
                <a:solidFill>
                  <a:srgbClr val="000000"/>
                </a:solidFill>
                <a:effectLst/>
                <a:latin typeface="Helvetica" pitchFamily="2" charset="0"/>
              </a:rPr>
              <a:t>3. Enter data in L</a:t>
            </a:r>
            <a:r>
              <a:rPr lang="en-US" sz="1700" i="0" baseline="-25000" dirty="0">
                <a:solidFill>
                  <a:srgbClr val="000000"/>
                </a:solidFill>
                <a:effectLst/>
                <a:latin typeface="Helvetica" pitchFamily="2" charset="0"/>
              </a:rPr>
              <a:t>1</a:t>
            </a:r>
            <a:endParaRPr lang="en-US" sz="1700" baseline="-25000" dirty="0">
              <a:solidFill>
                <a:srgbClr val="000000"/>
              </a:solidFill>
              <a:latin typeface="Helvetica" pitchFamily="2" charset="0"/>
            </a:endParaRPr>
          </a:p>
        </p:txBody>
      </p:sp>
      <p:sp>
        <p:nvSpPr>
          <p:cNvPr id="14" name="TextBox 13">
            <a:extLst>
              <a:ext uri="{FF2B5EF4-FFF2-40B4-BE49-F238E27FC236}">
                <a16:creationId xmlns:a16="http://schemas.microsoft.com/office/drawing/2014/main" id="{0F6851D4-6760-8E19-FFCA-BF2298E4D105}"/>
              </a:ext>
            </a:extLst>
          </p:cNvPr>
          <p:cNvSpPr txBox="1"/>
          <p:nvPr/>
        </p:nvSpPr>
        <p:spPr>
          <a:xfrm>
            <a:off x="7299084" y="3694434"/>
            <a:ext cx="2356980" cy="353943"/>
          </a:xfrm>
          <a:prstGeom prst="rect">
            <a:avLst/>
          </a:prstGeom>
          <a:noFill/>
        </p:spPr>
        <p:txBody>
          <a:bodyPr wrap="square">
            <a:spAutoFit/>
          </a:bodyPr>
          <a:lstStyle/>
          <a:p>
            <a:pPr algn="l"/>
            <a:r>
              <a:rPr lang="en-US" sz="1700" i="0" u="sng" dirty="0">
                <a:solidFill>
                  <a:srgbClr val="000000"/>
                </a:solidFill>
                <a:effectLst/>
                <a:latin typeface="Helvetica" pitchFamily="2" charset="0"/>
              </a:rPr>
              <a:t>Step 1 – Enter data</a:t>
            </a:r>
            <a:endParaRPr lang="en-US" sz="1700" u="sng" dirty="0">
              <a:solidFill>
                <a:srgbClr val="000000"/>
              </a:solidFill>
              <a:latin typeface="Helvetica" pitchFamily="2" charset="0"/>
            </a:endParaRPr>
          </a:p>
        </p:txBody>
      </p:sp>
      <p:sp>
        <p:nvSpPr>
          <p:cNvPr id="15" name="TextBox 14">
            <a:extLst>
              <a:ext uri="{FF2B5EF4-FFF2-40B4-BE49-F238E27FC236}">
                <a16:creationId xmlns:a16="http://schemas.microsoft.com/office/drawing/2014/main" id="{3E435D52-9F3B-DA84-AFE6-C21F72829AEE}"/>
              </a:ext>
            </a:extLst>
          </p:cNvPr>
          <p:cNvSpPr txBox="1"/>
          <p:nvPr/>
        </p:nvSpPr>
        <p:spPr>
          <a:xfrm>
            <a:off x="7351090" y="5355707"/>
            <a:ext cx="2356980" cy="353943"/>
          </a:xfrm>
          <a:prstGeom prst="rect">
            <a:avLst/>
          </a:prstGeom>
          <a:noFill/>
        </p:spPr>
        <p:txBody>
          <a:bodyPr wrap="square">
            <a:spAutoFit/>
          </a:bodyPr>
          <a:lstStyle/>
          <a:p>
            <a:pPr algn="l"/>
            <a:r>
              <a:rPr lang="en-US" sz="1700" i="0" u="sng" dirty="0">
                <a:solidFill>
                  <a:srgbClr val="000000"/>
                </a:solidFill>
                <a:effectLst/>
                <a:latin typeface="Helvetica" pitchFamily="2" charset="0"/>
              </a:rPr>
              <a:t>Step 2 – Calculate</a:t>
            </a:r>
            <a:endParaRPr lang="en-US" sz="1700" u="sng" dirty="0">
              <a:solidFill>
                <a:srgbClr val="000000"/>
              </a:solidFill>
              <a:latin typeface="Helvetica" pitchFamily="2" charset="0"/>
            </a:endParaRPr>
          </a:p>
        </p:txBody>
      </p:sp>
      <p:sp>
        <p:nvSpPr>
          <p:cNvPr id="17" name="TextBox 16">
            <a:extLst>
              <a:ext uri="{FF2B5EF4-FFF2-40B4-BE49-F238E27FC236}">
                <a16:creationId xmlns:a16="http://schemas.microsoft.com/office/drawing/2014/main" id="{DB564D38-006F-E641-4EA0-E5D33678231F}"/>
              </a:ext>
            </a:extLst>
          </p:cNvPr>
          <p:cNvSpPr txBox="1"/>
          <p:nvPr/>
        </p:nvSpPr>
        <p:spPr>
          <a:xfrm>
            <a:off x="7344460" y="5683411"/>
            <a:ext cx="1416902" cy="353943"/>
          </a:xfrm>
          <a:prstGeom prst="rect">
            <a:avLst/>
          </a:prstGeom>
          <a:noFill/>
        </p:spPr>
        <p:txBody>
          <a:bodyPr wrap="square">
            <a:spAutoFit/>
          </a:bodyPr>
          <a:lstStyle/>
          <a:p>
            <a:pPr algn="l"/>
            <a:r>
              <a:rPr lang="en-US" sz="1700" i="0" dirty="0">
                <a:solidFill>
                  <a:srgbClr val="000000"/>
                </a:solidFill>
                <a:effectLst/>
                <a:latin typeface="Helvetica" pitchFamily="2" charset="0"/>
              </a:rPr>
              <a:t>1. press</a:t>
            </a:r>
            <a:endParaRPr lang="en-US" sz="1700" dirty="0">
              <a:solidFill>
                <a:srgbClr val="000000"/>
              </a:solidFill>
              <a:latin typeface="Helvetica" pitchFamily="2" charset="0"/>
            </a:endParaRPr>
          </a:p>
        </p:txBody>
      </p:sp>
      <p:sp>
        <p:nvSpPr>
          <p:cNvPr id="18" name="TextBox 17">
            <a:extLst>
              <a:ext uri="{FF2B5EF4-FFF2-40B4-BE49-F238E27FC236}">
                <a16:creationId xmlns:a16="http://schemas.microsoft.com/office/drawing/2014/main" id="{90EED496-6EE8-3FC6-16C5-DC7C62A047A2}"/>
              </a:ext>
            </a:extLst>
          </p:cNvPr>
          <p:cNvSpPr txBox="1"/>
          <p:nvPr/>
        </p:nvSpPr>
        <p:spPr>
          <a:xfrm>
            <a:off x="7351090" y="6083803"/>
            <a:ext cx="4081120" cy="353943"/>
          </a:xfrm>
          <a:prstGeom prst="rect">
            <a:avLst/>
          </a:prstGeom>
          <a:noFill/>
        </p:spPr>
        <p:txBody>
          <a:bodyPr wrap="square">
            <a:spAutoFit/>
          </a:bodyPr>
          <a:lstStyle/>
          <a:p>
            <a:pPr algn="l"/>
            <a:r>
              <a:rPr lang="en-US" sz="1700" i="0" dirty="0">
                <a:solidFill>
                  <a:srgbClr val="000000"/>
                </a:solidFill>
                <a:effectLst/>
                <a:latin typeface="Helvetica" pitchFamily="2" charset="0"/>
              </a:rPr>
              <a:t>2. Under “CALC” select 1:1 – Var Stats</a:t>
            </a:r>
            <a:endParaRPr lang="en-US" sz="1700" dirty="0">
              <a:solidFill>
                <a:srgbClr val="000000"/>
              </a:solidFill>
              <a:latin typeface="Helvetica" pitchFamily="2" charset="0"/>
            </a:endParaRPr>
          </a:p>
        </p:txBody>
      </p:sp>
      <p:sp>
        <p:nvSpPr>
          <p:cNvPr id="19" name="TextBox 18">
            <a:extLst>
              <a:ext uri="{FF2B5EF4-FFF2-40B4-BE49-F238E27FC236}">
                <a16:creationId xmlns:a16="http://schemas.microsoft.com/office/drawing/2014/main" id="{AE9F26AC-29F0-3D87-76B0-0ABCABE60094}"/>
              </a:ext>
            </a:extLst>
          </p:cNvPr>
          <p:cNvSpPr txBox="1"/>
          <p:nvPr/>
        </p:nvSpPr>
        <p:spPr>
          <a:xfrm>
            <a:off x="7351090" y="6474943"/>
            <a:ext cx="2327376" cy="353943"/>
          </a:xfrm>
          <a:prstGeom prst="rect">
            <a:avLst/>
          </a:prstGeom>
          <a:noFill/>
        </p:spPr>
        <p:txBody>
          <a:bodyPr wrap="square">
            <a:spAutoFit/>
          </a:bodyPr>
          <a:lstStyle/>
          <a:p>
            <a:pPr algn="l"/>
            <a:r>
              <a:rPr lang="en-US" sz="1700" i="0" dirty="0">
                <a:solidFill>
                  <a:srgbClr val="000000"/>
                </a:solidFill>
                <a:effectLst/>
                <a:latin typeface="Helvetica" pitchFamily="2" charset="0"/>
              </a:rPr>
              <a:t>3. Select Calculate</a:t>
            </a:r>
            <a:endParaRPr lang="en-US" sz="1700" dirty="0">
              <a:solidFill>
                <a:srgbClr val="000000"/>
              </a:solidFill>
              <a:latin typeface="Helvetica" pitchFamily="2" charset="0"/>
            </a:endParaRPr>
          </a:p>
        </p:txBody>
      </p:sp>
      <p:sp>
        <p:nvSpPr>
          <p:cNvPr id="21" name="Bent Arrow 20">
            <a:extLst>
              <a:ext uri="{FF2B5EF4-FFF2-40B4-BE49-F238E27FC236}">
                <a16:creationId xmlns:a16="http://schemas.microsoft.com/office/drawing/2014/main" id="{079032DF-C3C8-A483-86A4-A8D3BC1A7EA6}"/>
              </a:ext>
            </a:extLst>
          </p:cNvPr>
          <p:cNvSpPr/>
          <p:nvPr/>
        </p:nvSpPr>
        <p:spPr>
          <a:xfrm flipV="1">
            <a:off x="4727568" y="5126307"/>
            <a:ext cx="667286" cy="557104"/>
          </a:xfrm>
          <a:prstGeom prst="ben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JP" dirty="0">
              <a:solidFill>
                <a:schemeClr val="tx1"/>
              </a:solidFill>
            </a:endParaRPr>
          </a:p>
        </p:txBody>
      </p:sp>
      <p:sp>
        <p:nvSpPr>
          <p:cNvPr id="22" name="Rectangle 21">
            <a:extLst>
              <a:ext uri="{FF2B5EF4-FFF2-40B4-BE49-F238E27FC236}">
                <a16:creationId xmlns:a16="http://schemas.microsoft.com/office/drawing/2014/main" id="{A717D340-7E1F-BB3F-DB97-F1CC93EB0057}"/>
              </a:ext>
            </a:extLst>
          </p:cNvPr>
          <p:cNvSpPr/>
          <p:nvPr/>
        </p:nvSpPr>
        <p:spPr>
          <a:xfrm>
            <a:off x="7172630" y="3694434"/>
            <a:ext cx="4081120" cy="312567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spTree>
    <p:extLst>
      <p:ext uri="{BB962C8B-B14F-4D97-AF65-F5344CB8AC3E}">
        <p14:creationId xmlns:p14="http://schemas.microsoft.com/office/powerpoint/2010/main" val="35930807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E6A94-0564-3F87-EE0D-F1BD2B1A909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EF0FAE8-9E00-CE8B-88A4-4E4C73AA488C}"/>
              </a:ext>
            </a:extLst>
          </p:cNvPr>
          <p:cNvSpPr txBox="1"/>
          <p:nvPr/>
        </p:nvSpPr>
        <p:spPr>
          <a:xfrm>
            <a:off x="0" y="8269"/>
            <a:ext cx="8970004" cy="584775"/>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box-and-whisker</a:t>
            </a:r>
          </a:p>
          <a:p>
            <a:pPr algn="l"/>
            <a:r>
              <a:rPr lang="en-US" sz="1600" b="1" dirty="0">
                <a:solidFill>
                  <a:srgbClr val="000000"/>
                </a:solidFill>
                <a:latin typeface="Helvetica" pitchFamily="2" charset="0"/>
              </a:rPr>
              <a:t>Plot the following dataset using a box-and-whisker</a:t>
            </a:r>
            <a:endParaRPr lang="en-US" sz="1600" b="1" i="0" dirty="0">
              <a:solidFill>
                <a:srgbClr val="000000"/>
              </a:solidFill>
              <a:effectLst/>
              <a:latin typeface="Helvetica" pitchFamily="2" charset="0"/>
            </a:endParaRPr>
          </a:p>
        </p:txBody>
      </p:sp>
      <p:sp>
        <p:nvSpPr>
          <p:cNvPr id="4" name="TextBox 3">
            <a:extLst>
              <a:ext uri="{FF2B5EF4-FFF2-40B4-BE49-F238E27FC236}">
                <a16:creationId xmlns:a16="http://schemas.microsoft.com/office/drawing/2014/main" id="{DA6CB901-66AC-327C-8F2C-8DE1B06F2B8E}"/>
              </a:ext>
            </a:extLst>
          </p:cNvPr>
          <p:cNvSpPr txBox="1"/>
          <p:nvPr/>
        </p:nvSpPr>
        <p:spPr>
          <a:xfrm>
            <a:off x="0" y="827241"/>
            <a:ext cx="8970004" cy="338554"/>
          </a:xfrm>
          <a:prstGeom prst="rect">
            <a:avLst/>
          </a:prstGeom>
          <a:noFill/>
        </p:spPr>
        <p:txBody>
          <a:bodyPr wrap="square">
            <a:spAutoFit/>
          </a:bodyPr>
          <a:lstStyle/>
          <a:p>
            <a:pPr algn="l"/>
            <a:r>
              <a:rPr lang="en-US" sz="1600" i="0" dirty="0">
                <a:solidFill>
                  <a:srgbClr val="000000"/>
                </a:solidFill>
                <a:effectLst/>
                <a:latin typeface="Helvetica" pitchFamily="2" charset="0"/>
              </a:rPr>
              <a:t>1. dataset:   3,3,7,7,7,8,8,10,11,12,15,21</a:t>
            </a:r>
          </a:p>
        </p:txBody>
      </p:sp>
      <p:sp>
        <p:nvSpPr>
          <p:cNvPr id="5" name="TextBox 4">
            <a:extLst>
              <a:ext uri="{FF2B5EF4-FFF2-40B4-BE49-F238E27FC236}">
                <a16:creationId xmlns:a16="http://schemas.microsoft.com/office/drawing/2014/main" id="{7C731DA4-E668-BF35-83AE-57F5A3FC1A76}"/>
              </a:ext>
            </a:extLst>
          </p:cNvPr>
          <p:cNvSpPr txBox="1"/>
          <p:nvPr/>
        </p:nvSpPr>
        <p:spPr>
          <a:xfrm>
            <a:off x="0" y="3797132"/>
            <a:ext cx="8970004" cy="338554"/>
          </a:xfrm>
          <a:prstGeom prst="rect">
            <a:avLst/>
          </a:prstGeom>
          <a:noFill/>
        </p:spPr>
        <p:txBody>
          <a:bodyPr wrap="square">
            <a:spAutoFit/>
          </a:bodyPr>
          <a:lstStyle/>
          <a:p>
            <a:pPr algn="l"/>
            <a:r>
              <a:rPr lang="en-US" sz="1600" dirty="0">
                <a:solidFill>
                  <a:srgbClr val="000000"/>
                </a:solidFill>
                <a:latin typeface="Helvetica" pitchFamily="2" charset="0"/>
              </a:rPr>
              <a:t>2</a:t>
            </a:r>
            <a:r>
              <a:rPr lang="en-US" sz="1600" i="0" dirty="0">
                <a:solidFill>
                  <a:srgbClr val="000000"/>
                </a:solidFill>
                <a:effectLst/>
                <a:latin typeface="Helvetica" pitchFamily="2" charset="0"/>
              </a:rPr>
              <a:t>. dataset:   1,1,2,2,3,4,5,6,7,7,8,9,9,9</a:t>
            </a:r>
          </a:p>
        </p:txBody>
      </p:sp>
    </p:spTree>
    <p:extLst>
      <p:ext uri="{BB962C8B-B14F-4D97-AF65-F5344CB8AC3E}">
        <p14:creationId xmlns:p14="http://schemas.microsoft.com/office/powerpoint/2010/main" val="1939544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65606-7A45-ED24-16F9-B3A029D5CB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809FDA-7D69-3A92-FF9F-74827FD69FDF}"/>
              </a:ext>
            </a:extLst>
          </p:cNvPr>
          <p:cNvSpPr txBox="1"/>
          <p:nvPr/>
        </p:nvSpPr>
        <p:spPr>
          <a:xfrm>
            <a:off x="0" y="8269"/>
            <a:ext cx="8970004" cy="584775"/>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box-and-whisker</a:t>
            </a:r>
          </a:p>
          <a:p>
            <a:pPr algn="l"/>
            <a:r>
              <a:rPr lang="en-US" sz="1600" b="1" dirty="0">
                <a:solidFill>
                  <a:srgbClr val="000000"/>
                </a:solidFill>
                <a:latin typeface="Helvetica" pitchFamily="2" charset="0"/>
              </a:rPr>
              <a:t>Plot the following dataset using a box-and-whisker</a:t>
            </a:r>
            <a:endParaRPr lang="en-US" sz="1600" b="1" i="0" dirty="0">
              <a:solidFill>
                <a:srgbClr val="000000"/>
              </a:solidFill>
              <a:effectLst/>
              <a:latin typeface="Helvetica" pitchFamily="2" charset="0"/>
            </a:endParaRPr>
          </a:p>
        </p:txBody>
      </p:sp>
      <p:sp>
        <p:nvSpPr>
          <p:cNvPr id="4" name="TextBox 3">
            <a:extLst>
              <a:ext uri="{FF2B5EF4-FFF2-40B4-BE49-F238E27FC236}">
                <a16:creationId xmlns:a16="http://schemas.microsoft.com/office/drawing/2014/main" id="{2D626020-D91F-4F39-4CED-65ECEC9CBE2F}"/>
              </a:ext>
            </a:extLst>
          </p:cNvPr>
          <p:cNvSpPr txBox="1"/>
          <p:nvPr/>
        </p:nvSpPr>
        <p:spPr>
          <a:xfrm>
            <a:off x="0" y="827241"/>
            <a:ext cx="8970004" cy="338554"/>
          </a:xfrm>
          <a:prstGeom prst="rect">
            <a:avLst/>
          </a:prstGeom>
          <a:noFill/>
        </p:spPr>
        <p:txBody>
          <a:bodyPr wrap="square">
            <a:spAutoFit/>
          </a:bodyPr>
          <a:lstStyle/>
          <a:p>
            <a:pPr algn="l"/>
            <a:r>
              <a:rPr lang="en-US" sz="1600" i="0" dirty="0">
                <a:solidFill>
                  <a:srgbClr val="000000"/>
                </a:solidFill>
                <a:effectLst/>
                <a:latin typeface="Helvetica" pitchFamily="2" charset="0"/>
              </a:rPr>
              <a:t>1. dataset:   3,3,7,7,7,8,8,10,11,12,15,21</a:t>
            </a:r>
          </a:p>
        </p:txBody>
      </p:sp>
      <p:sp>
        <p:nvSpPr>
          <p:cNvPr id="5" name="TextBox 4">
            <a:extLst>
              <a:ext uri="{FF2B5EF4-FFF2-40B4-BE49-F238E27FC236}">
                <a16:creationId xmlns:a16="http://schemas.microsoft.com/office/drawing/2014/main" id="{2348E75D-59B4-7EFB-8FBD-972FE6800890}"/>
              </a:ext>
            </a:extLst>
          </p:cNvPr>
          <p:cNvSpPr txBox="1"/>
          <p:nvPr/>
        </p:nvSpPr>
        <p:spPr>
          <a:xfrm>
            <a:off x="0" y="3797793"/>
            <a:ext cx="8970004" cy="338554"/>
          </a:xfrm>
          <a:prstGeom prst="rect">
            <a:avLst/>
          </a:prstGeom>
          <a:noFill/>
        </p:spPr>
        <p:txBody>
          <a:bodyPr wrap="square">
            <a:spAutoFit/>
          </a:bodyPr>
          <a:lstStyle/>
          <a:p>
            <a:pPr algn="l"/>
            <a:r>
              <a:rPr lang="en-US" sz="1600" dirty="0">
                <a:solidFill>
                  <a:srgbClr val="000000"/>
                </a:solidFill>
                <a:latin typeface="Helvetica" pitchFamily="2" charset="0"/>
              </a:rPr>
              <a:t>2</a:t>
            </a:r>
            <a:r>
              <a:rPr lang="en-US" sz="1600" i="0" dirty="0">
                <a:solidFill>
                  <a:srgbClr val="000000"/>
                </a:solidFill>
                <a:effectLst/>
                <a:latin typeface="Helvetica" pitchFamily="2" charset="0"/>
              </a:rPr>
              <a:t>. dataset:   1,1,2,2,3,4,5,6,7,7,8,9,9,9</a:t>
            </a:r>
          </a:p>
        </p:txBody>
      </p:sp>
      <p:sp>
        <p:nvSpPr>
          <p:cNvPr id="2" name="TextBox 1">
            <a:extLst>
              <a:ext uri="{FF2B5EF4-FFF2-40B4-BE49-F238E27FC236}">
                <a16:creationId xmlns:a16="http://schemas.microsoft.com/office/drawing/2014/main" id="{5FF9F05A-4480-1BCE-716B-949847969B70}"/>
              </a:ext>
            </a:extLst>
          </p:cNvPr>
          <p:cNvSpPr txBox="1"/>
          <p:nvPr/>
        </p:nvSpPr>
        <p:spPr>
          <a:xfrm>
            <a:off x="11063527" y="48428"/>
            <a:ext cx="1046545" cy="369332"/>
          </a:xfrm>
          <a:prstGeom prst="rect">
            <a:avLst/>
          </a:prstGeom>
          <a:solidFill>
            <a:srgbClr val="FF0000"/>
          </a:solidFill>
        </p:spPr>
        <p:txBody>
          <a:bodyPr wrap="square" rtlCol="0">
            <a:spAutoFit/>
          </a:bodyPr>
          <a:lstStyle/>
          <a:p>
            <a:r>
              <a:rPr lang="en-JP" dirty="0">
                <a:solidFill>
                  <a:schemeClr val="bg1"/>
                </a:solidFill>
              </a:rPr>
              <a:t>Answers</a:t>
            </a:r>
          </a:p>
        </p:txBody>
      </p:sp>
      <p:pic>
        <p:nvPicPr>
          <p:cNvPr id="11" name="Picture 10">
            <a:extLst>
              <a:ext uri="{FF2B5EF4-FFF2-40B4-BE49-F238E27FC236}">
                <a16:creationId xmlns:a16="http://schemas.microsoft.com/office/drawing/2014/main" id="{240F3CD3-3903-E2BD-80DD-597AD10211B8}"/>
              </a:ext>
            </a:extLst>
          </p:cNvPr>
          <p:cNvPicPr>
            <a:picLocks noChangeAspect="1"/>
          </p:cNvPicPr>
          <p:nvPr/>
        </p:nvPicPr>
        <p:blipFill>
          <a:blip r:embed="rId3"/>
          <a:stretch>
            <a:fillRect/>
          </a:stretch>
        </p:blipFill>
        <p:spPr>
          <a:xfrm>
            <a:off x="2124342" y="4315932"/>
            <a:ext cx="7772400" cy="2291802"/>
          </a:xfrm>
          <a:prstGeom prst="rect">
            <a:avLst/>
          </a:prstGeom>
        </p:spPr>
      </p:pic>
      <p:pic>
        <p:nvPicPr>
          <p:cNvPr id="6" name="Picture 5">
            <a:extLst>
              <a:ext uri="{FF2B5EF4-FFF2-40B4-BE49-F238E27FC236}">
                <a16:creationId xmlns:a16="http://schemas.microsoft.com/office/drawing/2014/main" id="{781418F0-4DA2-6EB5-B8A6-74323D4ED4C2}"/>
              </a:ext>
            </a:extLst>
          </p:cNvPr>
          <p:cNvPicPr>
            <a:picLocks noChangeAspect="1"/>
          </p:cNvPicPr>
          <p:nvPr/>
        </p:nvPicPr>
        <p:blipFill>
          <a:blip r:embed="rId4"/>
          <a:stretch>
            <a:fillRect/>
          </a:stretch>
        </p:blipFill>
        <p:spPr>
          <a:xfrm>
            <a:off x="1924792" y="1174673"/>
            <a:ext cx="9138735" cy="2614241"/>
          </a:xfrm>
          <a:prstGeom prst="rect">
            <a:avLst/>
          </a:prstGeom>
        </p:spPr>
      </p:pic>
    </p:spTree>
    <p:extLst>
      <p:ext uri="{BB962C8B-B14F-4D97-AF65-F5344CB8AC3E}">
        <p14:creationId xmlns:p14="http://schemas.microsoft.com/office/powerpoint/2010/main" val="30700620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65E21-1081-80DB-6F6B-AE8F09FC7A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66DAC5-0254-88BF-70C3-0A10DBEA1805}"/>
              </a:ext>
            </a:extLst>
          </p:cNvPr>
          <p:cNvSpPr txBox="1"/>
          <p:nvPr/>
        </p:nvSpPr>
        <p:spPr>
          <a:xfrm>
            <a:off x="0" y="8269"/>
            <a:ext cx="8970004" cy="338554"/>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box-and-whisker</a:t>
            </a:r>
          </a:p>
        </p:txBody>
      </p:sp>
      <p:pic>
        <p:nvPicPr>
          <p:cNvPr id="2" name="Picture 1">
            <a:extLst>
              <a:ext uri="{FF2B5EF4-FFF2-40B4-BE49-F238E27FC236}">
                <a16:creationId xmlns:a16="http://schemas.microsoft.com/office/drawing/2014/main" id="{C797CD3F-F5F1-3A96-B298-627887BA36F0}"/>
              </a:ext>
            </a:extLst>
          </p:cNvPr>
          <p:cNvPicPr>
            <a:picLocks noChangeAspect="1"/>
          </p:cNvPicPr>
          <p:nvPr/>
        </p:nvPicPr>
        <p:blipFill>
          <a:blip r:embed="rId3"/>
          <a:stretch>
            <a:fillRect/>
          </a:stretch>
        </p:blipFill>
        <p:spPr>
          <a:xfrm>
            <a:off x="3572256" y="465327"/>
            <a:ext cx="5430031" cy="3808778"/>
          </a:xfrm>
          <a:prstGeom prst="rect">
            <a:avLst/>
          </a:prstGeom>
        </p:spPr>
      </p:pic>
      <p:pic>
        <p:nvPicPr>
          <p:cNvPr id="7" name="Picture 6">
            <a:extLst>
              <a:ext uri="{FF2B5EF4-FFF2-40B4-BE49-F238E27FC236}">
                <a16:creationId xmlns:a16="http://schemas.microsoft.com/office/drawing/2014/main" id="{2B524B88-31CE-ADEA-7926-01A8EC373FC2}"/>
              </a:ext>
            </a:extLst>
          </p:cNvPr>
          <p:cNvPicPr>
            <a:picLocks noChangeAspect="1"/>
          </p:cNvPicPr>
          <p:nvPr/>
        </p:nvPicPr>
        <p:blipFill>
          <a:blip r:embed="rId4"/>
          <a:stretch>
            <a:fillRect/>
          </a:stretch>
        </p:blipFill>
        <p:spPr>
          <a:xfrm>
            <a:off x="444263" y="4669537"/>
            <a:ext cx="10627809" cy="2104306"/>
          </a:xfrm>
          <a:prstGeom prst="rect">
            <a:avLst/>
          </a:prstGeom>
        </p:spPr>
      </p:pic>
      <p:sp>
        <p:nvSpPr>
          <p:cNvPr id="8" name="TextBox 7">
            <a:extLst>
              <a:ext uri="{FF2B5EF4-FFF2-40B4-BE49-F238E27FC236}">
                <a16:creationId xmlns:a16="http://schemas.microsoft.com/office/drawing/2014/main" id="{BD9F43FB-98DA-03DE-033E-24B5D7F783D9}"/>
              </a:ext>
            </a:extLst>
          </p:cNvPr>
          <p:cNvSpPr txBox="1"/>
          <p:nvPr/>
        </p:nvSpPr>
        <p:spPr>
          <a:xfrm>
            <a:off x="11072072" y="4457859"/>
            <a:ext cx="926223" cy="369332"/>
          </a:xfrm>
          <a:prstGeom prst="rect">
            <a:avLst/>
          </a:prstGeom>
          <a:solidFill>
            <a:srgbClr val="FF0000"/>
          </a:solidFill>
        </p:spPr>
        <p:txBody>
          <a:bodyPr wrap="square" rtlCol="0">
            <a:spAutoFit/>
          </a:bodyPr>
          <a:lstStyle/>
          <a:p>
            <a:r>
              <a:rPr lang="en-JP" dirty="0">
                <a:solidFill>
                  <a:schemeClr val="bg1"/>
                </a:solidFill>
              </a:rPr>
              <a:t>Answer</a:t>
            </a:r>
          </a:p>
        </p:txBody>
      </p:sp>
    </p:spTree>
    <p:extLst>
      <p:ext uri="{BB962C8B-B14F-4D97-AF65-F5344CB8AC3E}">
        <p14:creationId xmlns:p14="http://schemas.microsoft.com/office/powerpoint/2010/main" val="610273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EBC16-6A06-0D3E-C744-41554A6E07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D489A4-9D2E-84A0-B0FB-192BDA2BD1CF}"/>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895E0FD4-3C9B-F462-D63C-250595B959D1}"/>
              </a:ext>
            </a:extLst>
          </p:cNvPr>
          <p:cNvSpPr txBox="1"/>
          <p:nvPr/>
        </p:nvSpPr>
        <p:spPr>
          <a:xfrm>
            <a:off x="-2" y="1019784"/>
            <a:ext cx="9790177" cy="1300356"/>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Segregation in genetics refers to the separation of chromosomes (and the genes they carry) in Meiosis</a:t>
            </a:r>
          </a:p>
          <a:p>
            <a:endParaRPr lang="en-US" sz="1050" dirty="0">
              <a:latin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sz="1700" b="1" dirty="0">
                <a:latin typeface="Calibri" panose="020F0502020204030204" pitchFamily="34" charset="0"/>
                <a:cs typeface="Calibri" panose="020F0502020204030204" pitchFamily="34" charset="0"/>
                <a:sym typeface="Wingdings" pitchFamily="2" charset="2"/>
              </a:rPr>
              <a:t>Law of Segregation:</a:t>
            </a:r>
            <a:r>
              <a:rPr lang="en-US" sz="1700" dirty="0">
                <a:latin typeface="Calibri" panose="020F0502020204030204" pitchFamily="34" charset="0"/>
                <a:cs typeface="Calibri" panose="020F0502020204030204" pitchFamily="34" charset="0"/>
                <a:sym typeface="Wingdings" pitchFamily="2" charset="2"/>
              </a:rPr>
              <a:t> each gamete made by an organism will get just one of the two gene copies (1 allele) present in a parent organism, and that the alleles are </a:t>
            </a:r>
            <a:r>
              <a:rPr lang="en-US" sz="1700" u="sng" dirty="0">
                <a:latin typeface="Calibri" panose="020F0502020204030204" pitchFamily="34" charset="0"/>
                <a:cs typeface="Calibri" panose="020F0502020204030204" pitchFamily="34" charset="0"/>
                <a:sym typeface="Wingdings" pitchFamily="2" charset="2"/>
              </a:rPr>
              <a:t>randomly</a:t>
            </a:r>
            <a:r>
              <a:rPr lang="en-US" sz="1700" dirty="0">
                <a:latin typeface="Calibri" panose="020F0502020204030204" pitchFamily="34" charset="0"/>
                <a:cs typeface="Calibri" panose="020F0502020204030204" pitchFamily="34" charset="0"/>
                <a:sym typeface="Wingdings" pitchFamily="2" charset="2"/>
              </a:rPr>
              <a:t> allocated to the gametes</a:t>
            </a:r>
          </a:p>
          <a:p>
            <a:pPr lvl="1"/>
            <a:r>
              <a:rPr lang="en-US" sz="1700" dirty="0">
                <a:latin typeface="Calibri" panose="020F0502020204030204" pitchFamily="34" charset="0"/>
                <a:cs typeface="Calibri" panose="020F0502020204030204" pitchFamily="34" charset="0"/>
                <a:sym typeface="Wingdings" pitchFamily="2" charset="2"/>
              </a:rPr>
              <a:t> Due to random orientation of bivalents during Meiosis I</a:t>
            </a:r>
            <a:endParaRPr lang="en-JP" sz="17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BE252DC-7139-EDFD-B2C9-183376D191C3}"/>
              </a:ext>
            </a:extLst>
          </p:cNvPr>
          <p:cNvPicPr>
            <a:picLocks noChangeAspect="1"/>
          </p:cNvPicPr>
          <p:nvPr/>
        </p:nvPicPr>
        <p:blipFill>
          <a:blip r:embed="rId4"/>
          <a:stretch>
            <a:fillRect/>
          </a:stretch>
        </p:blipFill>
        <p:spPr>
          <a:xfrm>
            <a:off x="2794000" y="74385"/>
            <a:ext cx="6604000" cy="825500"/>
          </a:xfrm>
          <a:prstGeom prst="rect">
            <a:avLst/>
          </a:prstGeom>
        </p:spPr>
      </p:pic>
      <p:pic>
        <p:nvPicPr>
          <p:cNvPr id="1026" name="Picture 2" descr="Homologous pairs of chromosomes line up at the metaphase plate during metaphase I of meiosis. The homologous chromosomes, with their different versions of each gene, are randomly segregated into daughter nuclei, resulting in a variety of possible genetic arrangements.">
            <a:extLst>
              <a:ext uri="{FF2B5EF4-FFF2-40B4-BE49-F238E27FC236}">
                <a16:creationId xmlns:a16="http://schemas.microsoft.com/office/drawing/2014/main" id="{537ECC01-676E-8640-CBCE-318F55E7A947}"/>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 y="2320140"/>
            <a:ext cx="6096001" cy="26899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ologous pairs of chromosomes line up at the metaphase plate during metaphase I of meiosis. The homologous chromosomes, with their different versions of each gene, are randomly segregated into daughter nuclei, resulting in a variety of possible genetic arrangements.">
            <a:extLst>
              <a:ext uri="{FF2B5EF4-FFF2-40B4-BE49-F238E27FC236}">
                <a16:creationId xmlns:a16="http://schemas.microsoft.com/office/drawing/2014/main" id="{FC3EF4AE-C663-18DE-A3F0-6D2705C6A800}"/>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6095999" y="2344524"/>
            <a:ext cx="6096001" cy="26899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endel's 3 Laws of Inheritance - Segregation, Independent Assortment,  Dominance - Biology Notes Online">
            <a:extLst>
              <a:ext uri="{FF2B5EF4-FFF2-40B4-BE49-F238E27FC236}">
                <a16:creationId xmlns:a16="http://schemas.microsoft.com/office/drawing/2014/main" id="{5DE11945-77AA-21C0-89CA-D4D2D17AD768}"/>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9899905" y="133099"/>
            <a:ext cx="2192644" cy="21992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17ABCD-E9AB-520E-6370-66A6DA2441A8}"/>
              </a:ext>
            </a:extLst>
          </p:cNvPr>
          <p:cNvSpPr txBox="1"/>
          <p:nvPr/>
        </p:nvSpPr>
        <p:spPr>
          <a:xfrm>
            <a:off x="99452" y="5268829"/>
            <a:ext cx="6570031" cy="1138773"/>
          </a:xfrm>
          <a:prstGeom prst="rect">
            <a:avLst/>
          </a:prstGeom>
          <a:noFill/>
        </p:spPr>
        <p:txBody>
          <a:bodyPr wrap="square">
            <a:spAutoFit/>
          </a:bodyPr>
          <a:lstStyle/>
          <a:p>
            <a:pPr marL="285750" indent="-285750">
              <a:buFont typeface="Arial" panose="020B0604020202020204" pitchFamily="34" charset="0"/>
              <a:buChar char="•"/>
            </a:pPr>
            <a:r>
              <a:rPr lang="en-US" sz="1700" b="1" dirty="0">
                <a:solidFill>
                  <a:srgbClr val="21242C"/>
                </a:solidFill>
                <a:latin typeface="Calibri" panose="020F0502020204030204" pitchFamily="34" charset="0"/>
                <a:cs typeface="Calibri" panose="020F0502020204030204" pitchFamily="34" charset="0"/>
              </a:rPr>
              <a:t>L</a:t>
            </a:r>
            <a:r>
              <a:rPr lang="en-US" sz="1700" b="1" i="0" dirty="0">
                <a:solidFill>
                  <a:srgbClr val="21242C"/>
                </a:solidFill>
                <a:effectLst/>
                <a:latin typeface="Calibri" panose="020F0502020204030204" pitchFamily="34" charset="0"/>
                <a:cs typeface="Calibri" panose="020F0502020204030204" pitchFamily="34" charset="0"/>
              </a:rPr>
              <a:t>aw of Independent </a:t>
            </a:r>
            <a:r>
              <a:rPr lang="en-US" sz="1700" b="1" dirty="0">
                <a:solidFill>
                  <a:srgbClr val="21242C"/>
                </a:solidFill>
                <a:latin typeface="Calibri" panose="020F0502020204030204" pitchFamily="34" charset="0"/>
                <a:cs typeface="Calibri" panose="020F0502020204030204" pitchFamily="34" charset="0"/>
              </a:rPr>
              <a:t>A</a:t>
            </a:r>
            <a:r>
              <a:rPr lang="en-US" sz="1700" b="1" i="0" dirty="0">
                <a:solidFill>
                  <a:srgbClr val="21242C"/>
                </a:solidFill>
                <a:effectLst/>
                <a:latin typeface="Calibri" panose="020F0502020204030204" pitchFamily="34" charset="0"/>
                <a:cs typeface="Calibri" panose="020F0502020204030204" pitchFamily="34" charset="0"/>
              </a:rPr>
              <a:t>ssortment:</a:t>
            </a:r>
            <a:r>
              <a:rPr lang="en-US" sz="1700" b="0" i="0" dirty="0">
                <a:solidFill>
                  <a:srgbClr val="21242C"/>
                </a:solidFill>
                <a:effectLst/>
                <a:latin typeface="Calibri" panose="020F0502020204030204" pitchFamily="34" charset="0"/>
                <a:cs typeface="Calibri" panose="020F0502020204030204" pitchFamily="34" charset="0"/>
              </a:rPr>
              <a:t> the alleles of two (or more) different genes get sorted into gametes </a:t>
            </a:r>
            <a:r>
              <a:rPr lang="en-US" sz="1700" b="0" i="0" u="sng" dirty="0">
                <a:solidFill>
                  <a:srgbClr val="21242C"/>
                </a:solidFill>
                <a:effectLst/>
                <a:latin typeface="Calibri" panose="020F0502020204030204" pitchFamily="34" charset="0"/>
                <a:cs typeface="Calibri" panose="020F0502020204030204" pitchFamily="34" charset="0"/>
              </a:rPr>
              <a:t>independently</a:t>
            </a:r>
            <a:r>
              <a:rPr lang="en-US" sz="1700" b="0" i="0" dirty="0">
                <a:solidFill>
                  <a:srgbClr val="21242C"/>
                </a:solidFill>
                <a:effectLst/>
                <a:latin typeface="Calibri" panose="020F0502020204030204" pitchFamily="34" charset="0"/>
                <a:cs typeface="Calibri" panose="020F0502020204030204" pitchFamily="34" charset="0"/>
              </a:rPr>
              <a:t> of one another. I.e. the allele a gamete receives for one gene does not influence the allele received for another gene</a:t>
            </a:r>
            <a:endParaRPr lang="en-JP" sz="1700" dirty="0">
              <a:latin typeface="Calibri" panose="020F0502020204030204" pitchFamily="34" charset="0"/>
              <a:cs typeface="Calibri" panose="020F0502020204030204" pitchFamily="34" charset="0"/>
            </a:endParaRPr>
          </a:p>
        </p:txBody>
      </p:sp>
      <p:pic>
        <p:nvPicPr>
          <p:cNvPr id="1032" name="Picture 8" descr="Dihybrid Crosses | BioNinja">
            <a:extLst>
              <a:ext uri="{FF2B5EF4-FFF2-40B4-BE49-F238E27FC236}">
                <a16:creationId xmlns:a16="http://schemas.microsoft.com/office/drawing/2014/main" id="{3486F71B-3CB8-59B4-60F6-4DEB2A31EA94}"/>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6669483" y="5058869"/>
            <a:ext cx="5214842" cy="181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255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C6FF2-C2B5-4A57-6D13-0E6EE847BB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2E50B7-E6B9-32D5-5C62-1E115BA6350F}"/>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4BC25D88-B0D7-1A43-9B15-E5E33B964452}"/>
              </a:ext>
            </a:extLst>
          </p:cNvPr>
          <p:cNvPicPr>
            <a:picLocks noChangeAspect="1"/>
          </p:cNvPicPr>
          <p:nvPr/>
        </p:nvPicPr>
        <p:blipFill>
          <a:blip r:embed="rId4"/>
          <a:stretch>
            <a:fillRect/>
          </a:stretch>
        </p:blipFill>
        <p:spPr>
          <a:xfrm>
            <a:off x="2794000" y="74385"/>
            <a:ext cx="6604000" cy="825500"/>
          </a:xfrm>
          <a:prstGeom prst="rect">
            <a:avLst/>
          </a:prstGeom>
        </p:spPr>
      </p:pic>
      <p:sp>
        <p:nvSpPr>
          <p:cNvPr id="4" name="TextBox 3">
            <a:extLst>
              <a:ext uri="{FF2B5EF4-FFF2-40B4-BE49-F238E27FC236}">
                <a16:creationId xmlns:a16="http://schemas.microsoft.com/office/drawing/2014/main" id="{D86A1233-4D89-D5AE-B4EA-892EE71D456B}"/>
              </a:ext>
            </a:extLst>
          </p:cNvPr>
          <p:cNvSpPr txBox="1"/>
          <p:nvPr/>
        </p:nvSpPr>
        <p:spPr>
          <a:xfrm>
            <a:off x="0" y="946593"/>
            <a:ext cx="6570031" cy="353943"/>
          </a:xfrm>
          <a:prstGeom prst="rect">
            <a:avLst/>
          </a:prstGeom>
          <a:noFill/>
        </p:spPr>
        <p:txBody>
          <a:bodyPr wrap="square">
            <a:spAutoFit/>
          </a:bodyPr>
          <a:lstStyle/>
          <a:p>
            <a:pPr marL="285750" indent="-285750">
              <a:buFont typeface="Wingdings" pitchFamily="2" charset="2"/>
              <a:buChar char="v"/>
            </a:pPr>
            <a:r>
              <a:rPr lang="en-US" sz="1700" dirty="0">
                <a:solidFill>
                  <a:srgbClr val="21242C"/>
                </a:solidFill>
                <a:latin typeface="Calibri" panose="020F0502020204030204" pitchFamily="34" charset="0"/>
                <a:cs typeface="Calibri" panose="020F0502020204030204" pitchFamily="34" charset="0"/>
              </a:rPr>
              <a:t>Law of independent assortment only applied to </a:t>
            </a:r>
            <a:r>
              <a:rPr lang="en-US" sz="1700" u="sng" dirty="0">
                <a:solidFill>
                  <a:srgbClr val="21242C"/>
                </a:solidFill>
                <a:latin typeface="Calibri" panose="020F0502020204030204" pitchFamily="34" charset="0"/>
                <a:cs typeface="Calibri" panose="020F0502020204030204" pitchFamily="34" charset="0"/>
              </a:rPr>
              <a:t>unlinked</a:t>
            </a:r>
            <a:r>
              <a:rPr lang="en-US" sz="1700" dirty="0">
                <a:solidFill>
                  <a:srgbClr val="21242C"/>
                </a:solidFill>
                <a:latin typeface="Calibri" panose="020F0502020204030204" pitchFamily="34" charset="0"/>
                <a:cs typeface="Calibri" panose="020F0502020204030204" pitchFamily="34" charset="0"/>
              </a:rPr>
              <a:t> genes</a:t>
            </a:r>
            <a:endParaRPr lang="en-JP" sz="1700" dirty="0">
              <a:latin typeface="Calibri" panose="020F0502020204030204" pitchFamily="34" charset="0"/>
              <a:cs typeface="Calibri" panose="020F0502020204030204" pitchFamily="34" charset="0"/>
            </a:endParaRPr>
          </a:p>
        </p:txBody>
      </p:sp>
      <p:pic>
        <p:nvPicPr>
          <p:cNvPr id="2052" name="Picture 4" descr="Genetic Linkage">
            <a:extLst>
              <a:ext uri="{FF2B5EF4-FFF2-40B4-BE49-F238E27FC236}">
                <a16:creationId xmlns:a16="http://schemas.microsoft.com/office/drawing/2014/main" id="{4FD92F4B-4528-FFFC-A511-4440DE87C47D}"/>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1"/>
          <a:stretch/>
        </p:blipFill>
        <p:spPr bwMode="auto">
          <a:xfrm>
            <a:off x="175034" y="1465613"/>
            <a:ext cx="2217209" cy="2315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ACC88FD-FDC2-27A3-4333-173B8838F287}"/>
              </a:ext>
            </a:extLst>
          </p:cNvPr>
          <p:cNvSpPr txBox="1"/>
          <p:nvPr/>
        </p:nvSpPr>
        <p:spPr>
          <a:xfrm>
            <a:off x="715621" y="1642989"/>
            <a:ext cx="2958101" cy="615553"/>
          </a:xfrm>
          <a:prstGeom prst="rect">
            <a:avLst/>
          </a:prstGeom>
          <a:noFill/>
        </p:spPr>
        <p:txBody>
          <a:bodyPr wrap="square">
            <a:spAutoFit/>
          </a:bodyPr>
          <a:lstStyle/>
          <a:p>
            <a:r>
              <a:rPr lang="en-US" sz="1700" b="1" dirty="0">
                <a:solidFill>
                  <a:srgbClr val="21242C"/>
                </a:solidFill>
                <a:latin typeface="Calibri" panose="020F0502020204030204" pitchFamily="34" charset="0"/>
                <a:cs typeface="Calibri" panose="020F0502020204030204" pitchFamily="34" charset="0"/>
              </a:rPr>
              <a:t>Unlinked genes</a:t>
            </a:r>
            <a:r>
              <a:rPr lang="en-US" sz="1700" dirty="0">
                <a:solidFill>
                  <a:srgbClr val="21242C"/>
                </a:solidFill>
                <a:latin typeface="Calibri" panose="020F0502020204030204" pitchFamily="34" charset="0"/>
                <a:cs typeface="Calibri" panose="020F0502020204030204" pitchFamily="34" charset="0"/>
              </a:rPr>
              <a:t>: genes located on </a:t>
            </a:r>
            <a:r>
              <a:rPr lang="en-US" sz="1700" u="sng" dirty="0">
                <a:solidFill>
                  <a:srgbClr val="21242C"/>
                </a:solidFill>
                <a:latin typeface="Calibri" panose="020F0502020204030204" pitchFamily="34" charset="0"/>
                <a:cs typeface="Calibri" panose="020F0502020204030204" pitchFamily="34" charset="0"/>
              </a:rPr>
              <a:t>different</a:t>
            </a:r>
            <a:r>
              <a:rPr lang="en-US" sz="1700" dirty="0">
                <a:solidFill>
                  <a:srgbClr val="21242C"/>
                </a:solidFill>
                <a:latin typeface="Calibri" panose="020F0502020204030204" pitchFamily="34" charset="0"/>
                <a:cs typeface="Calibri" panose="020F0502020204030204" pitchFamily="34" charset="0"/>
              </a:rPr>
              <a:t> chromosomes</a:t>
            </a:r>
            <a:endParaRPr lang="en-JP" sz="1700" dirty="0">
              <a:latin typeface="Calibri" panose="020F0502020204030204" pitchFamily="34" charset="0"/>
              <a:cs typeface="Calibri" panose="020F0502020204030204" pitchFamily="34" charset="0"/>
            </a:endParaRPr>
          </a:p>
        </p:txBody>
      </p:sp>
      <p:pic>
        <p:nvPicPr>
          <p:cNvPr id="7" name="Picture 4" descr="Genetic Linkage">
            <a:extLst>
              <a:ext uri="{FF2B5EF4-FFF2-40B4-BE49-F238E27FC236}">
                <a16:creationId xmlns:a16="http://schemas.microsoft.com/office/drawing/2014/main" id="{8D506049-2734-BED0-0F39-919E39CB9D4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43" b="96617" l="9492" r="89492">
                        <a14:foregroundMark x1="24068" y1="7895" x2="14576" y2="8271"/>
                        <a14:foregroundMark x1="15932" y1="79323" x2="23729" y2="77820"/>
                        <a14:foregroundMark x1="18983" y1="96617" x2="23051" y2="95113"/>
                        <a14:foregroundMark x1="53220" y1="68797" x2="31864" y2="74812"/>
                        <a14:foregroundMark x1="31864" y1="74812" x2="40000" y2="94361"/>
                        <a14:foregroundMark x1="40000" y1="94361" x2="61695" y2="94361"/>
                        <a14:foregroundMark x1="61695" y1="94361" x2="77966" y2="83083"/>
                        <a14:foregroundMark x1="77966" y1="83083" x2="69153" y2="63910"/>
                        <a14:foregroundMark x1="69153" y1="63910" x2="69153" y2="63910"/>
                        <a14:foregroundMark x1="42034" y1="66541" x2="67797" y2="67293"/>
                        <a14:foregroundMark x1="67797" y1="67293" x2="78983" y2="86842"/>
                        <a14:foregroundMark x1="78983" y1="86842" x2="75932" y2="93985"/>
                        <a14:foregroundMark x1="65763" y1="71805" x2="41695" y2="72556"/>
                        <a14:foregroundMark x1="50847" y1="75564" x2="72203" y2="76316"/>
                        <a14:foregroundMark x1="73220" y1="72556" x2="62034" y2="72932"/>
                        <a14:foregroundMark x1="47458" y1="89098" x2="72542" y2="89474"/>
                        <a14:foregroundMark x1="72542" y1="89474" x2="75593" y2="89098"/>
                        <a14:foregroundMark x1="56610" y1="94361" x2="77288" y2="95113"/>
                        <a14:foregroundMark x1="77288" y1="95113" x2="78983" y2="92857"/>
                        <a14:foregroundMark x1="65424" y1="66917" x2="80339" y2="79323"/>
                        <a14:foregroundMark x1="74576" y1="75564" x2="71525" y2="68797"/>
                        <a14:foregroundMark x1="70847" y1="68045" x2="80000" y2="85714"/>
                        <a14:foregroundMark x1="65424" y1="66917" x2="86102" y2="70301"/>
                        <a14:foregroundMark x1="86102" y1="70301" x2="83390" y2="87594"/>
                      </a14:backgroundRemoval>
                    </a14:imgEffect>
                  </a14:imgLayer>
                </a14:imgProps>
              </a:ext>
              <a:ext uri="{28A0092B-C50C-407E-A947-70E740481C1C}">
                <a14:useLocalDpi xmlns:a14="http://schemas.microsoft.com/office/drawing/2010/main"/>
              </a:ext>
            </a:extLst>
          </a:blip>
          <a:srcRect/>
          <a:stretch/>
        </p:blipFill>
        <p:spPr bwMode="auto">
          <a:xfrm>
            <a:off x="-49444" y="4207446"/>
            <a:ext cx="2511236" cy="22674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B8B0E54-670B-9B49-618F-AD46430D8263}"/>
              </a:ext>
            </a:extLst>
          </p:cNvPr>
          <p:cNvSpPr txBox="1"/>
          <p:nvPr/>
        </p:nvSpPr>
        <p:spPr>
          <a:xfrm>
            <a:off x="785170" y="4387464"/>
            <a:ext cx="2726453" cy="615553"/>
          </a:xfrm>
          <a:prstGeom prst="rect">
            <a:avLst/>
          </a:prstGeom>
          <a:noFill/>
        </p:spPr>
        <p:txBody>
          <a:bodyPr wrap="square">
            <a:spAutoFit/>
          </a:bodyPr>
          <a:lstStyle/>
          <a:p>
            <a:r>
              <a:rPr lang="en-US" sz="1700" b="1" dirty="0">
                <a:solidFill>
                  <a:srgbClr val="21242C"/>
                </a:solidFill>
                <a:latin typeface="Calibri" panose="020F0502020204030204" pitchFamily="34" charset="0"/>
                <a:cs typeface="Calibri" panose="020F0502020204030204" pitchFamily="34" charset="0"/>
              </a:rPr>
              <a:t>Linked genes</a:t>
            </a:r>
            <a:r>
              <a:rPr lang="en-US" sz="1700" dirty="0">
                <a:solidFill>
                  <a:srgbClr val="21242C"/>
                </a:solidFill>
                <a:latin typeface="Calibri" panose="020F0502020204030204" pitchFamily="34" charset="0"/>
                <a:cs typeface="Calibri" panose="020F0502020204030204" pitchFamily="34" charset="0"/>
              </a:rPr>
              <a:t>: genes located on the </a:t>
            </a:r>
            <a:r>
              <a:rPr lang="en-US" sz="1700" u="sng" dirty="0">
                <a:solidFill>
                  <a:srgbClr val="21242C"/>
                </a:solidFill>
                <a:latin typeface="Calibri" panose="020F0502020204030204" pitchFamily="34" charset="0"/>
                <a:cs typeface="Calibri" panose="020F0502020204030204" pitchFamily="34" charset="0"/>
              </a:rPr>
              <a:t>same </a:t>
            </a:r>
            <a:r>
              <a:rPr lang="en-US" sz="1700" dirty="0">
                <a:solidFill>
                  <a:srgbClr val="21242C"/>
                </a:solidFill>
                <a:latin typeface="Calibri" panose="020F0502020204030204" pitchFamily="34" charset="0"/>
                <a:cs typeface="Calibri" panose="020F0502020204030204" pitchFamily="34" charset="0"/>
              </a:rPr>
              <a:t>chromosome</a:t>
            </a:r>
          </a:p>
        </p:txBody>
      </p:sp>
      <p:sp>
        <p:nvSpPr>
          <p:cNvPr id="9" name="TextBox 8">
            <a:extLst>
              <a:ext uri="{FF2B5EF4-FFF2-40B4-BE49-F238E27FC236}">
                <a16:creationId xmlns:a16="http://schemas.microsoft.com/office/drawing/2014/main" id="{1747F18F-95EB-7947-708B-F1447F3F39D9}"/>
              </a:ext>
            </a:extLst>
          </p:cNvPr>
          <p:cNvSpPr txBox="1"/>
          <p:nvPr/>
        </p:nvSpPr>
        <p:spPr>
          <a:xfrm>
            <a:off x="9242952" y="1760622"/>
            <a:ext cx="2929270" cy="2446824"/>
          </a:xfrm>
          <a:prstGeom prst="rect">
            <a:avLst/>
          </a:prstGeom>
          <a:noFill/>
        </p:spPr>
        <p:txBody>
          <a:bodyPr wrap="square">
            <a:spAutoFit/>
          </a:bodyPr>
          <a:lstStyle/>
          <a:p>
            <a:r>
              <a:rPr lang="en-US" sz="1700" dirty="0">
                <a:solidFill>
                  <a:srgbClr val="21242C"/>
                </a:solidFill>
                <a:latin typeface="Calibri" panose="020F0502020204030204" pitchFamily="34" charset="0"/>
                <a:cs typeface="Calibri" panose="020F0502020204030204" pitchFamily="34" charset="0"/>
              </a:rPr>
              <a:t>If genes are </a:t>
            </a:r>
            <a:r>
              <a:rPr lang="en-US" sz="1700" u="sng" dirty="0">
                <a:solidFill>
                  <a:srgbClr val="21242C"/>
                </a:solidFill>
                <a:latin typeface="Calibri" panose="020F0502020204030204" pitchFamily="34" charset="0"/>
                <a:cs typeface="Calibri" panose="020F0502020204030204" pitchFamily="34" charset="0"/>
              </a:rPr>
              <a:t>unlinked</a:t>
            </a:r>
            <a:r>
              <a:rPr lang="en-US" sz="1700" dirty="0">
                <a:solidFill>
                  <a:srgbClr val="21242C"/>
                </a:solidFill>
                <a:latin typeface="Calibri" panose="020F0502020204030204" pitchFamily="34" charset="0"/>
                <a:cs typeface="Calibri" panose="020F0502020204030204" pitchFamily="34" charset="0"/>
              </a:rPr>
              <a:t>, the movement of one chromosome (and thus genes located on it) do not impact the movement and segregation of another chromosome (and its genes) during Meiosis thus the alleles segregate randomly, independent of each other</a:t>
            </a:r>
            <a:endParaRPr lang="en-JP" sz="1700" dirty="0">
              <a:latin typeface="Calibri" panose="020F0502020204030204" pitchFamily="34" charset="0"/>
              <a:cs typeface="Calibri" panose="020F0502020204030204" pitchFamily="34" charset="0"/>
            </a:endParaRPr>
          </a:p>
        </p:txBody>
      </p:sp>
      <p:pic>
        <p:nvPicPr>
          <p:cNvPr id="2056" name="Picture 8" descr="Genetic Linkage">
            <a:extLst>
              <a:ext uri="{FF2B5EF4-FFF2-40B4-BE49-F238E27FC236}">
                <a16:creationId xmlns:a16="http://schemas.microsoft.com/office/drawing/2014/main" id="{CA11C240-92E3-44F2-5B05-A7FD85E7D75E}"/>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3511623" y="1642989"/>
            <a:ext cx="5731329" cy="270969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enetic Linkage">
            <a:extLst>
              <a:ext uri="{FF2B5EF4-FFF2-40B4-BE49-F238E27FC236}">
                <a16:creationId xmlns:a16="http://schemas.microsoft.com/office/drawing/2014/main" id="{F87D0FB5-7BDF-8346-B5BC-06A6CCD90A9F}"/>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a:stretch/>
        </p:blipFill>
        <p:spPr bwMode="auto">
          <a:xfrm>
            <a:off x="3552825" y="4695132"/>
            <a:ext cx="5086350" cy="157746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463616-BF8C-EA1E-BEE0-6B6B47E66478}"/>
              </a:ext>
            </a:extLst>
          </p:cNvPr>
          <p:cNvSpPr txBox="1"/>
          <p:nvPr/>
        </p:nvSpPr>
        <p:spPr>
          <a:xfrm>
            <a:off x="8948928" y="4695132"/>
            <a:ext cx="3223294" cy="1923604"/>
          </a:xfrm>
          <a:prstGeom prst="rect">
            <a:avLst/>
          </a:prstGeom>
          <a:noFill/>
        </p:spPr>
        <p:txBody>
          <a:bodyPr wrap="square">
            <a:spAutoFit/>
          </a:bodyPr>
          <a:lstStyle/>
          <a:p>
            <a:r>
              <a:rPr lang="en-US" sz="1700" dirty="0">
                <a:solidFill>
                  <a:srgbClr val="21242C"/>
                </a:solidFill>
                <a:latin typeface="Calibri" panose="020F0502020204030204" pitchFamily="34" charset="0"/>
                <a:cs typeface="Calibri" panose="020F0502020204030204" pitchFamily="34" charset="0"/>
              </a:rPr>
              <a:t>If genes are </a:t>
            </a:r>
            <a:r>
              <a:rPr lang="en-US" sz="1700" u="sng" dirty="0">
                <a:solidFill>
                  <a:srgbClr val="21242C"/>
                </a:solidFill>
                <a:latin typeface="Calibri" panose="020F0502020204030204" pitchFamily="34" charset="0"/>
                <a:cs typeface="Calibri" panose="020F0502020204030204" pitchFamily="34" charset="0"/>
              </a:rPr>
              <a:t>linked</a:t>
            </a:r>
            <a:r>
              <a:rPr lang="en-US" sz="1700" dirty="0">
                <a:solidFill>
                  <a:srgbClr val="21242C"/>
                </a:solidFill>
                <a:latin typeface="Calibri" panose="020F0502020204030204" pitchFamily="34" charset="0"/>
                <a:cs typeface="Calibri" panose="020F0502020204030204" pitchFamily="34" charset="0"/>
              </a:rPr>
              <a:t>, the movement of a chromosome impacts the segregation of more than 1 gene (as they are located on the same chromosome), thus the alleles segregate together and not independent of each other</a:t>
            </a:r>
            <a:endParaRPr lang="en-JP" sz="1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030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545F6-BEF4-BF60-6225-9D4B7811F8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A8E243-303B-7FE6-6209-459465935DE4}"/>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9AB2CA76-636A-7C8D-5674-0D8D6DA012D6}"/>
              </a:ext>
            </a:extLst>
          </p:cNvPr>
          <p:cNvSpPr txBox="1"/>
          <p:nvPr/>
        </p:nvSpPr>
        <p:spPr>
          <a:xfrm>
            <a:off x="0" y="1380525"/>
            <a:ext cx="10290048" cy="353943"/>
          </a:xfrm>
          <a:prstGeom prst="rect">
            <a:avLst/>
          </a:prstGeom>
          <a:noFill/>
        </p:spPr>
        <p:txBody>
          <a:bodyPr wrap="square">
            <a:spAutoFit/>
          </a:bodyPr>
          <a:lstStyle/>
          <a:p>
            <a:r>
              <a:rPr lang="en-US" sz="1700" b="1" dirty="0">
                <a:latin typeface="Calibri" panose="020F0502020204030204" pitchFamily="34" charset="0"/>
                <a:cs typeface="Calibri" panose="020F0502020204030204" pitchFamily="34" charset="0"/>
                <a:sym typeface="Wingdings" pitchFamily="2" charset="2"/>
              </a:rPr>
              <a:t>Dihybrid cross</a:t>
            </a:r>
            <a:r>
              <a:rPr lang="en-US" sz="1700" dirty="0">
                <a:latin typeface="Calibri" panose="020F0502020204030204" pitchFamily="34" charset="0"/>
                <a:cs typeface="Calibri" panose="020F0502020204030204" pitchFamily="34" charset="0"/>
                <a:sym typeface="Wingdings" pitchFamily="2" charset="2"/>
              </a:rPr>
              <a:t>: cross between two individuals with two observed traits that are controlled by two distinct genes.</a:t>
            </a:r>
            <a:endParaRPr lang="en-JP" sz="17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54D52E9-1EC1-203F-B4FC-CD23E219CCFA}"/>
              </a:ext>
            </a:extLst>
          </p:cNvPr>
          <p:cNvPicPr>
            <a:picLocks noChangeAspect="1"/>
          </p:cNvPicPr>
          <p:nvPr/>
        </p:nvPicPr>
        <p:blipFill>
          <a:blip r:embed="rId4"/>
          <a:stretch>
            <a:fillRect/>
          </a:stretch>
        </p:blipFill>
        <p:spPr>
          <a:xfrm>
            <a:off x="3274540" y="18448"/>
            <a:ext cx="5243445" cy="1338327"/>
          </a:xfrm>
          <a:prstGeom prst="rect">
            <a:avLst/>
          </a:prstGeom>
        </p:spPr>
      </p:pic>
      <p:pic>
        <p:nvPicPr>
          <p:cNvPr id="2" name="Picture 1">
            <a:extLst>
              <a:ext uri="{FF2B5EF4-FFF2-40B4-BE49-F238E27FC236}">
                <a16:creationId xmlns:a16="http://schemas.microsoft.com/office/drawing/2014/main" id="{4D218273-3852-44FC-B90B-D5A35ED951E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0" y="1687422"/>
            <a:ext cx="12191999" cy="5181008"/>
          </a:xfrm>
          <a:prstGeom prst="rect">
            <a:avLst/>
          </a:prstGeom>
        </p:spPr>
      </p:pic>
    </p:spTree>
    <p:extLst>
      <p:ext uri="{BB962C8B-B14F-4D97-AF65-F5344CB8AC3E}">
        <p14:creationId xmlns:p14="http://schemas.microsoft.com/office/powerpoint/2010/main" val="856187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CA506-D842-1D98-1782-18ECC5B9546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4E286B-C782-76BC-EB58-36EB1F5A45F2}"/>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4" name="Picture 3">
            <a:extLst>
              <a:ext uri="{FF2B5EF4-FFF2-40B4-BE49-F238E27FC236}">
                <a16:creationId xmlns:a16="http://schemas.microsoft.com/office/drawing/2014/main" id="{47053202-708A-2406-C4CD-4D4FEB0C1A6B}"/>
              </a:ext>
            </a:extLst>
          </p:cNvPr>
          <p:cNvPicPr>
            <a:picLocks noChangeAspect="1"/>
          </p:cNvPicPr>
          <p:nvPr/>
        </p:nvPicPr>
        <p:blipFill>
          <a:blip r:embed="rId4"/>
          <a:stretch>
            <a:fillRect/>
          </a:stretch>
        </p:blipFill>
        <p:spPr>
          <a:xfrm>
            <a:off x="3274540" y="42198"/>
            <a:ext cx="5243445" cy="1338327"/>
          </a:xfrm>
          <a:prstGeom prst="rect">
            <a:avLst/>
          </a:prstGeom>
        </p:spPr>
      </p:pic>
      <p:pic>
        <p:nvPicPr>
          <p:cNvPr id="5" name="Picture 4">
            <a:extLst>
              <a:ext uri="{FF2B5EF4-FFF2-40B4-BE49-F238E27FC236}">
                <a16:creationId xmlns:a16="http://schemas.microsoft.com/office/drawing/2014/main" id="{E74D5C04-9562-E0E9-4578-67A80EF8167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134" y="1415841"/>
            <a:ext cx="12197134" cy="876098"/>
          </a:xfrm>
          <a:prstGeom prst="rect">
            <a:avLst/>
          </a:prstGeom>
        </p:spPr>
      </p:pic>
    </p:spTree>
    <p:extLst>
      <p:ext uri="{BB962C8B-B14F-4D97-AF65-F5344CB8AC3E}">
        <p14:creationId xmlns:p14="http://schemas.microsoft.com/office/powerpoint/2010/main" val="11791221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917B-4673-3F31-F834-5649A4DCBA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5E0754-84BD-1C45-8C76-E918F13A5DF0}"/>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4" name="Picture 3">
            <a:extLst>
              <a:ext uri="{FF2B5EF4-FFF2-40B4-BE49-F238E27FC236}">
                <a16:creationId xmlns:a16="http://schemas.microsoft.com/office/drawing/2014/main" id="{90ABE853-05B0-DE44-460E-3981EE501524}"/>
              </a:ext>
            </a:extLst>
          </p:cNvPr>
          <p:cNvPicPr>
            <a:picLocks noChangeAspect="1"/>
          </p:cNvPicPr>
          <p:nvPr/>
        </p:nvPicPr>
        <p:blipFill>
          <a:blip r:embed="rId4"/>
          <a:stretch>
            <a:fillRect/>
          </a:stretch>
        </p:blipFill>
        <p:spPr>
          <a:xfrm>
            <a:off x="3274540" y="42198"/>
            <a:ext cx="5243445" cy="1338327"/>
          </a:xfrm>
          <a:prstGeom prst="rect">
            <a:avLst/>
          </a:prstGeom>
        </p:spPr>
      </p:pic>
      <p:pic>
        <p:nvPicPr>
          <p:cNvPr id="5" name="Picture 4">
            <a:extLst>
              <a:ext uri="{FF2B5EF4-FFF2-40B4-BE49-F238E27FC236}">
                <a16:creationId xmlns:a16="http://schemas.microsoft.com/office/drawing/2014/main" id="{B070FCBF-0B11-13EA-274E-CBE89F2C9433}"/>
              </a:ext>
            </a:extLst>
          </p:cNvPr>
          <p:cNvPicPr>
            <a:picLocks noChangeAspect="1"/>
          </p:cNvPicPr>
          <p:nvPr/>
        </p:nvPicPr>
        <p:blipFill>
          <a:blip r:embed="rId5"/>
          <a:stretch>
            <a:fillRect/>
          </a:stretch>
        </p:blipFill>
        <p:spPr>
          <a:xfrm>
            <a:off x="-5134" y="1415840"/>
            <a:ext cx="12197134" cy="5442545"/>
          </a:xfrm>
          <a:prstGeom prst="rect">
            <a:avLst/>
          </a:prstGeom>
        </p:spPr>
      </p:pic>
    </p:spTree>
    <p:extLst>
      <p:ext uri="{BB962C8B-B14F-4D97-AF65-F5344CB8AC3E}">
        <p14:creationId xmlns:p14="http://schemas.microsoft.com/office/powerpoint/2010/main" val="2460765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8B9C4-67B4-6802-E34F-FE9FCDA51C2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8E1427-8113-231A-17CE-B6ED77067973}"/>
              </a:ext>
            </a:extLst>
          </p:cNvPr>
          <p:cNvSpPr txBox="1"/>
          <p:nvPr/>
        </p:nvSpPr>
        <p:spPr>
          <a:xfrm>
            <a:off x="0" y="1021499"/>
            <a:ext cx="11923776" cy="1138773"/>
          </a:xfrm>
          <a:prstGeom prst="rect">
            <a:avLst/>
          </a:prstGeom>
          <a:noFill/>
        </p:spPr>
        <p:txBody>
          <a:bodyPr wrap="square">
            <a:spAutoFit/>
          </a:bodyPr>
          <a:lstStyle/>
          <a:p>
            <a:pPr algn="l"/>
            <a:r>
              <a:rPr lang="en-US" sz="1700" b="1" i="0" dirty="0">
                <a:solidFill>
                  <a:srgbClr val="000000"/>
                </a:solidFill>
                <a:effectLst/>
                <a:latin typeface="Helvetica" pitchFamily="2" charset="0"/>
              </a:rPr>
              <a:t>Phenotype:</a:t>
            </a:r>
            <a:r>
              <a:rPr lang="en-US" sz="1700" i="0" dirty="0">
                <a:solidFill>
                  <a:srgbClr val="000000"/>
                </a:solidFill>
                <a:effectLst/>
                <a:latin typeface="Helvetica" pitchFamily="2" charset="0"/>
              </a:rPr>
              <a:t> observable traits (characteristics) of an organism </a:t>
            </a:r>
          </a:p>
          <a:p>
            <a:pPr algn="l"/>
            <a:endParaRPr lang="en-US" sz="1700" b="1" dirty="0">
              <a:solidFill>
                <a:srgbClr val="000000"/>
              </a:solidFill>
              <a:latin typeface="Helvetica" pitchFamily="2" charset="0"/>
              <a:sym typeface="Wingdings" pitchFamily="2" charset="2"/>
            </a:endParaRPr>
          </a:p>
          <a:p>
            <a:pPr marL="285750" indent="-285750" algn="l">
              <a:buFont typeface="Wingdings" pitchFamily="2" charset="2"/>
              <a:buChar char="Ø"/>
            </a:pPr>
            <a:r>
              <a:rPr lang="en-US" sz="1700" dirty="0">
                <a:solidFill>
                  <a:srgbClr val="000000"/>
                </a:solidFill>
                <a:latin typeface="Helvetica" pitchFamily="2" charset="0"/>
                <a:sym typeface="Wingdings" pitchFamily="2" charset="2"/>
              </a:rPr>
              <a:t>Most phenotypic traits are due to the interaction between genotype of an organism and the environment in which it exists but there are exceptions. </a:t>
            </a:r>
            <a:endParaRPr lang="en-US" sz="1700" dirty="0">
              <a:solidFill>
                <a:srgbClr val="000000"/>
              </a:solidFill>
              <a:latin typeface="Helvetica" pitchFamily="2" charset="0"/>
            </a:endParaRPr>
          </a:p>
        </p:txBody>
      </p:sp>
      <p:pic>
        <p:nvPicPr>
          <p:cNvPr id="3" name="Picture 2">
            <a:extLst>
              <a:ext uri="{FF2B5EF4-FFF2-40B4-BE49-F238E27FC236}">
                <a16:creationId xmlns:a16="http://schemas.microsoft.com/office/drawing/2014/main" id="{3B4764E4-5484-B56E-5071-29F329469D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999232" y="0"/>
            <a:ext cx="6193536" cy="1008599"/>
          </a:xfrm>
          <a:prstGeom prst="rect">
            <a:avLst/>
          </a:prstGeom>
        </p:spPr>
      </p:pic>
      <p:sp>
        <p:nvSpPr>
          <p:cNvPr id="5" name="TextBox 4">
            <a:extLst>
              <a:ext uri="{FF2B5EF4-FFF2-40B4-BE49-F238E27FC236}">
                <a16:creationId xmlns:a16="http://schemas.microsoft.com/office/drawing/2014/main" id="{531F43F8-1218-8038-DE95-5249EBCB62C3}"/>
              </a:ext>
            </a:extLst>
          </p:cNvPr>
          <p:cNvSpPr txBox="1"/>
          <p:nvPr/>
        </p:nvSpPr>
        <p:spPr>
          <a:xfrm>
            <a:off x="134112" y="2380907"/>
            <a:ext cx="3547872" cy="4278094"/>
          </a:xfrm>
          <a:prstGeom prst="rect">
            <a:avLst/>
          </a:prstGeom>
          <a:noFill/>
          <a:ln w="12700">
            <a:solidFill>
              <a:schemeClr val="accent1">
                <a:shade val="15000"/>
              </a:schemeClr>
            </a:solidFill>
          </a:ln>
        </p:spPr>
        <p:txBody>
          <a:bodyPr wrap="square">
            <a:spAutoFit/>
          </a:bodyPr>
          <a:lstStyle/>
          <a:p>
            <a:pPr algn="l"/>
            <a:r>
              <a:rPr lang="en-US" sz="1700" i="0" u="sng" dirty="0">
                <a:solidFill>
                  <a:srgbClr val="000000"/>
                </a:solidFill>
                <a:effectLst/>
                <a:latin typeface="Helvetica" pitchFamily="2" charset="0"/>
              </a:rPr>
              <a:t>Traits caused by genotype ONLY</a:t>
            </a:r>
          </a:p>
          <a:p>
            <a:pPr algn="l"/>
            <a:endParaRPr lang="en-US" sz="1700" u="sng" dirty="0">
              <a:solidFill>
                <a:srgbClr val="000000"/>
              </a:solidFill>
              <a:latin typeface="Helvetica" pitchFamily="2" charset="0"/>
            </a:endParaRPr>
          </a:p>
          <a:p>
            <a:pPr marL="285750" indent="-285750" algn="l">
              <a:buFont typeface="Arial" panose="020B0604020202020204" pitchFamily="34" charset="0"/>
              <a:buChar char="•"/>
            </a:pPr>
            <a:r>
              <a:rPr lang="en-US" sz="1700" dirty="0">
                <a:solidFill>
                  <a:srgbClr val="000000"/>
                </a:solidFill>
                <a:latin typeface="Helvetica" pitchFamily="2" charset="0"/>
              </a:rPr>
              <a:t>ABO blood groups</a:t>
            </a:r>
          </a:p>
          <a:p>
            <a:pPr marL="285750" indent="-285750" algn="l">
              <a:buFont typeface="Arial" panose="020B0604020202020204" pitchFamily="34" charset="0"/>
              <a:buChar char="•"/>
            </a:pPr>
            <a:r>
              <a:rPr lang="en-US" sz="1700" dirty="0">
                <a:solidFill>
                  <a:srgbClr val="000000"/>
                </a:solidFill>
                <a:latin typeface="Helvetica" pitchFamily="2" charset="0"/>
              </a:rPr>
              <a:t>Eye color</a:t>
            </a:r>
          </a:p>
          <a:p>
            <a:pPr marL="285750" indent="-285750" algn="l">
              <a:buFont typeface="Arial" panose="020B0604020202020204" pitchFamily="34" charset="0"/>
              <a:buChar char="•"/>
            </a:pPr>
            <a:r>
              <a:rPr lang="en-US" sz="1700" dirty="0">
                <a:solidFill>
                  <a:srgbClr val="000000"/>
                </a:solidFill>
                <a:latin typeface="Helvetica" pitchFamily="2" charset="0"/>
              </a:rPr>
              <a:t>Genetic diseases:</a:t>
            </a:r>
          </a:p>
          <a:p>
            <a:pPr marL="742950" lvl="1" indent="-285750">
              <a:buFont typeface="Courier New" panose="02070309020205020404" pitchFamily="49" charset="0"/>
              <a:buChar char="o"/>
            </a:pPr>
            <a:r>
              <a:rPr lang="en-US" sz="1700" dirty="0">
                <a:solidFill>
                  <a:srgbClr val="000000"/>
                </a:solidFill>
                <a:latin typeface="Helvetica" pitchFamily="2" charset="0"/>
              </a:rPr>
              <a:t>Huntington’s disease</a:t>
            </a:r>
          </a:p>
          <a:p>
            <a:pPr marL="742950" lvl="1" indent="-285750">
              <a:buFont typeface="Courier New" panose="02070309020205020404" pitchFamily="49" charset="0"/>
              <a:buChar char="o"/>
            </a:pPr>
            <a:r>
              <a:rPr lang="en-US" sz="1700" dirty="0">
                <a:solidFill>
                  <a:srgbClr val="000000"/>
                </a:solidFill>
                <a:latin typeface="Helvetica" pitchFamily="2" charset="0"/>
              </a:rPr>
              <a:t>Haemophilia</a:t>
            </a:r>
          </a:p>
          <a:p>
            <a:pPr marL="742950" lvl="1" indent="-285750">
              <a:buFont typeface="Courier New" panose="02070309020205020404" pitchFamily="49" charset="0"/>
              <a:buChar char="o"/>
            </a:pPr>
            <a:r>
              <a:rPr lang="en-US" sz="1700" dirty="0">
                <a:solidFill>
                  <a:srgbClr val="000000"/>
                </a:solidFill>
                <a:latin typeface="Helvetica" pitchFamily="2" charset="0"/>
              </a:rPr>
              <a:t>Cystic fibrosis</a:t>
            </a:r>
          </a:p>
          <a:p>
            <a:pPr marL="742950" lvl="1" indent="-285750">
              <a:buFont typeface="Courier New" panose="02070309020205020404" pitchFamily="49" charset="0"/>
              <a:buChar char="o"/>
            </a:pPr>
            <a:r>
              <a:rPr lang="en-US" sz="1700" dirty="0">
                <a:solidFill>
                  <a:srgbClr val="000000"/>
                </a:solidFill>
                <a:latin typeface="Helvetica" pitchFamily="2" charset="0"/>
              </a:rPr>
              <a:t>Color blindness</a:t>
            </a:r>
          </a:p>
          <a:p>
            <a:pPr marL="285750" indent="-285750">
              <a:buFont typeface="Arial" panose="020B0604020202020204" pitchFamily="34" charset="0"/>
              <a:buChar char="•"/>
            </a:pPr>
            <a:r>
              <a:rPr lang="en-US" sz="1700" dirty="0">
                <a:solidFill>
                  <a:srgbClr val="000000"/>
                </a:solidFill>
                <a:latin typeface="Helvetica" pitchFamily="2" charset="0"/>
              </a:rPr>
              <a:t>Ability to smell </a:t>
            </a:r>
            <a:r>
              <a:rPr lang="el-GR" sz="1700" dirty="0">
                <a:solidFill>
                  <a:srgbClr val="000000"/>
                </a:solidFill>
                <a:latin typeface="Helvetica" pitchFamily="2" charset="0"/>
              </a:rPr>
              <a:t>β-</a:t>
            </a:r>
            <a:r>
              <a:rPr lang="en-US" sz="1700" dirty="0">
                <a:solidFill>
                  <a:srgbClr val="000000"/>
                </a:solidFill>
                <a:latin typeface="Helvetica" pitchFamily="2" charset="0"/>
              </a:rPr>
              <a:t>Ionone</a:t>
            </a:r>
          </a:p>
          <a:p>
            <a:pPr marL="285750" indent="-285750">
              <a:buFont typeface="Arial" panose="020B0604020202020204" pitchFamily="34" charset="0"/>
              <a:buChar char="•"/>
            </a:pPr>
            <a:endParaRPr lang="en-US" sz="1700" dirty="0">
              <a:solidFill>
                <a:srgbClr val="000000"/>
              </a:solidFill>
              <a:latin typeface="Helvetica" pitchFamily="2" charset="0"/>
            </a:endParaRPr>
          </a:p>
          <a:p>
            <a:pPr marL="285750" indent="-285750">
              <a:buFont typeface="Arial" panose="020B0604020202020204" pitchFamily="34" charset="0"/>
              <a:buChar char="•"/>
            </a:pPr>
            <a:endParaRPr lang="en-US" sz="1700" dirty="0">
              <a:solidFill>
                <a:srgbClr val="000000"/>
              </a:solidFill>
              <a:latin typeface="Helvetica" pitchFamily="2" charset="0"/>
            </a:endParaRPr>
          </a:p>
          <a:p>
            <a:pPr marL="285750" indent="-285750">
              <a:buFont typeface="Arial" panose="020B0604020202020204" pitchFamily="34" charset="0"/>
              <a:buChar char="•"/>
            </a:pPr>
            <a:endParaRPr lang="en-US" sz="1700" dirty="0">
              <a:solidFill>
                <a:srgbClr val="000000"/>
              </a:solidFill>
              <a:latin typeface="Helvetica" pitchFamily="2" charset="0"/>
            </a:endParaRPr>
          </a:p>
          <a:p>
            <a:pPr marL="285750" indent="-285750">
              <a:buFont typeface="Arial" panose="020B0604020202020204" pitchFamily="34" charset="0"/>
              <a:buChar char="•"/>
            </a:pPr>
            <a:endParaRPr lang="en-US" sz="1700" dirty="0">
              <a:solidFill>
                <a:srgbClr val="000000"/>
              </a:solidFill>
              <a:latin typeface="Helvetica" pitchFamily="2" charset="0"/>
            </a:endParaRPr>
          </a:p>
          <a:p>
            <a:pPr marL="285750" indent="-285750">
              <a:buFont typeface="Arial" panose="020B0604020202020204" pitchFamily="34" charset="0"/>
              <a:buChar char="•"/>
            </a:pPr>
            <a:endParaRPr lang="en-US" sz="1700" dirty="0">
              <a:solidFill>
                <a:srgbClr val="000000"/>
              </a:solidFill>
              <a:latin typeface="Helvetica" pitchFamily="2" charset="0"/>
            </a:endParaRPr>
          </a:p>
          <a:p>
            <a:pPr marL="285750" indent="-285750">
              <a:buFont typeface="Arial" panose="020B0604020202020204" pitchFamily="34" charset="0"/>
              <a:buChar char="•"/>
            </a:pPr>
            <a:endParaRPr lang="en-US" sz="1700" dirty="0">
              <a:solidFill>
                <a:srgbClr val="000000"/>
              </a:solidFill>
              <a:latin typeface="Helvetica" pitchFamily="2" charset="0"/>
            </a:endParaRPr>
          </a:p>
        </p:txBody>
      </p:sp>
      <p:sp>
        <p:nvSpPr>
          <p:cNvPr id="6" name="TextBox 5">
            <a:extLst>
              <a:ext uri="{FF2B5EF4-FFF2-40B4-BE49-F238E27FC236}">
                <a16:creationId xmlns:a16="http://schemas.microsoft.com/office/drawing/2014/main" id="{99356EFB-5BFE-FB7B-040F-E5BC3A5DBC3D}"/>
              </a:ext>
            </a:extLst>
          </p:cNvPr>
          <p:cNvSpPr txBox="1"/>
          <p:nvPr/>
        </p:nvSpPr>
        <p:spPr>
          <a:xfrm>
            <a:off x="3840480" y="2380906"/>
            <a:ext cx="4194048" cy="4278094"/>
          </a:xfrm>
          <a:prstGeom prst="rect">
            <a:avLst/>
          </a:prstGeom>
          <a:noFill/>
          <a:ln w="12700">
            <a:solidFill>
              <a:schemeClr val="accent1">
                <a:shade val="15000"/>
              </a:schemeClr>
            </a:solidFill>
          </a:ln>
        </p:spPr>
        <p:txBody>
          <a:bodyPr wrap="square">
            <a:spAutoFit/>
          </a:bodyPr>
          <a:lstStyle/>
          <a:p>
            <a:pPr algn="l"/>
            <a:r>
              <a:rPr lang="en-US" sz="1700" i="0" u="sng" dirty="0">
                <a:solidFill>
                  <a:srgbClr val="000000"/>
                </a:solidFill>
                <a:effectLst/>
                <a:latin typeface="Helvetica" pitchFamily="2" charset="0"/>
              </a:rPr>
              <a:t>Traits caused by genotype + environment</a:t>
            </a:r>
          </a:p>
          <a:p>
            <a:pPr algn="l"/>
            <a:endParaRPr lang="en-US" sz="1700" u="sng" dirty="0">
              <a:solidFill>
                <a:srgbClr val="000000"/>
              </a:solidFill>
              <a:latin typeface="Helvetica" pitchFamily="2" charset="0"/>
            </a:endParaRPr>
          </a:p>
          <a:p>
            <a:pPr marL="285750" indent="-285750" algn="l">
              <a:buFont typeface="Arial" panose="020B0604020202020204" pitchFamily="34" charset="0"/>
              <a:buChar char="•"/>
            </a:pPr>
            <a:r>
              <a:rPr lang="en-US" sz="1700" dirty="0">
                <a:solidFill>
                  <a:srgbClr val="000000"/>
                </a:solidFill>
                <a:latin typeface="Helvetica" pitchFamily="2" charset="0"/>
              </a:rPr>
              <a:t>Skin color</a:t>
            </a:r>
          </a:p>
          <a:p>
            <a:pPr marL="285750" indent="-285750" algn="l">
              <a:buFont typeface="Arial" panose="020B0604020202020204" pitchFamily="34" charset="0"/>
              <a:buChar char="•"/>
            </a:pPr>
            <a:r>
              <a:rPr lang="en-US" sz="1700" dirty="0">
                <a:solidFill>
                  <a:srgbClr val="000000"/>
                </a:solidFill>
                <a:latin typeface="Helvetica" pitchFamily="2" charset="0"/>
              </a:rPr>
              <a:t>Height in humans</a:t>
            </a:r>
          </a:p>
          <a:p>
            <a:pPr marL="285750" indent="-285750" algn="l">
              <a:buFont typeface="Arial" panose="020B0604020202020204" pitchFamily="34" charset="0"/>
              <a:buChar char="•"/>
            </a:pPr>
            <a:r>
              <a:rPr lang="en-US" sz="1700" dirty="0">
                <a:solidFill>
                  <a:srgbClr val="000000"/>
                </a:solidFill>
                <a:latin typeface="Helvetica" pitchFamily="2" charset="0"/>
              </a:rPr>
              <a:t>Autism</a:t>
            </a:r>
          </a:p>
          <a:p>
            <a:pPr marL="285750" indent="-285750" algn="l">
              <a:buFont typeface="Arial" panose="020B0604020202020204" pitchFamily="34" charset="0"/>
              <a:buChar char="•"/>
            </a:pPr>
            <a:r>
              <a:rPr lang="en-US" sz="1700" dirty="0">
                <a:solidFill>
                  <a:srgbClr val="000000"/>
                </a:solidFill>
                <a:latin typeface="Helvetica" pitchFamily="2" charset="0"/>
              </a:rPr>
              <a:t>Diabetes</a:t>
            </a:r>
          </a:p>
          <a:p>
            <a:pPr marL="285750" indent="-285750" algn="l">
              <a:buFont typeface="Arial" panose="020B0604020202020204" pitchFamily="34" charset="0"/>
              <a:buChar char="•"/>
            </a:pPr>
            <a:r>
              <a:rPr lang="en-US" sz="1700" dirty="0">
                <a:solidFill>
                  <a:srgbClr val="000000"/>
                </a:solidFill>
                <a:latin typeface="Helvetica" pitchFamily="2" charset="0"/>
              </a:rPr>
              <a:t>Cancer</a:t>
            </a:r>
          </a:p>
          <a:p>
            <a:pPr marL="285750" indent="-285750" algn="l">
              <a:buFont typeface="Arial" panose="020B0604020202020204" pitchFamily="34" charset="0"/>
              <a:buChar char="•"/>
            </a:pPr>
            <a:endParaRPr lang="en-US" sz="1700" dirty="0">
              <a:solidFill>
                <a:srgbClr val="000000"/>
              </a:solidFill>
              <a:latin typeface="Helvetica" pitchFamily="2" charset="0"/>
            </a:endParaRPr>
          </a:p>
          <a:p>
            <a:pPr marL="285750" indent="-285750" algn="l">
              <a:buFont typeface="Arial" panose="020B0604020202020204" pitchFamily="34" charset="0"/>
              <a:buChar char="•"/>
            </a:pPr>
            <a:endParaRPr lang="en-US" sz="1700" dirty="0">
              <a:solidFill>
                <a:srgbClr val="000000"/>
              </a:solidFill>
              <a:latin typeface="Helvetica" pitchFamily="2" charset="0"/>
            </a:endParaRPr>
          </a:p>
          <a:p>
            <a:pPr marL="285750" indent="-285750" algn="l">
              <a:buFont typeface="Arial" panose="020B0604020202020204" pitchFamily="34" charset="0"/>
              <a:buChar char="•"/>
            </a:pPr>
            <a:endParaRPr lang="en-US" sz="1700" dirty="0">
              <a:solidFill>
                <a:srgbClr val="000000"/>
              </a:solidFill>
              <a:latin typeface="Helvetica" pitchFamily="2" charset="0"/>
            </a:endParaRPr>
          </a:p>
          <a:p>
            <a:pPr marL="285750" indent="-285750" algn="l">
              <a:buFont typeface="Arial" panose="020B0604020202020204" pitchFamily="34" charset="0"/>
              <a:buChar char="•"/>
            </a:pPr>
            <a:endParaRPr lang="en-US" sz="1700" dirty="0">
              <a:solidFill>
                <a:srgbClr val="000000"/>
              </a:solidFill>
              <a:latin typeface="Helvetica" pitchFamily="2" charset="0"/>
            </a:endParaRPr>
          </a:p>
          <a:p>
            <a:pPr marL="285750" indent="-285750" algn="l">
              <a:buFont typeface="Arial" panose="020B0604020202020204" pitchFamily="34" charset="0"/>
              <a:buChar char="•"/>
            </a:pPr>
            <a:endParaRPr lang="en-US" sz="1700" dirty="0">
              <a:solidFill>
                <a:srgbClr val="000000"/>
              </a:solidFill>
              <a:latin typeface="Helvetica" pitchFamily="2" charset="0"/>
            </a:endParaRPr>
          </a:p>
          <a:p>
            <a:pPr marL="285750" indent="-285750" algn="l">
              <a:buFont typeface="Arial" panose="020B0604020202020204" pitchFamily="34" charset="0"/>
              <a:buChar char="•"/>
            </a:pPr>
            <a:endParaRPr lang="en-US" sz="1700" dirty="0">
              <a:solidFill>
                <a:srgbClr val="000000"/>
              </a:solidFill>
              <a:latin typeface="Helvetica" pitchFamily="2" charset="0"/>
            </a:endParaRPr>
          </a:p>
          <a:p>
            <a:pPr marL="285750" indent="-285750" algn="l">
              <a:buFont typeface="Arial" panose="020B0604020202020204" pitchFamily="34" charset="0"/>
              <a:buChar char="•"/>
            </a:pPr>
            <a:endParaRPr lang="en-US" sz="1700" dirty="0">
              <a:solidFill>
                <a:srgbClr val="000000"/>
              </a:solidFill>
              <a:latin typeface="Helvetica" pitchFamily="2" charset="0"/>
            </a:endParaRPr>
          </a:p>
          <a:p>
            <a:pPr marL="285750" indent="-285750" algn="l">
              <a:buFont typeface="Arial" panose="020B0604020202020204" pitchFamily="34" charset="0"/>
              <a:buChar char="•"/>
            </a:pPr>
            <a:endParaRPr lang="en-US" sz="1700" dirty="0">
              <a:solidFill>
                <a:srgbClr val="000000"/>
              </a:solidFill>
              <a:latin typeface="Helvetica" pitchFamily="2" charset="0"/>
            </a:endParaRPr>
          </a:p>
          <a:p>
            <a:pPr marL="285750" indent="-285750" algn="l">
              <a:buFont typeface="Arial" panose="020B0604020202020204" pitchFamily="34" charset="0"/>
              <a:buChar char="•"/>
            </a:pPr>
            <a:endParaRPr lang="en-US" sz="1700" dirty="0">
              <a:solidFill>
                <a:srgbClr val="000000"/>
              </a:solidFill>
              <a:latin typeface="Helvetica" pitchFamily="2" charset="0"/>
            </a:endParaRPr>
          </a:p>
        </p:txBody>
      </p:sp>
      <p:sp>
        <p:nvSpPr>
          <p:cNvPr id="7" name="TextBox 6">
            <a:extLst>
              <a:ext uri="{FF2B5EF4-FFF2-40B4-BE49-F238E27FC236}">
                <a16:creationId xmlns:a16="http://schemas.microsoft.com/office/drawing/2014/main" id="{DABD00AE-ECDC-1A75-C265-5816A0947D58}"/>
              </a:ext>
            </a:extLst>
          </p:cNvPr>
          <p:cNvSpPr txBox="1"/>
          <p:nvPr/>
        </p:nvSpPr>
        <p:spPr>
          <a:xfrm>
            <a:off x="8180832" y="2380906"/>
            <a:ext cx="3877056" cy="4278094"/>
          </a:xfrm>
          <a:prstGeom prst="rect">
            <a:avLst/>
          </a:prstGeom>
          <a:noFill/>
          <a:ln w="12700">
            <a:solidFill>
              <a:schemeClr val="accent1">
                <a:shade val="15000"/>
              </a:schemeClr>
            </a:solidFill>
          </a:ln>
        </p:spPr>
        <p:txBody>
          <a:bodyPr wrap="square">
            <a:spAutoFit/>
          </a:bodyPr>
          <a:lstStyle/>
          <a:p>
            <a:pPr algn="l"/>
            <a:r>
              <a:rPr lang="en-US" sz="1700" i="0" u="sng" dirty="0">
                <a:solidFill>
                  <a:srgbClr val="000000"/>
                </a:solidFill>
                <a:effectLst/>
                <a:latin typeface="Helvetica" pitchFamily="2" charset="0"/>
              </a:rPr>
              <a:t>Traits caused by environment ONLY</a:t>
            </a:r>
          </a:p>
          <a:p>
            <a:pPr algn="l"/>
            <a:endParaRPr lang="en-US" sz="1700" u="sng" dirty="0">
              <a:solidFill>
                <a:srgbClr val="000000"/>
              </a:solidFill>
              <a:latin typeface="Helvetica" pitchFamily="2" charset="0"/>
            </a:endParaRPr>
          </a:p>
          <a:p>
            <a:pPr marL="285750" indent="-285750" algn="l">
              <a:buFont typeface="Arial" panose="020B0604020202020204" pitchFamily="34" charset="0"/>
              <a:buChar char="•"/>
            </a:pPr>
            <a:r>
              <a:rPr lang="en-US" sz="1700" dirty="0">
                <a:solidFill>
                  <a:srgbClr val="000000"/>
                </a:solidFill>
                <a:latin typeface="Helvetica" pitchFamily="2" charset="0"/>
              </a:rPr>
              <a:t>Learned behavior:</a:t>
            </a:r>
          </a:p>
          <a:p>
            <a:pPr marL="742950" lvl="1" indent="-285750">
              <a:buFont typeface="Courier New" panose="02070309020205020404" pitchFamily="49" charset="0"/>
              <a:buChar char="o"/>
            </a:pPr>
            <a:r>
              <a:rPr lang="en-US" sz="1700" dirty="0">
                <a:solidFill>
                  <a:srgbClr val="000000"/>
                </a:solidFill>
                <a:latin typeface="Helvetica" pitchFamily="2" charset="0"/>
              </a:rPr>
              <a:t>Languages spoken</a:t>
            </a:r>
          </a:p>
          <a:p>
            <a:pPr marL="742950" lvl="1" indent="-285750">
              <a:buFont typeface="Courier New" panose="02070309020205020404" pitchFamily="49" charset="0"/>
              <a:buChar char="o"/>
            </a:pPr>
            <a:r>
              <a:rPr lang="en-US" sz="1700" dirty="0">
                <a:solidFill>
                  <a:srgbClr val="000000"/>
                </a:solidFill>
                <a:latin typeface="Helvetica" pitchFamily="2" charset="0"/>
              </a:rPr>
              <a:t>Skills acquired</a:t>
            </a:r>
          </a:p>
          <a:p>
            <a:pPr marL="742950" lvl="1" indent="-285750">
              <a:buFont typeface="Courier New" panose="02070309020205020404" pitchFamily="49" charset="0"/>
              <a:buChar char="o"/>
            </a:pPr>
            <a:r>
              <a:rPr lang="en-US" sz="1700" dirty="0">
                <a:solidFill>
                  <a:srgbClr val="000000"/>
                </a:solidFill>
                <a:latin typeface="Helvetica" pitchFamily="2" charset="0"/>
              </a:rPr>
              <a:t>Knowledge learned</a:t>
            </a:r>
          </a:p>
          <a:p>
            <a:pPr marL="285750" indent="-285750" algn="l">
              <a:buFont typeface="Arial" panose="020B0604020202020204" pitchFamily="34" charset="0"/>
              <a:buChar char="•"/>
            </a:pPr>
            <a:r>
              <a:rPr lang="en-US" sz="1700" dirty="0">
                <a:solidFill>
                  <a:srgbClr val="000000"/>
                </a:solidFill>
                <a:latin typeface="Helvetica" pitchFamily="2" charset="0"/>
              </a:rPr>
              <a:t>Acquired physical characteristics:</a:t>
            </a:r>
          </a:p>
          <a:p>
            <a:pPr marL="742950" lvl="1" indent="-285750">
              <a:buFont typeface="Courier New" panose="02070309020205020404" pitchFamily="49" charset="0"/>
              <a:buChar char="o"/>
            </a:pPr>
            <a:r>
              <a:rPr lang="en-US" sz="1700" dirty="0">
                <a:solidFill>
                  <a:srgbClr val="000000"/>
                </a:solidFill>
                <a:latin typeface="Helvetica" pitchFamily="2" charset="0"/>
              </a:rPr>
              <a:t>Scars due to wounds</a:t>
            </a:r>
          </a:p>
          <a:p>
            <a:pPr marL="742950" lvl="1" indent="-285750">
              <a:buFont typeface="Courier New" panose="02070309020205020404" pitchFamily="49" charset="0"/>
              <a:buChar char="o"/>
            </a:pPr>
            <a:r>
              <a:rPr lang="en-US" sz="1700" dirty="0">
                <a:solidFill>
                  <a:srgbClr val="000000"/>
                </a:solidFill>
                <a:latin typeface="Helvetica" pitchFamily="2" charset="0"/>
              </a:rPr>
              <a:t>Tattoos and piercings</a:t>
            </a:r>
          </a:p>
          <a:p>
            <a:pPr marL="742950" lvl="1" indent="-285750">
              <a:buFont typeface="Courier New" panose="02070309020205020404" pitchFamily="49" charset="0"/>
              <a:buChar char="o"/>
            </a:pPr>
            <a:r>
              <a:rPr lang="en-US" sz="1700" dirty="0">
                <a:solidFill>
                  <a:srgbClr val="000000"/>
                </a:solidFill>
                <a:latin typeface="Helvetica" pitchFamily="2" charset="0"/>
              </a:rPr>
              <a:t>Larger muscles from exercise</a:t>
            </a:r>
          </a:p>
          <a:p>
            <a:pPr marL="285750" indent="-285750" algn="l">
              <a:buFont typeface="Arial" panose="020B0604020202020204" pitchFamily="34" charset="0"/>
              <a:buChar char="•"/>
            </a:pPr>
            <a:r>
              <a:rPr lang="en-US" sz="1700" dirty="0">
                <a:solidFill>
                  <a:srgbClr val="000000"/>
                </a:solidFill>
                <a:latin typeface="Helvetica" pitchFamily="2" charset="0"/>
              </a:rPr>
              <a:t>Characteristics from infection:</a:t>
            </a:r>
          </a:p>
          <a:p>
            <a:pPr marL="742950" lvl="1" indent="-285750">
              <a:buFont typeface="Courier New" panose="02070309020205020404" pitchFamily="49" charset="0"/>
              <a:buChar char="o"/>
            </a:pPr>
            <a:r>
              <a:rPr lang="en-US" sz="1700" dirty="0">
                <a:solidFill>
                  <a:srgbClr val="000000"/>
                </a:solidFill>
                <a:latin typeface="Helvetica" pitchFamily="2" charset="0"/>
              </a:rPr>
              <a:t>River blindness (onchocerciasis)</a:t>
            </a:r>
          </a:p>
          <a:p>
            <a:pPr marL="742950" lvl="1" indent="-285750">
              <a:buFont typeface="Courier New" panose="02070309020205020404" pitchFamily="49" charset="0"/>
              <a:buChar char="o"/>
            </a:pPr>
            <a:endParaRPr lang="en-US" sz="1700" dirty="0">
              <a:solidFill>
                <a:srgbClr val="000000"/>
              </a:solidFill>
              <a:latin typeface="Helvetica" pitchFamily="2" charset="0"/>
            </a:endParaRPr>
          </a:p>
          <a:p>
            <a:pPr marL="742950" lvl="1" indent="-285750">
              <a:buFont typeface="Courier New" panose="02070309020205020404" pitchFamily="49" charset="0"/>
              <a:buChar char="o"/>
            </a:pPr>
            <a:endParaRPr lang="en-US" sz="1700" dirty="0">
              <a:solidFill>
                <a:srgbClr val="000000"/>
              </a:solidFill>
              <a:latin typeface="Helvetica" pitchFamily="2" charset="0"/>
            </a:endParaRPr>
          </a:p>
          <a:p>
            <a:pPr marL="742950" lvl="1" indent="-285750">
              <a:buFont typeface="Courier New" panose="02070309020205020404" pitchFamily="49" charset="0"/>
              <a:buChar char="o"/>
            </a:pPr>
            <a:endParaRPr lang="en-US" sz="1700" dirty="0">
              <a:solidFill>
                <a:srgbClr val="000000"/>
              </a:solidFill>
              <a:latin typeface="Helvetica" pitchFamily="2" charset="0"/>
            </a:endParaRPr>
          </a:p>
        </p:txBody>
      </p:sp>
      <p:pic>
        <p:nvPicPr>
          <p:cNvPr id="1030" name="Picture 6" descr="Genetics of Eye Color">
            <a:extLst>
              <a:ext uri="{FF2B5EF4-FFF2-40B4-BE49-F238E27FC236}">
                <a16:creationId xmlns:a16="http://schemas.microsoft.com/office/drawing/2014/main" id="{7ABC0664-BC8C-F135-BF3F-F0CB8B2FCB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3131" y="5059680"/>
            <a:ext cx="1684469" cy="15993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63018C-B435-6ABA-090E-3338FDFCC982}"/>
              </a:ext>
            </a:extLst>
          </p:cNvPr>
          <p:cNvPicPr>
            <a:picLocks noChangeAspect="1"/>
          </p:cNvPicPr>
          <p:nvPr/>
        </p:nvPicPr>
        <p:blipFill>
          <a:blip r:embed="rId5"/>
          <a:stretch>
            <a:fillRect/>
          </a:stretch>
        </p:blipFill>
        <p:spPr>
          <a:xfrm>
            <a:off x="144735" y="5619505"/>
            <a:ext cx="1840587" cy="1002920"/>
          </a:xfrm>
          <a:prstGeom prst="rect">
            <a:avLst/>
          </a:prstGeom>
        </p:spPr>
      </p:pic>
      <p:pic>
        <p:nvPicPr>
          <p:cNvPr id="1034" name="Picture 10" descr="The color of human skin is more complicated than experts thought - Earth.com">
            <a:extLst>
              <a:ext uri="{FF2B5EF4-FFF2-40B4-BE49-F238E27FC236}">
                <a16:creationId xmlns:a16="http://schemas.microsoft.com/office/drawing/2014/main" id="{3B9BF6E2-8AF9-802F-24F2-7574F7DA513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50560" y="2942899"/>
            <a:ext cx="2283968" cy="171297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 height comparison between people who are considered Short/Tall :  r/interestingasfuck">
            <a:extLst>
              <a:ext uri="{FF2B5EF4-FFF2-40B4-BE49-F238E27FC236}">
                <a16:creationId xmlns:a16="http://schemas.microsoft.com/office/drawing/2014/main" id="{16F18798-5E51-493A-E06C-214BEFEB81B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97492" y="4655875"/>
            <a:ext cx="3295787" cy="19774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ntricate snake tattoo design on shoulder showcasing tattoo artists' creativity and precision.">
            <a:extLst>
              <a:ext uri="{FF2B5EF4-FFF2-40B4-BE49-F238E27FC236}">
                <a16:creationId xmlns:a16="http://schemas.microsoft.com/office/drawing/2014/main" id="{24AEDAF1-AF3E-D32F-8B4E-AA4861503224}"/>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10668000" y="5464628"/>
            <a:ext cx="1255776" cy="1085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31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E5C55-6B88-5300-7B70-DBE5AD0D5D3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D3CD68B-6265-D94A-C3C8-B7E9CA8451B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211447" cy="1662545"/>
          </a:xfrm>
          <a:prstGeom prst="rect">
            <a:avLst/>
          </a:prstGeom>
        </p:spPr>
      </p:pic>
      <p:pic>
        <p:nvPicPr>
          <p:cNvPr id="3" name="Picture 2">
            <a:extLst>
              <a:ext uri="{FF2B5EF4-FFF2-40B4-BE49-F238E27FC236}">
                <a16:creationId xmlns:a16="http://schemas.microsoft.com/office/drawing/2014/main" id="{A9454DC2-C823-52AC-D742-F02D51F3E0E1}"/>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Tree>
    <p:extLst>
      <p:ext uri="{BB962C8B-B14F-4D97-AF65-F5344CB8AC3E}">
        <p14:creationId xmlns:p14="http://schemas.microsoft.com/office/powerpoint/2010/main" val="1149960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97A4E-DB13-AC84-6A67-C9A60BA3719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7C43C26-6BD0-1C00-D4DD-44F201D26C58}"/>
              </a:ext>
            </a:extLst>
          </p:cNvPr>
          <p:cNvPicPr>
            <a:picLocks noChangeAspect="1"/>
          </p:cNvPicPr>
          <p:nvPr/>
        </p:nvPicPr>
        <p:blipFill>
          <a:blip r:embed="rId3"/>
          <a:stretch>
            <a:fillRect/>
          </a:stretch>
        </p:blipFill>
        <p:spPr>
          <a:xfrm>
            <a:off x="0" y="0"/>
            <a:ext cx="12211447" cy="5272645"/>
          </a:xfrm>
          <a:prstGeom prst="rect">
            <a:avLst/>
          </a:prstGeom>
        </p:spPr>
      </p:pic>
      <p:pic>
        <p:nvPicPr>
          <p:cNvPr id="3" name="Picture 2">
            <a:extLst>
              <a:ext uri="{FF2B5EF4-FFF2-40B4-BE49-F238E27FC236}">
                <a16:creationId xmlns:a16="http://schemas.microsoft.com/office/drawing/2014/main" id="{0EC972C1-C40F-0B29-8E60-934C83F6CC1C}"/>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Tree>
    <p:extLst>
      <p:ext uri="{BB962C8B-B14F-4D97-AF65-F5344CB8AC3E}">
        <p14:creationId xmlns:p14="http://schemas.microsoft.com/office/powerpoint/2010/main" val="2379377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1B3E0-7739-8D3F-6D4E-D0E7995B8B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DC17081-C355-82E3-8E6F-8F8AE7D3665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71234" cy="1626919"/>
          </a:xfrm>
          <a:prstGeom prst="rect">
            <a:avLst/>
          </a:prstGeom>
        </p:spPr>
      </p:pic>
      <p:pic>
        <p:nvPicPr>
          <p:cNvPr id="3" name="Picture 2">
            <a:extLst>
              <a:ext uri="{FF2B5EF4-FFF2-40B4-BE49-F238E27FC236}">
                <a16:creationId xmlns:a16="http://schemas.microsoft.com/office/drawing/2014/main" id="{FF343C58-A916-B905-5339-0747A891D07B}"/>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Tree>
    <p:extLst>
      <p:ext uri="{BB962C8B-B14F-4D97-AF65-F5344CB8AC3E}">
        <p14:creationId xmlns:p14="http://schemas.microsoft.com/office/powerpoint/2010/main" val="33126905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A837F-0C31-F8D4-959E-ECC1334AC6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A48D7CF-E053-F97C-5B20-B32FE608D23E}"/>
              </a:ext>
            </a:extLst>
          </p:cNvPr>
          <p:cNvPicPr>
            <a:picLocks noChangeAspect="1"/>
          </p:cNvPicPr>
          <p:nvPr/>
        </p:nvPicPr>
        <p:blipFill>
          <a:blip r:embed="rId3"/>
          <a:stretch>
            <a:fillRect/>
          </a:stretch>
        </p:blipFill>
        <p:spPr>
          <a:xfrm>
            <a:off x="0" y="0"/>
            <a:ext cx="12171234" cy="4488873"/>
          </a:xfrm>
          <a:prstGeom prst="rect">
            <a:avLst/>
          </a:prstGeom>
        </p:spPr>
      </p:pic>
      <p:pic>
        <p:nvPicPr>
          <p:cNvPr id="3" name="Picture 2">
            <a:extLst>
              <a:ext uri="{FF2B5EF4-FFF2-40B4-BE49-F238E27FC236}">
                <a16:creationId xmlns:a16="http://schemas.microsoft.com/office/drawing/2014/main" id="{8D5034A8-BA48-3233-E993-FD6F50D9C05A}"/>
              </a:ext>
            </a:extLst>
          </p:cNvPr>
          <p:cNvPicPr>
            <a:picLocks noChangeAspect="1"/>
          </p:cNvPicPr>
          <p:nvPr/>
        </p:nvPicPr>
        <p:blipFill>
          <a:blip r:embed="rId4">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Tree>
    <p:extLst>
      <p:ext uri="{BB962C8B-B14F-4D97-AF65-F5344CB8AC3E}">
        <p14:creationId xmlns:p14="http://schemas.microsoft.com/office/powerpoint/2010/main" val="1574090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96A7B-CA9A-AC85-6F8D-86951D4401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15E55A-C357-D356-B224-50C86E8674A5}"/>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BA23A2C9-9E44-82B9-F8FB-516521836F7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 y="689015"/>
            <a:ext cx="12192000" cy="2184814"/>
          </a:xfrm>
          <a:prstGeom prst="rect">
            <a:avLst/>
          </a:prstGeom>
        </p:spPr>
      </p:pic>
    </p:spTree>
    <p:extLst>
      <p:ext uri="{BB962C8B-B14F-4D97-AF65-F5344CB8AC3E}">
        <p14:creationId xmlns:p14="http://schemas.microsoft.com/office/powerpoint/2010/main" val="2756464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FB56C-238D-0FF7-5CFB-10FCFA6098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07FB2C-5A51-8A49-558D-E228CE55CEEC}"/>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3F2A598D-2C41-459F-0CC8-568408CEC24A}"/>
              </a:ext>
            </a:extLst>
          </p:cNvPr>
          <p:cNvPicPr>
            <a:picLocks noChangeAspect="1"/>
          </p:cNvPicPr>
          <p:nvPr/>
        </p:nvPicPr>
        <p:blipFill>
          <a:blip r:embed="rId4"/>
          <a:stretch>
            <a:fillRect/>
          </a:stretch>
        </p:blipFill>
        <p:spPr>
          <a:xfrm>
            <a:off x="1" y="689015"/>
            <a:ext cx="12192000" cy="5822350"/>
          </a:xfrm>
          <a:prstGeom prst="rect">
            <a:avLst/>
          </a:prstGeom>
        </p:spPr>
      </p:pic>
    </p:spTree>
    <p:extLst>
      <p:ext uri="{BB962C8B-B14F-4D97-AF65-F5344CB8AC3E}">
        <p14:creationId xmlns:p14="http://schemas.microsoft.com/office/powerpoint/2010/main" val="1946395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9A3A9-D663-BB44-2FC6-8068CA152C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AEA8E0-93B2-9B84-E699-393DC14C71DD}"/>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46EABD7A-744B-3742-551A-12C4DC526541}"/>
              </a:ext>
            </a:extLst>
          </p:cNvPr>
          <p:cNvSpPr txBox="1"/>
          <p:nvPr/>
        </p:nvSpPr>
        <p:spPr>
          <a:xfrm>
            <a:off x="0" y="1307038"/>
            <a:ext cx="9314518" cy="1138773"/>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There are over 21,000 genes in the human genome that code for MANY different polypeptide products</a:t>
            </a:r>
          </a:p>
          <a:p>
            <a:endParaRPr lang="en-US" sz="1700" dirty="0">
              <a:latin typeface="Calibri" panose="020F0502020204030204" pitchFamily="34" charset="0"/>
              <a:cs typeface="Calibri" panose="020F0502020204030204" pitchFamily="34" charset="0"/>
              <a:sym typeface="Wingdings" pitchFamily="2" charset="2"/>
            </a:endParaRPr>
          </a:p>
          <a:p>
            <a:r>
              <a:rPr lang="en-US" sz="1700" dirty="0">
                <a:latin typeface="Calibri" panose="020F0502020204030204" pitchFamily="34" charset="0"/>
                <a:cs typeface="Calibri" panose="020F0502020204030204" pitchFamily="34" charset="0"/>
                <a:sym typeface="Wingdings" pitchFamily="2" charset="2"/>
              </a:rPr>
              <a:t>Genes and their polypeptide products can be explored for tens of thousands of different genomes using online databases:</a:t>
            </a:r>
          </a:p>
        </p:txBody>
      </p:sp>
      <p:pic>
        <p:nvPicPr>
          <p:cNvPr id="2" name="Picture 1">
            <a:extLst>
              <a:ext uri="{FF2B5EF4-FFF2-40B4-BE49-F238E27FC236}">
                <a16:creationId xmlns:a16="http://schemas.microsoft.com/office/drawing/2014/main" id="{05F7295C-8D60-B14C-B258-945F81C41277}"/>
              </a:ext>
            </a:extLst>
          </p:cNvPr>
          <p:cNvPicPr>
            <a:picLocks noChangeAspect="1"/>
          </p:cNvPicPr>
          <p:nvPr/>
        </p:nvPicPr>
        <p:blipFill>
          <a:blip r:embed="rId4"/>
          <a:stretch>
            <a:fillRect/>
          </a:stretch>
        </p:blipFill>
        <p:spPr>
          <a:xfrm>
            <a:off x="2762250" y="0"/>
            <a:ext cx="6667500" cy="1066800"/>
          </a:xfrm>
          <a:prstGeom prst="rect">
            <a:avLst/>
          </a:prstGeom>
        </p:spPr>
      </p:pic>
      <p:pic>
        <p:nvPicPr>
          <p:cNvPr id="1026" name="Picture 2" descr="OMIM-org (OMIM) · GitHub">
            <a:hlinkClick r:id="rId5"/>
            <a:extLst>
              <a:ext uri="{FF2B5EF4-FFF2-40B4-BE49-F238E27FC236}">
                <a16:creationId xmlns:a16="http://schemas.microsoft.com/office/drawing/2014/main" id="{8D449CBA-0887-55C1-6156-2761F2D94AE0}"/>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5559613" y="2458408"/>
            <a:ext cx="2681441" cy="9652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sembl name and logo policy">
            <a:hlinkClick r:id="rId7"/>
            <a:extLst>
              <a:ext uri="{FF2B5EF4-FFF2-40B4-BE49-F238E27FC236}">
                <a16:creationId xmlns:a16="http://schemas.microsoft.com/office/drawing/2014/main" id="{0F278B9F-7691-5885-8390-2DE92B9E5DEE}"/>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51376" y="2417202"/>
            <a:ext cx="3744135" cy="12119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verview - Bioinformatics - HarrellGuides at Penn State Hershey Harrell  Health Sciences Library">
            <a:hlinkClick r:id="rId9"/>
            <a:extLst>
              <a:ext uri="{FF2B5EF4-FFF2-40B4-BE49-F238E27FC236}">
                <a16:creationId xmlns:a16="http://schemas.microsoft.com/office/drawing/2014/main" id="{6FFEB190-C3A0-D46E-680F-6B5713D15249}"/>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781589" y="1214913"/>
            <a:ext cx="1283775" cy="21689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A61B0C-5649-3E94-9065-1671070BF610}"/>
              </a:ext>
            </a:extLst>
          </p:cNvPr>
          <p:cNvSpPr txBox="1"/>
          <p:nvPr/>
        </p:nvSpPr>
        <p:spPr>
          <a:xfrm>
            <a:off x="715621" y="3578478"/>
            <a:ext cx="3409514" cy="369332"/>
          </a:xfrm>
          <a:prstGeom prst="rect">
            <a:avLst/>
          </a:prstGeom>
          <a:noFill/>
        </p:spPr>
        <p:txBody>
          <a:bodyPr wrap="square">
            <a:spAutoFit/>
          </a:bodyPr>
          <a:lstStyle/>
          <a:p>
            <a:r>
              <a:rPr lang="en-US" sz="1800" dirty="0">
                <a:latin typeface="Calibri" panose="020F0502020204030204" pitchFamily="34" charset="0"/>
                <a:cs typeface="Calibri" panose="020F0502020204030204" pitchFamily="34" charset="0"/>
                <a:sym typeface="Wingdings" pitchFamily="2" charset="2"/>
              </a:rPr>
              <a:t>Ensembl genome database project</a:t>
            </a:r>
          </a:p>
        </p:txBody>
      </p:sp>
      <p:sp>
        <p:nvSpPr>
          <p:cNvPr id="8" name="TextBox 7">
            <a:extLst>
              <a:ext uri="{FF2B5EF4-FFF2-40B4-BE49-F238E27FC236}">
                <a16:creationId xmlns:a16="http://schemas.microsoft.com/office/drawing/2014/main" id="{A4FE5519-688F-680B-0A67-53D26019D089}"/>
              </a:ext>
            </a:extLst>
          </p:cNvPr>
          <p:cNvSpPr txBox="1"/>
          <p:nvPr/>
        </p:nvSpPr>
        <p:spPr>
          <a:xfrm>
            <a:off x="9378763" y="3318352"/>
            <a:ext cx="2689098" cy="646331"/>
          </a:xfrm>
          <a:prstGeom prst="rect">
            <a:avLst/>
          </a:prstGeom>
          <a:noFill/>
        </p:spPr>
        <p:txBody>
          <a:bodyPr wrap="square">
            <a:spAutoFit/>
          </a:bodyPr>
          <a:lstStyle/>
          <a:p>
            <a:r>
              <a:rPr lang="en-JP" sz="1800" dirty="0">
                <a:latin typeface="Calibri" panose="020F0502020204030204" pitchFamily="34" charset="0"/>
                <a:cs typeface="Calibri" panose="020F0502020204030204" pitchFamily="34" charset="0"/>
              </a:rPr>
              <a:t>National Center of </a:t>
            </a:r>
          </a:p>
          <a:p>
            <a:r>
              <a:rPr lang="en-JP" sz="1800" dirty="0">
                <a:latin typeface="Calibri" panose="020F0502020204030204" pitchFamily="34" charset="0"/>
                <a:cs typeface="Calibri" panose="020F0502020204030204" pitchFamily="34" charset="0"/>
              </a:rPr>
              <a:t>Biotechnology Information</a:t>
            </a:r>
          </a:p>
        </p:txBody>
      </p:sp>
      <p:sp>
        <p:nvSpPr>
          <p:cNvPr id="10" name="TextBox 9">
            <a:extLst>
              <a:ext uri="{FF2B5EF4-FFF2-40B4-BE49-F238E27FC236}">
                <a16:creationId xmlns:a16="http://schemas.microsoft.com/office/drawing/2014/main" id="{82703A85-B96D-A6FA-2517-9E9B3658A199}"/>
              </a:ext>
            </a:extLst>
          </p:cNvPr>
          <p:cNvSpPr txBox="1"/>
          <p:nvPr/>
        </p:nvSpPr>
        <p:spPr>
          <a:xfrm>
            <a:off x="5109700" y="3595351"/>
            <a:ext cx="3837432" cy="369332"/>
          </a:xfrm>
          <a:prstGeom prst="rect">
            <a:avLst/>
          </a:prstGeom>
          <a:noFill/>
        </p:spPr>
        <p:txBody>
          <a:bodyPr wrap="square">
            <a:spAutoFit/>
          </a:bodyPr>
          <a:lstStyle/>
          <a:p>
            <a:r>
              <a:rPr lang="en-US" dirty="0"/>
              <a:t>Online Mendelian Inheritance in Man</a:t>
            </a:r>
          </a:p>
        </p:txBody>
      </p:sp>
      <p:sp>
        <p:nvSpPr>
          <p:cNvPr id="11" name="TextBox 10">
            <a:extLst>
              <a:ext uri="{FF2B5EF4-FFF2-40B4-BE49-F238E27FC236}">
                <a16:creationId xmlns:a16="http://schemas.microsoft.com/office/drawing/2014/main" id="{16CC7CE6-2A5E-89C4-22A0-ACAF35925356}"/>
              </a:ext>
            </a:extLst>
          </p:cNvPr>
          <p:cNvSpPr txBox="1"/>
          <p:nvPr/>
        </p:nvSpPr>
        <p:spPr>
          <a:xfrm>
            <a:off x="99452" y="4149566"/>
            <a:ext cx="4179941" cy="2708434"/>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Using databases you can find:</a:t>
            </a: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Gene name </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Gene location (locus) on chromosome</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Gene base sequence</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Gene alternatives (alleles)</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Gene transcripts</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Protein amino acid sequence</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3D Protein models</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sym typeface="Wingdings" pitchFamily="2" charset="2"/>
              </a:rPr>
              <a:t>and MUCH MORE!</a:t>
            </a:r>
          </a:p>
        </p:txBody>
      </p:sp>
      <p:pic>
        <p:nvPicPr>
          <p:cNvPr id="12" name="Picture 11">
            <a:extLst>
              <a:ext uri="{FF2B5EF4-FFF2-40B4-BE49-F238E27FC236}">
                <a16:creationId xmlns:a16="http://schemas.microsoft.com/office/drawing/2014/main" id="{6DA4DC9B-216D-BF20-92F9-D9EEDDDCE0FA}"/>
              </a:ext>
            </a:extLst>
          </p:cNvPr>
          <p:cNvPicPr>
            <a:picLocks noChangeAspect="1"/>
          </p:cNvPicPr>
          <p:nvPr/>
        </p:nvPicPr>
        <p:blipFill>
          <a:blip r:embed="rId11"/>
          <a:stretch>
            <a:fillRect/>
          </a:stretch>
        </p:blipFill>
        <p:spPr>
          <a:xfrm>
            <a:off x="4099560" y="4887205"/>
            <a:ext cx="6051672" cy="136163"/>
          </a:xfrm>
          <a:prstGeom prst="rect">
            <a:avLst/>
          </a:prstGeom>
        </p:spPr>
      </p:pic>
      <p:pic>
        <p:nvPicPr>
          <p:cNvPr id="13" name="Picture 12">
            <a:extLst>
              <a:ext uri="{FF2B5EF4-FFF2-40B4-BE49-F238E27FC236}">
                <a16:creationId xmlns:a16="http://schemas.microsoft.com/office/drawing/2014/main" id="{63C08612-0024-BBD4-508B-BE47ABEFE1DD}"/>
              </a:ext>
            </a:extLst>
          </p:cNvPr>
          <p:cNvPicPr>
            <a:picLocks noChangeAspect="1"/>
          </p:cNvPicPr>
          <p:nvPr/>
        </p:nvPicPr>
        <p:blipFill>
          <a:blip r:embed="rId12"/>
          <a:stretch>
            <a:fillRect/>
          </a:stretch>
        </p:blipFill>
        <p:spPr>
          <a:xfrm>
            <a:off x="4099560" y="5153791"/>
            <a:ext cx="5999021" cy="788443"/>
          </a:xfrm>
          <a:prstGeom prst="rect">
            <a:avLst/>
          </a:prstGeom>
        </p:spPr>
      </p:pic>
      <p:sp>
        <p:nvSpPr>
          <p:cNvPr id="14" name="TextBox 13">
            <a:extLst>
              <a:ext uri="{FF2B5EF4-FFF2-40B4-BE49-F238E27FC236}">
                <a16:creationId xmlns:a16="http://schemas.microsoft.com/office/drawing/2014/main" id="{BDF776ED-738D-1531-3981-9D994358E778}"/>
              </a:ext>
            </a:extLst>
          </p:cNvPr>
          <p:cNvSpPr txBox="1"/>
          <p:nvPr/>
        </p:nvSpPr>
        <p:spPr>
          <a:xfrm>
            <a:off x="4065100" y="4293903"/>
            <a:ext cx="4492945" cy="353943"/>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Example: AMY1 (amylase alpha 1C)</a:t>
            </a:r>
          </a:p>
        </p:txBody>
      </p:sp>
      <p:pic>
        <p:nvPicPr>
          <p:cNvPr id="16" name="Picture 15">
            <a:extLst>
              <a:ext uri="{FF2B5EF4-FFF2-40B4-BE49-F238E27FC236}">
                <a16:creationId xmlns:a16="http://schemas.microsoft.com/office/drawing/2014/main" id="{D155B54B-8033-9396-C5CA-CEACB658F122}"/>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10209165" y="4382891"/>
            <a:ext cx="1982835" cy="2446824"/>
          </a:xfrm>
          <a:prstGeom prst="rect">
            <a:avLst/>
          </a:prstGeom>
        </p:spPr>
      </p:pic>
      <p:pic>
        <p:nvPicPr>
          <p:cNvPr id="4" name="Picture 3" descr="Link sign icon hyperlink symbol Royalty Free Vector Image">
            <a:extLst>
              <a:ext uri="{FF2B5EF4-FFF2-40B4-BE49-F238E27FC236}">
                <a16:creationId xmlns:a16="http://schemas.microsoft.com/office/drawing/2014/main" id="{32ADA2ED-630B-6E23-0CE6-C1921EF2C14E}"/>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8876640" y="3467518"/>
            <a:ext cx="428155" cy="439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ink sign icon hyperlink symbol Royalty Free Vector Image">
            <a:extLst>
              <a:ext uri="{FF2B5EF4-FFF2-40B4-BE49-F238E27FC236}">
                <a16:creationId xmlns:a16="http://schemas.microsoft.com/office/drawing/2014/main" id="{89BC0F52-56DA-BCD2-3F4B-3ADFA72255F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11564743" y="3204032"/>
            <a:ext cx="428155" cy="4392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ink sign icon hyperlink symbol Royalty Free Vector Image">
            <a:extLst>
              <a:ext uri="{FF2B5EF4-FFF2-40B4-BE49-F238E27FC236}">
                <a16:creationId xmlns:a16="http://schemas.microsoft.com/office/drawing/2014/main" id="{8216FDAB-E9DA-784F-F84B-70D6684D1A18}"/>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828" b="93276" l="0" r="99823">
                        <a14:foregroundMark x1="47080" y1="50000" x2="47080" y2="50000"/>
                        <a14:foregroundMark x1="50442" y1="32759" x2="50442" y2="32759"/>
                        <a14:foregroundMark x1="33628" y1="29483" x2="33628" y2="29483"/>
                        <a14:foregroundMark x1="30265" y1="30345" x2="30265" y2="30345"/>
                        <a14:foregroundMark x1="30265" y1="30345" x2="30265" y2="30345"/>
                        <a14:foregroundMark x1="21947" y1="27931" x2="21947" y2="27931"/>
                        <a14:foregroundMark x1="16814" y1="43448" x2="16814" y2="43448"/>
                        <a14:foregroundMark x1="16814" y1="43448" x2="16814" y2="43448"/>
                        <a14:foregroundMark x1="16814" y1="43448" x2="16814" y2="43448"/>
                        <a14:foregroundMark x1="30265" y1="18966" x2="12566" y2="49138"/>
                        <a14:foregroundMark x1="12566" y1="49138" x2="11858" y2="52414"/>
                        <a14:foregroundMark x1="45487" y1="27069" x2="5841" y2="64655"/>
                        <a14:foregroundMark x1="67257" y1="6552" x2="32035" y2="9138"/>
                        <a14:foregroundMark x1="32035" y1="9138" x2="11327" y2="42931"/>
                        <a14:foregroundMark x1="11327" y1="42931" x2="25310" y2="75517"/>
                        <a14:foregroundMark x1="25310" y1="75517" x2="67257" y2="77931"/>
                        <a14:foregroundMark x1="67257" y1="77931" x2="86903" y2="48448"/>
                        <a14:foregroundMark x1="86903" y1="48448" x2="86903" y2="14828"/>
                        <a14:foregroundMark x1="86903" y1="14828" x2="86549" y2="14828"/>
                        <a14:foregroundMark x1="88319" y1="36897" x2="77345" y2="74655"/>
                        <a14:foregroundMark x1="77345" y1="74655" x2="30796" y2="77931"/>
                        <a14:foregroundMark x1="30796" y1="77931" x2="30619" y2="41897"/>
                        <a14:foregroundMark x1="30619" y1="41897" x2="57168" y2="36897"/>
                        <a14:foregroundMark x1="63894" y1="64655" x2="66372" y2="72931"/>
                        <a14:foregroundMark x1="33628" y1="16379" x2="71858" y2="14310"/>
                        <a14:foregroundMark x1="71858" y1="14310" x2="78407" y2="70000"/>
                        <a14:foregroundMark x1="78407" y1="70000" x2="73097" y2="81897"/>
                        <a14:foregroundMark x1="21947" y1="11552" x2="3363" y2="45000"/>
                        <a14:foregroundMark x1="3363" y1="45000" x2="15221" y2="82069"/>
                        <a14:foregroundMark x1="15221" y1="82069" x2="50265" y2="94138"/>
                        <a14:foregroundMark x1="50265" y1="94138" x2="85841" y2="80172"/>
                        <a14:foregroundMark x1="85841" y1="80172" x2="94159" y2="54138"/>
                        <a14:foregroundMark x1="30265" y1="93448" x2="68142" y2="86724"/>
                        <a14:foregroundMark x1="68142" y1="86724" x2="69027" y2="86034"/>
                        <a14:foregroundMark x1="23540" y1="48276" x2="61239" y2="71552"/>
                        <a14:foregroundMark x1="61239" y1="71552" x2="79292" y2="32759"/>
                        <a14:foregroundMark x1="79292" y1="32759" x2="48850" y2="34483"/>
                        <a14:foregroundMark x1="38761" y1="41034" x2="23540" y2="72241"/>
                        <a14:foregroundMark x1="23540" y1="72241" x2="24425" y2="73793"/>
                        <a14:foregroundMark x1="49558" y1="51552" x2="49558" y2="51552"/>
                        <a14:foregroundMark x1="44602" y1="64655" x2="44602" y2="64655"/>
                        <a14:foregroundMark x1="55575" y1="45862" x2="55575" y2="45862"/>
                        <a14:foregroundMark x1="50442" y1="44310" x2="50442" y2="44310"/>
                        <a14:foregroundMark x1="19292" y1="31897" x2="34513" y2="70000"/>
                        <a14:foregroundMark x1="34513" y1="70000" x2="77345" y2="51379"/>
                        <a14:foregroundMark x1="77345" y1="51379" x2="57699" y2="19828"/>
                        <a14:foregroundMark x1="57699" y1="19828" x2="50442" y2="23793"/>
                        <a14:foregroundMark x1="35398" y1="5000" x2="69912" y2="9828"/>
                        <a14:foregroundMark x1="69912" y1="9828" x2="70619" y2="10690"/>
                        <a14:foregroundMark x1="94159" y1="44310" x2="94159" y2="62241"/>
                        <a14:foregroundMark x1="95044" y1="45000" x2="99823" y2="60862"/>
                        <a14:foregroundMark x1="0" y1="51897" x2="3186" y2="65345"/>
                        <a14:foregroundMark x1="23540" y1="63966" x2="56460" y2="48448"/>
                        <a14:foregroundMark x1="56460" y1="48448" x2="65664" y2="37759"/>
                        <a14:foregroundMark x1="62301" y1="25345" x2="37876" y2="51552"/>
                        <a14:foregroundMark x1="59646" y1="23793" x2="54690" y2="56552"/>
                        <a14:foregroundMark x1="65664" y1="28621" x2="76460" y2="33621"/>
                        <a14:foregroundMark x1="50442" y1="52414" x2="70619" y2="43448"/>
                        <a14:foregroundMark x1="62301" y1="47586" x2="62301" y2="47586"/>
                        <a14:foregroundMark x1="58938" y1="54828" x2="58938" y2="54828"/>
                        <a14:foregroundMark x1="69027" y1="45862" x2="42124" y2="53276"/>
                        <a14:foregroundMark x1="69027" y1="46724" x2="42124" y2="58103"/>
                      </a14:backgroundRemoval>
                    </a14:imgEffect>
                  </a14:imgLayer>
                </a14:imgProps>
              </a:ext>
              <a:ext uri="{28A0092B-C50C-407E-A947-70E740481C1C}">
                <a14:useLocalDpi xmlns:a14="http://schemas.microsoft.com/office/drawing/2010/main"/>
              </a:ext>
            </a:extLst>
          </a:blip>
          <a:srcRect/>
          <a:stretch/>
        </p:blipFill>
        <p:spPr bwMode="auto">
          <a:xfrm>
            <a:off x="4198228" y="3494307"/>
            <a:ext cx="428155" cy="439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393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A51C5-1FB5-76D4-EBF9-F6BDC3D502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2E8FE84-846F-3742-0C65-551B090402F4}"/>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19CC2BCB-F0F3-7593-E1EA-31BE65B815DF}"/>
              </a:ext>
            </a:extLst>
          </p:cNvPr>
          <p:cNvPicPr>
            <a:picLocks noChangeAspect="1"/>
          </p:cNvPicPr>
          <p:nvPr/>
        </p:nvPicPr>
        <p:blipFill>
          <a:blip r:embed="rId4"/>
          <a:stretch>
            <a:fillRect/>
          </a:stretch>
        </p:blipFill>
        <p:spPr>
          <a:xfrm>
            <a:off x="2762250" y="0"/>
            <a:ext cx="6667500" cy="1066800"/>
          </a:xfrm>
          <a:prstGeom prst="rect">
            <a:avLst/>
          </a:prstGeom>
        </p:spPr>
      </p:pic>
      <p:sp>
        <p:nvSpPr>
          <p:cNvPr id="4" name="TextBox 3">
            <a:extLst>
              <a:ext uri="{FF2B5EF4-FFF2-40B4-BE49-F238E27FC236}">
                <a16:creationId xmlns:a16="http://schemas.microsoft.com/office/drawing/2014/main" id="{D1021691-F233-A3D7-F8EC-A0461E5E48DB}"/>
              </a:ext>
            </a:extLst>
          </p:cNvPr>
          <p:cNvSpPr txBox="1"/>
          <p:nvPr/>
        </p:nvSpPr>
        <p:spPr>
          <a:xfrm>
            <a:off x="0" y="1307038"/>
            <a:ext cx="9314518" cy="615553"/>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Gene locus (plural loci) is written using specific nomenclature:</a:t>
            </a:r>
          </a:p>
          <a:p>
            <a:endParaRPr lang="en-US" sz="1700" dirty="0">
              <a:latin typeface="Calibri" panose="020F0502020204030204" pitchFamily="34" charset="0"/>
              <a:cs typeface="Calibri" panose="020F0502020204030204" pitchFamily="34" charset="0"/>
              <a:sym typeface="Wingdings" pitchFamily="2" charset="2"/>
            </a:endParaRPr>
          </a:p>
        </p:txBody>
      </p:sp>
      <p:sp>
        <p:nvSpPr>
          <p:cNvPr id="9" name="TextBox 8">
            <a:extLst>
              <a:ext uri="{FF2B5EF4-FFF2-40B4-BE49-F238E27FC236}">
                <a16:creationId xmlns:a16="http://schemas.microsoft.com/office/drawing/2014/main" id="{31664589-D8E0-EE6B-2E0C-AE099A6C1696}"/>
              </a:ext>
            </a:extLst>
          </p:cNvPr>
          <p:cNvSpPr txBox="1"/>
          <p:nvPr/>
        </p:nvSpPr>
        <p:spPr>
          <a:xfrm>
            <a:off x="129036" y="1886703"/>
            <a:ext cx="6125460" cy="4278094"/>
          </a:xfrm>
          <a:prstGeom prst="rect">
            <a:avLst/>
          </a:prstGeom>
          <a:noFill/>
        </p:spPr>
        <p:txBody>
          <a:bodyPr wrap="square">
            <a:spAutoFit/>
          </a:bodyPr>
          <a:lstStyle/>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shorter arm of a chromosome </a:t>
            </a:r>
            <a:r>
              <a:rPr lang="en-US" sz="1700"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rPr>
              <a:t>p-arm, </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longer arm </a:t>
            </a:r>
            <a:r>
              <a:rPr lang="en-US" sz="1700" dirty="0">
                <a:latin typeface="Calibri" panose="020F0502020204030204" pitchFamily="34" charset="0"/>
                <a:cs typeface="Calibri" panose="020F0502020204030204" pitchFamily="34" charset="0"/>
                <a:sym typeface="Wingdings" pitchFamily="2" charset="2"/>
              </a:rPr>
              <a:t> </a:t>
            </a:r>
            <a:r>
              <a:rPr lang="en-US" sz="1700" dirty="0">
                <a:latin typeface="Calibri" panose="020F0502020204030204" pitchFamily="34" charset="0"/>
                <a:cs typeface="Calibri" panose="020F0502020204030204" pitchFamily="34" charset="0"/>
              </a:rPr>
              <a:t>q-arm. </a:t>
            </a:r>
          </a:p>
          <a:p>
            <a:pPr marL="285750" indent="-285750">
              <a:buFont typeface="Arial" panose="020B0604020202020204" pitchFamily="34" charset="0"/>
              <a:buChar char="•"/>
            </a:pPr>
            <a:endParaRPr lang="en-US" sz="1700" dirty="0">
              <a:latin typeface="Calibri" panose="020F0502020204030204" pitchFamily="34" charset="0"/>
              <a:cs typeface="Calibri" panose="020F0502020204030204" pitchFamily="34" charset="0"/>
            </a:endParaRPr>
          </a:p>
          <a:p>
            <a:r>
              <a:rPr lang="en-US" sz="1700" dirty="0">
                <a:latin typeface="Calibri" panose="020F0502020204030204" pitchFamily="34" charset="0"/>
                <a:cs typeface="Calibri" panose="020F0502020204030204" pitchFamily="34" charset="0"/>
              </a:rPr>
              <a:t>Example: </a:t>
            </a:r>
            <a:r>
              <a:rPr lang="en-US" sz="1700" b="1" dirty="0">
                <a:latin typeface="Calibri" panose="020F0502020204030204" pitchFamily="34" charset="0"/>
                <a:cs typeface="Calibri" panose="020F0502020204030204" pitchFamily="34" charset="0"/>
              </a:rPr>
              <a:t>3p22.1</a:t>
            </a:r>
            <a:r>
              <a:rPr lang="en-US" sz="1700" dirty="0">
                <a:latin typeface="Calibri" panose="020F0502020204030204" pitchFamily="34" charset="0"/>
                <a:cs typeface="Calibri" panose="020F0502020204030204" pitchFamily="34" charset="0"/>
              </a:rPr>
              <a:t>, where:</a:t>
            </a:r>
          </a:p>
          <a:p>
            <a:pPr marL="742950" lvl="1"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3 = chromosome 3</a:t>
            </a:r>
          </a:p>
          <a:p>
            <a:pPr marL="742950" lvl="1"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p = p-arm</a:t>
            </a:r>
          </a:p>
          <a:p>
            <a:pPr marL="742950" lvl="1"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22 = region 2, band 2 (read as "two, two”)</a:t>
            </a:r>
          </a:p>
          <a:p>
            <a:pPr marL="742950" lvl="1"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1 = sub-band 1</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Thus, the entire locus of the example above would be read as "three P two two point one". </a:t>
            </a:r>
          </a:p>
          <a:p>
            <a:pPr marL="285750" indent="-285750">
              <a:buFont typeface="Arial" panose="020B0604020202020204" pitchFamily="34" charset="0"/>
              <a:buChar char="•"/>
            </a:pPr>
            <a:r>
              <a:rPr lang="en-US" sz="1700" dirty="0">
                <a:latin typeface="Calibri" panose="020F0502020204030204" pitchFamily="34" charset="0"/>
                <a:cs typeface="Calibri" panose="020F0502020204030204" pitchFamily="34" charset="0"/>
              </a:rPr>
              <a:t>The cytogenetic bands are areas of the chromosome either rich in actively-transcribed DNA (euchromatin) or packaged DNA (heterochromatin). They appear differently upon staining (for example, euchromatin appears white and heterochromatin appears black on staining). They are counted from the centromere out toward the telomeres</a:t>
            </a:r>
          </a:p>
        </p:txBody>
      </p:sp>
      <p:pic>
        <p:nvPicPr>
          <p:cNvPr id="15" name="Picture 14">
            <a:extLst>
              <a:ext uri="{FF2B5EF4-FFF2-40B4-BE49-F238E27FC236}">
                <a16:creationId xmlns:a16="http://schemas.microsoft.com/office/drawing/2014/main" id="{83C9312D-8C71-958E-9559-3B2E5C0D536A}"/>
              </a:ext>
            </a:extLst>
          </p:cNvPr>
          <p:cNvPicPr>
            <a:picLocks noChangeAspect="1"/>
          </p:cNvPicPr>
          <p:nvPr/>
        </p:nvPicPr>
        <p:blipFill>
          <a:blip r:embed="rId5"/>
          <a:stretch>
            <a:fillRect/>
          </a:stretch>
        </p:blipFill>
        <p:spPr>
          <a:xfrm>
            <a:off x="6213661" y="1437189"/>
            <a:ext cx="5978339" cy="4366203"/>
          </a:xfrm>
          <a:prstGeom prst="rect">
            <a:avLst/>
          </a:prstGeom>
        </p:spPr>
      </p:pic>
    </p:spTree>
    <p:extLst>
      <p:ext uri="{BB962C8B-B14F-4D97-AF65-F5344CB8AC3E}">
        <p14:creationId xmlns:p14="http://schemas.microsoft.com/office/powerpoint/2010/main" val="3299189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BB0DD-3748-F3DD-1DCB-DEDF18D720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C87728-39B5-1DC5-80B7-D5482EC05AFD}"/>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A9F8D252-3873-91D9-3621-D3F37B6BB45E}"/>
              </a:ext>
            </a:extLst>
          </p:cNvPr>
          <p:cNvSpPr txBox="1"/>
          <p:nvPr/>
        </p:nvSpPr>
        <p:spPr>
          <a:xfrm>
            <a:off x="-12192" y="1167773"/>
            <a:ext cx="11826240" cy="1477328"/>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sym typeface="Wingdings" pitchFamily="2" charset="2"/>
              </a:rPr>
              <a:t>Linked genes</a:t>
            </a:r>
            <a:r>
              <a:rPr lang="en-US" dirty="0">
                <a:latin typeface="Calibri" panose="020F0502020204030204" pitchFamily="34" charset="0"/>
                <a:cs typeface="Calibri" panose="020F0502020204030204" pitchFamily="34" charset="0"/>
                <a:sym typeface="Wingdings" pitchFamily="2" charset="2"/>
              </a:rPr>
              <a:t>: pairs or groups of genes which are inherited together, carried on the same chromosome (close to one another)</a:t>
            </a:r>
          </a:p>
          <a:p>
            <a:endParaRPr lang="en-US" dirty="0">
              <a:latin typeface="Calibri" panose="020F0502020204030204" pitchFamily="34" charset="0"/>
              <a:cs typeface="Calibri" panose="020F0502020204030204" pitchFamily="34" charset="0"/>
              <a:sym typeface="Wingdings" pitchFamily="2" charset="2"/>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itchFamily="2" charset="2"/>
              </a:rPr>
              <a:t>Genes can be linked on the X chromosome but in most cases, on an autosome  autosomal gene linkage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sym typeface="Wingdings" pitchFamily="2" charset="2"/>
              </a:rPr>
              <a:t>As alleles of linked genes are located on the same chromosome, they can fail to sort independently and move as a single unit (linkage group)</a:t>
            </a:r>
            <a:endParaRPr lang="en-JP"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BCE7D3A-91B0-940C-9D61-5973AF79CD4D}"/>
              </a:ext>
            </a:extLst>
          </p:cNvPr>
          <p:cNvPicPr>
            <a:picLocks noChangeAspect="1"/>
          </p:cNvPicPr>
          <p:nvPr/>
        </p:nvPicPr>
        <p:blipFill>
          <a:blip r:embed="rId4"/>
          <a:stretch>
            <a:fillRect/>
          </a:stretch>
        </p:blipFill>
        <p:spPr>
          <a:xfrm>
            <a:off x="2787650" y="42198"/>
            <a:ext cx="6616700" cy="1054100"/>
          </a:xfrm>
          <a:prstGeom prst="rect">
            <a:avLst/>
          </a:prstGeom>
        </p:spPr>
      </p:pic>
      <p:sp>
        <p:nvSpPr>
          <p:cNvPr id="12" name="TextBox 11">
            <a:extLst>
              <a:ext uri="{FF2B5EF4-FFF2-40B4-BE49-F238E27FC236}">
                <a16:creationId xmlns:a16="http://schemas.microsoft.com/office/drawing/2014/main" id="{525288F8-DB95-BB61-EFD2-8966BE1962F0}"/>
              </a:ext>
            </a:extLst>
          </p:cNvPr>
          <p:cNvSpPr txBox="1"/>
          <p:nvPr/>
        </p:nvSpPr>
        <p:spPr>
          <a:xfrm>
            <a:off x="9550654" y="2859613"/>
            <a:ext cx="2641346" cy="1138773"/>
          </a:xfrm>
          <a:prstGeom prst="rect">
            <a:avLst/>
          </a:prstGeom>
          <a:noFill/>
        </p:spPr>
        <p:txBody>
          <a:bodyPr wrap="square">
            <a:spAutoFit/>
          </a:bodyPr>
          <a:lstStyle/>
          <a:p>
            <a:r>
              <a:rPr lang="en-US" sz="1700" i="1" dirty="0">
                <a:latin typeface="Calibri" panose="020F0502020204030204" pitchFamily="34" charset="0"/>
                <a:cs typeface="Calibri" panose="020F0502020204030204" pitchFamily="34" charset="0"/>
                <a:sym typeface="Wingdings" pitchFamily="2" charset="2"/>
              </a:rPr>
              <a:t>Vertical lines represent homologous chromosomes and are used to represent linked genes</a:t>
            </a:r>
          </a:p>
        </p:txBody>
      </p:sp>
      <p:pic>
        <p:nvPicPr>
          <p:cNvPr id="13" name="Picture 12">
            <a:extLst>
              <a:ext uri="{FF2B5EF4-FFF2-40B4-BE49-F238E27FC236}">
                <a16:creationId xmlns:a16="http://schemas.microsoft.com/office/drawing/2014/main" id="{519D36DE-608B-78FD-6B12-841D065170FE}"/>
              </a:ext>
            </a:extLst>
          </p:cNvPr>
          <p:cNvPicPr>
            <a:picLocks noChangeAspect="1"/>
          </p:cNvPicPr>
          <p:nvPr/>
        </p:nvPicPr>
        <p:blipFill>
          <a:blip r:embed="rId5"/>
          <a:stretch>
            <a:fillRect/>
          </a:stretch>
        </p:blipFill>
        <p:spPr>
          <a:xfrm>
            <a:off x="715621" y="2716576"/>
            <a:ext cx="8474710" cy="4113936"/>
          </a:xfrm>
          <a:prstGeom prst="rect">
            <a:avLst/>
          </a:prstGeom>
        </p:spPr>
      </p:pic>
    </p:spTree>
    <p:extLst>
      <p:ext uri="{BB962C8B-B14F-4D97-AF65-F5344CB8AC3E}">
        <p14:creationId xmlns:p14="http://schemas.microsoft.com/office/powerpoint/2010/main" val="4132389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50C2F-7CC0-A4C7-F295-DE02C61C40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1A6938-468E-8288-F21F-9A554EFB4AF2}"/>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A3CEB3E8-DC50-E47E-1C68-2C3F836DA14B}"/>
              </a:ext>
            </a:extLst>
          </p:cNvPr>
          <p:cNvSpPr txBox="1"/>
          <p:nvPr/>
        </p:nvSpPr>
        <p:spPr>
          <a:xfrm>
            <a:off x="-12192" y="1167773"/>
            <a:ext cx="11826240" cy="120032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sym typeface="Wingdings" pitchFamily="2" charset="2"/>
              </a:rPr>
              <a:t>Linked genes will be inherited together (no independent assortment) and hence don’t follow the normal inheritance patterns for a dihybrid cross</a:t>
            </a:r>
            <a:br>
              <a:rPr lang="en-US" dirty="0">
                <a:latin typeface="Calibri" panose="020F0502020204030204" pitchFamily="34" charset="0"/>
                <a:cs typeface="Calibri" panose="020F0502020204030204" pitchFamily="34" charset="0"/>
                <a:sym typeface="Wingdings" pitchFamily="2" charset="2"/>
              </a:rPr>
            </a:br>
            <a:endParaRPr lang="en-US"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dirty="0">
                <a:latin typeface="Calibri" panose="020F0502020204030204" pitchFamily="34" charset="0"/>
                <a:cs typeface="Calibri" panose="020F0502020204030204" pitchFamily="34" charset="0"/>
                <a:sym typeface="Wingdings" pitchFamily="2" charset="2"/>
              </a:rPr>
              <a:t>Instead, the phenotypic ratios will be more closely aligned to a monohybrid cross as the two genes are inherited together</a:t>
            </a:r>
          </a:p>
        </p:txBody>
      </p:sp>
      <p:pic>
        <p:nvPicPr>
          <p:cNvPr id="4" name="Picture 3">
            <a:extLst>
              <a:ext uri="{FF2B5EF4-FFF2-40B4-BE49-F238E27FC236}">
                <a16:creationId xmlns:a16="http://schemas.microsoft.com/office/drawing/2014/main" id="{61A5BC64-9981-B13A-E605-4C3F03D7F622}"/>
              </a:ext>
            </a:extLst>
          </p:cNvPr>
          <p:cNvPicPr>
            <a:picLocks noChangeAspect="1"/>
          </p:cNvPicPr>
          <p:nvPr/>
        </p:nvPicPr>
        <p:blipFill>
          <a:blip r:embed="rId4"/>
          <a:stretch>
            <a:fillRect/>
          </a:stretch>
        </p:blipFill>
        <p:spPr>
          <a:xfrm>
            <a:off x="2787650" y="42198"/>
            <a:ext cx="6616700" cy="1054100"/>
          </a:xfrm>
          <a:prstGeom prst="rect">
            <a:avLst/>
          </a:prstGeom>
        </p:spPr>
      </p:pic>
      <p:pic>
        <p:nvPicPr>
          <p:cNvPr id="3074" name="Picture 2" descr="cross%20unlinked">
            <a:extLst>
              <a:ext uri="{FF2B5EF4-FFF2-40B4-BE49-F238E27FC236}">
                <a16:creationId xmlns:a16="http://schemas.microsoft.com/office/drawing/2014/main" id="{25D98A26-BFF4-B79F-DC0C-F3DAF60ECA9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09216" y="2466847"/>
            <a:ext cx="3223006" cy="44047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ross%20linked">
            <a:extLst>
              <a:ext uri="{FF2B5EF4-FFF2-40B4-BE49-F238E27FC236}">
                <a16:creationId xmlns:a16="http://schemas.microsoft.com/office/drawing/2014/main" id="{C6D937E5-2A1D-CC5C-DE89-C44151B39DC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25185" y="2454655"/>
            <a:ext cx="3223006" cy="4378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745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26D81-AD6B-B143-2DCD-9AF5AFE6657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D5B6A08-F2DE-CD2F-9B62-F16B2A0F3836}"/>
              </a:ext>
            </a:extLst>
          </p:cNvPr>
          <p:cNvSpPr txBox="1"/>
          <p:nvPr/>
        </p:nvSpPr>
        <p:spPr>
          <a:xfrm>
            <a:off x="97537" y="1986612"/>
            <a:ext cx="5681470" cy="4801314"/>
          </a:xfrm>
          <a:prstGeom prst="rect">
            <a:avLst/>
          </a:prstGeom>
          <a:noFill/>
        </p:spPr>
        <p:txBody>
          <a:bodyPr wrap="square">
            <a:spAutoFit/>
          </a:bodyPr>
          <a:lstStyle/>
          <a:p>
            <a:pPr marL="285750" indent="-285750">
              <a:buFont typeface="Arial" panose="020B0604020202020204" pitchFamily="34" charset="0"/>
              <a:buChar char="•"/>
            </a:pPr>
            <a:r>
              <a:rPr lang="en-US" sz="1700" i="0" dirty="0">
                <a:solidFill>
                  <a:srgbClr val="000000"/>
                </a:solidFill>
                <a:effectLst/>
                <a:latin typeface="Helvetica" pitchFamily="2" charset="0"/>
              </a:rPr>
              <a:t>Gregor Mendel (1822 –1884) was a monk and teacher with interests in plant breeding. The monastery he attended had a botanical garden where he began a series of experiments to find out how traits are passed from generation to generation. </a:t>
            </a:r>
          </a:p>
          <a:p>
            <a:pPr marL="285750" indent="-285750">
              <a:buFont typeface="Arial" panose="020B0604020202020204" pitchFamily="34" charset="0"/>
              <a:buChar char="•"/>
            </a:pPr>
            <a:r>
              <a:rPr lang="en-US" sz="1700" i="1" dirty="0">
                <a:solidFill>
                  <a:srgbClr val="000000"/>
                </a:solidFill>
                <a:effectLst/>
                <a:latin typeface="Helvetica" pitchFamily="2" charset="0"/>
              </a:rPr>
              <a:t>At the time, it was thought that parents’ traits were blended in their progeny.</a:t>
            </a:r>
          </a:p>
          <a:p>
            <a:pPr marL="285750" indent="-285750">
              <a:buFont typeface="Arial" panose="020B0604020202020204" pitchFamily="34" charset="0"/>
              <a:buChar char="•"/>
            </a:pPr>
            <a:r>
              <a:rPr lang="en-US" sz="1700" dirty="0">
                <a:solidFill>
                  <a:srgbClr val="000000"/>
                </a:solidFill>
                <a:latin typeface="Helvetica" pitchFamily="2" charset="0"/>
              </a:rPr>
              <a:t>He studied pea plants (</a:t>
            </a:r>
            <a:r>
              <a:rPr lang="en-US" sz="1700" i="1" dirty="0">
                <a:solidFill>
                  <a:srgbClr val="000000"/>
                </a:solidFill>
                <a:latin typeface="Helvetica" pitchFamily="2" charset="0"/>
              </a:rPr>
              <a:t>Pisum sativum</a:t>
            </a:r>
            <a:r>
              <a:rPr lang="en-US" sz="1700" dirty="0">
                <a:solidFill>
                  <a:srgbClr val="000000"/>
                </a:solidFill>
                <a:latin typeface="Helvetica" pitchFamily="2" charset="0"/>
              </a:rPr>
              <a:t>) which are hermaphroditic (producing both male and female gametes) as a model organism</a:t>
            </a:r>
          </a:p>
          <a:p>
            <a:pPr marL="285750" indent="-285750">
              <a:buFont typeface="Arial" panose="020B0604020202020204" pitchFamily="34" charset="0"/>
              <a:buChar char="•"/>
            </a:pPr>
            <a:r>
              <a:rPr lang="en-US" sz="1700" dirty="0">
                <a:solidFill>
                  <a:srgbClr val="000000"/>
                </a:solidFill>
                <a:latin typeface="Helvetica" pitchFamily="2" charset="0"/>
              </a:rPr>
              <a:t>Pea plants vary in several visible traits where for each there are two distinct phenotypes (ex: green seed vs yellow seed)</a:t>
            </a:r>
          </a:p>
          <a:p>
            <a:pPr marL="285750" indent="-285750">
              <a:buFont typeface="Arial" panose="020B0604020202020204" pitchFamily="34" charset="0"/>
              <a:buChar char="•"/>
            </a:pPr>
            <a:r>
              <a:rPr lang="en-US" sz="1700" dirty="0">
                <a:solidFill>
                  <a:srgbClr val="000000"/>
                </a:solidFill>
                <a:latin typeface="Helvetica" pitchFamily="2" charset="0"/>
              </a:rPr>
              <a:t>He performed controlled cross pollination:</a:t>
            </a:r>
          </a:p>
          <a:p>
            <a:pPr marL="800100" lvl="1" indent="-342900">
              <a:buFont typeface="+mj-lt"/>
              <a:buAutoNum type="arabicPeriod"/>
            </a:pPr>
            <a:r>
              <a:rPr lang="en-US" sz="1700" dirty="0">
                <a:solidFill>
                  <a:srgbClr val="000000"/>
                </a:solidFill>
                <a:latin typeface="Helvetica" pitchFamily="2" charset="0"/>
              </a:rPr>
              <a:t>Anther removed from plant 2 (to prevent self-pollination and fertilization)</a:t>
            </a:r>
          </a:p>
          <a:p>
            <a:pPr marL="800100" lvl="1" indent="-342900">
              <a:buFont typeface="+mj-lt"/>
              <a:buAutoNum type="arabicPeriod"/>
            </a:pPr>
            <a:r>
              <a:rPr lang="en-US" sz="1700" dirty="0">
                <a:solidFill>
                  <a:srgbClr val="000000"/>
                </a:solidFill>
                <a:latin typeface="Helvetica" pitchFamily="2" charset="0"/>
              </a:rPr>
              <a:t>Pollen from plant 1 is manually transferred to stigma of plant 2</a:t>
            </a:r>
          </a:p>
        </p:txBody>
      </p:sp>
      <p:pic>
        <p:nvPicPr>
          <p:cNvPr id="2" name="Picture 1">
            <a:extLst>
              <a:ext uri="{FF2B5EF4-FFF2-40B4-BE49-F238E27FC236}">
                <a16:creationId xmlns:a16="http://schemas.microsoft.com/office/drawing/2014/main" id="{CD6889D5-E8F5-F99A-366C-F25A4E237570}"/>
              </a:ext>
            </a:extLst>
          </p:cNvPr>
          <p:cNvPicPr>
            <a:picLocks noChangeAspect="1"/>
          </p:cNvPicPr>
          <p:nvPr/>
        </p:nvPicPr>
        <p:blipFill>
          <a:blip r:embed="rId3"/>
          <a:stretch>
            <a:fillRect/>
          </a:stretch>
        </p:blipFill>
        <p:spPr>
          <a:xfrm>
            <a:off x="2731008" y="0"/>
            <a:ext cx="6995160" cy="1500302"/>
          </a:xfrm>
          <a:prstGeom prst="rect">
            <a:avLst/>
          </a:prstGeom>
        </p:spPr>
      </p:pic>
      <p:pic>
        <p:nvPicPr>
          <p:cNvPr id="3" name="Picture 2">
            <a:extLst>
              <a:ext uri="{FF2B5EF4-FFF2-40B4-BE49-F238E27FC236}">
                <a16:creationId xmlns:a16="http://schemas.microsoft.com/office/drawing/2014/main" id="{782E1FA1-5BF5-16D7-84DC-E534001F10F6}"/>
              </a:ext>
            </a:extLst>
          </p:cNvPr>
          <p:cNvPicPr>
            <a:picLocks noChangeAspect="1"/>
          </p:cNvPicPr>
          <p:nvPr/>
        </p:nvPicPr>
        <p:blipFill>
          <a:blip r:embed="rId4"/>
          <a:stretch>
            <a:fillRect/>
          </a:stretch>
        </p:blipFill>
        <p:spPr>
          <a:xfrm>
            <a:off x="5783845" y="4388826"/>
            <a:ext cx="6412993" cy="2469174"/>
          </a:xfrm>
          <a:prstGeom prst="rect">
            <a:avLst/>
          </a:prstGeom>
        </p:spPr>
      </p:pic>
      <p:pic>
        <p:nvPicPr>
          <p:cNvPr id="2050" name="Picture 2" descr="Sobre Gregor Mendel - Revista Mètode">
            <a:extLst>
              <a:ext uri="{FF2B5EF4-FFF2-40B4-BE49-F238E27FC236}">
                <a16:creationId xmlns:a16="http://schemas.microsoft.com/office/drawing/2014/main" id="{8BED6801-3734-9177-D86A-D3DF49CB52B9}"/>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279048" y="88391"/>
            <a:ext cx="1971738" cy="1828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a Plants ( Read ) | Biology | CK-12 Foundation">
            <a:extLst>
              <a:ext uri="{FF2B5EF4-FFF2-40B4-BE49-F238E27FC236}">
                <a16:creationId xmlns:a16="http://schemas.microsoft.com/office/drawing/2014/main" id="{57D28344-77C0-19D1-8C04-56E99AD919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51856" y="1554848"/>
            <a:ext cx="4940269" cy="283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251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9ADD5-8D51-5B0B-A8A6-1E65C75728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0CB8E4-1DC0-DFD4-CC53-752EF5FB15DB}"/>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sp>
        <p:nvSpPr>
          <p:cNvPr id="6" name="TextBox 5">
            <a:extLst>
              <a:ext uri="{FF2B5EF4-FFF2-40B4-BE49-F238E27FC236}">
                <a16:creationId xmlns:a16="http://schemas.microsoft.com/office/drawing/2014/main" id="{69645F01-8ADA-44A2-1BF0-C1AECD5710A5}"/>
              </a:ext>
            </a:extLst>
          </p:cNvPr>
          <p:cNvSpPr txBox="1"/>
          <p:nvPr/>
        </p:nvSpPr>
        <p:spPr>
          <a:xfrm>
            <a:off x="0" y="1317765"/>
            <a:ext cx="11862816" cy="1661993"/>
          </a:xfrm>
          <a:prstGeom prst="rect">
            <a:avLst/>
          </a:prstGeom>
          <a:noFill/>
        </p:spPr>
        <p:txBody>
          <a:bodyPr wrap="square">
            <a:spAutoFit/>
          </a:bodyPr>
          <a:lstStyle/>
          <a:p>
            <a:r>
              <a:rPr lang="en-US" sz="1700" dirty="0">
                <a:latin typeface="Calibri" panose="020F0502020204030204" pitchFamily="34" charset="0"/>
                <a:cs typeface="Calibri" panose="020F0502020204030204" pitchFamily="34" charset="0"/>
                <a:sym typeface="Wingdings" pitchFamily="2" charset="2"/>
              </a:rPr>
              <a:t>The generation of new combinations of alleles is </a:t>
            </a:r>
            <a:r>
              <a:rPr lang="en-US" sz="1700" b="1" dirty="0">
                <a:latin typeface="Calibri" panose="020F0502020204030204" pitchFamily="34" charset="0"/>
                <a:cs typeface="Calibri" panose="020F0502020204030204" pitchFamily="34" charset="0"/>
                <a:sym typeface="Wingdings" pitchFamily="2" charset="2"/>
              </a:rPr>
              <a:t>recombination</a:t>
            </a:r>
            <a:r>
              <a:rPr lang="en-US" sz="1700" dirty="0">
                <a:latin typeface="Calibri" panose="020F0502020204030204" pitchFamily="34" charset="0"/>
                <a:cs typeface="Calibri" panose="020F0502020204030204" pitchFamily="34" charset="0"/>
                <a:sym typeface="Wingdings" pitchFamily="2" charset="2"/>
              </a:rPr>
              <a:t>, which occurs in Prophase I of Meiosis</a:t>
            </a:r>
          </a:p>
          <a:p>
            <a:endParaRPr lang="en-US" sz="1700" dirty="0">
              <a:latin typeface="Calibri" panose="020F0502020204030204" pitchFamily="34" charset="0"/>
              <a:cs typeface="Calibri" panose="020F0502020204030204" pitchFamily="34" charset="0"/>
              <a:sym typeface="Wingdings" pitchFamily="2" charset="2"/>
            </a:endParaRPr>
          </a:p>
          <a:p>
            <a:pPr marL="285750" indent="-285750">
              <a:buFont typeface="Wingdings" pitchFamily="2" charset="2"/>
              <a:buChar char="Ø"/>
            </a:pPr>
            <a:r>
              <a:rPr lang="en-US" sz="1700" b="1" dirty="0">
                <a:latin typeface="Calibri" panose="020F0502020204030204" pitchFamily="34" charset="0"/>
                <a:cs typeface="Calibri" panose="020F0502020204030204" pitchFamily="34" charset="0"/>
                <a:sym typeface="Wingdings" pitchFamily="2" charset="2"/>
              </a:rPr>
              <a:t>Recombinants</a:t>
            </a:r>
            <a:r>
              <a:rPr lang="en-US" sz="1700" dirty="0">
                <a:latin typeface="Calibri" panose="020F0502020204030204" pitchFamily="34" charset="0"/>
                <a:cs typeface="Calibri" panose="020F0502020204030204" pitchFamily="34" charset="0"/>
                <a:sym typeface="Wingdings" pitchFamily="2" charset="2"/>
              </a:rPr>
              <a:t> refer to the combinations of alleles not found in the parents (for either linked or unlinked genes)</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Recombinants can either be identified within gametes or in the genotypes and phenotypes of offspring</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 closer together the genes are on the chromosome, the more likely they will be inherited together </a:t>
            </a:r>
          </a:p>
          <a:p>
            <a:pPr marL="285750" indent="-285750">
              <a:buFont typeface="Wingdings" pitchFamily="2" charset="2"/>
              <a:buChar char="Ø"/>
            </a:pPr>
            <a:r>
              <a:rPr lang="en-US" sz="1700" dirty="0">
                <a:latin typeface="Calibri" panose="020F0502020204030204" pitchFamily="34" charset="0"/>
                <a:cs typeface="Calibri" panose="020F0502020204030204" pitchFamily="34" charset="0"/>
                <a:sym typeface="Wingdings" pitchFamily="2" charset="2"/>
              </a:rPr>
              <a:t>The more genes are on a chromosome, the more likely cross-over will occur and recombination can occur</a:t>
            </a:r>
          </a:p>
        </p:txBody>
      </p:sp>
      <p:pic>
        <p:nvPicPr>
          <p:cNvPr id="2" name="Picture 1">
            <a:extLst>
              <a:ext uri="{FF2B5EF4-FFF2-40B4-BE49-F238E27FC236}">
                <a16:creationId xmlns:a16="http://schemas.microsoft.com/office/drawing/2014/main" id="{0F4783E9-C82F-322C-479E-DAABEC506DD9}"/>
              </a:ext>
            </a:extLst>
          </p:cNvPr>
          <p:cNvPicPr>
            <a:picLocks noChangeAspect="1"/>
          </p:cNvPicPr>
          <p:nvPr/>
        </p:nvPicPr>
        <p:blipFill>
          <a:blip r:embed="rId4"/>
          <a:stretch>
            <a:fillRect/>
          </a:stretch>
        </p:blipFill>
        <p:spPr>
          <a:xfrm>
            <a:off x="2781300" y="42198"/>
            <a:ext cx="6629400" cy="1016000"/>
          </a:xfrm>
          <a:prstGeom prst="rect">
            <a:avLst/>
          </a:prstGeom>
        </p:spPr>
      </p:pic>
      <p:pic>
        <p:nvPicPr>
          <p:cNvPr id="4" name="Picture 3">
            <a:extLst>
              <a:ext uri="{FF2B5EF4-FFF2-40B4-BE49-F238E27FC236}">
                <a16:creationId xmlns:a16="http://schemas.microsoft.com/office/drawing/2014/main" id="{E4985B02-3AFA-A982-2548-B0A6D7305E22}"/>
              </a:ext>
            </a:extLst>
          </p:cNvPr>
          <p:cNvPicPr>
            <a:picLocks noChangeAspect="1"/>
          </p:cNvPicPr>
          <p:nvPr/>
        </p:nvPicPr>
        <p:blipFill>
          <a:blip r:embed="rId5"/>
          <a:stretch>
            <a:fillRect/>
          </a:stretch>
        </p:blipFill>
        <p:spPr>
          <a:xfrm>
            <a:off x="450056" y="3520224"/>
            <a:ext cx="10498360" cy="3183712"/>
          </a:xfrm>
          <a:prstGeom prst="rect">
            <a:avLst/>
          </a:prstGeom>
        </p:spPr>
      </p:pic>
      <p:pic>
        <p:nvPicPr>
          <p:cNvPr id="4098" name="Picture 2" descr="Genetic Linkage">
            <a:extLst>
              <a:ext uri="{FF2B5EF4-FFF2-40B4-BE49-F238E27FC236}">
                <a16:creationId xmlns:a16="http://schemas.microsoft.com/office/drawing/2014/main" id="{713DBDE4-9C42-A555-8353-A8EE526173FD}"/>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r="53636"/>
          <a:stretch/>
        </p:blipFill>
        <p:spPr bwMode="auto">
          <a:xfrm>
            <a:off x="10381055" y="444208"/>
            <a:ext cx="155448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netic Linkage">
            <a:extLst>
              <a:ext uri="{FF2B5EF4-FFF2-40B4-BE49-F238E27FC236}">
                <a16:creationId xmlns:a16="http://schemas.microsoft.com/office/drawing/2014/main" id="{FB39E545-B46A-6DE4-0234-9B0011801E40}"/>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50000"/>
          <a:stretch/>
        </p:blipFill>
        <p:spPr bwMode="auto">
          <a:xfrm>
            <a:off x="10381055" y="1953476"/>
            <a:ext cx="1676400" cy="138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3675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15E9E-3831-C18B-21DD-CF7532040F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CDADC6-940C-049F-90F2-49AA7C9EBFE6}"/>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AA0B7558-C8DB-40B5-A094-D690B59A774C}"/>
              </a:ext>
            </a:extLst>
          </p:cNvPr>
          <p:cNvPicPr>
            <a:picLocks noChangeAspect="1"/>
          </p:cNvPicPr>
          <p:nvPr/>
        </p:nvPicPr>
        <p:blipFill>
          <a:blip r:embed="rId4"/>
          <a:stretch>
            <a:fillRect/>
          </a:stretch>
        </p:blipFill>
        <p:spPr>
          <a:xfrm>
            <a:off x="2781300" y="42198"/>
            <a:ext cx="6629400" cy="1016000"/>
          </a:xfrm>
          <a:prstGeom prst="rect">
            <a:avLst/>
          </a:prstGeom>
        </p:spPr>
      </p:pic>
      <p:pic>
        <p:nvPicPr>
          <p:cNvPr id="7" name="Picture 6">
            <a:extLst>
              <a:ext uri="{FF2B5EF4-FFF2-40B4-BE49-F238E27FC236}">
                <a16:creationId xmlns:a16="http://schemas.microsoft.com/office/drawing/2014/main" id="{34DC38B3-839C-2099-ACF5-A2B2754A3A55}"/>
              </a:ext>
            </a:extLst>
          </p:cNvPr>
          <p:cNvPicPr>
            <a:picLocks noChangeAspect="1"/>
          </p:cNvPicPr>
          <p:nvPr/>
        </p:nvPicPr>
        <p:blipFill>
          <a:blip r:embed="rId5"/>
          <a:stretch>
            <a:fillRect/>
          </a:stretch>
        </p:blipFill>
        <p:spPr>
          <a:xfrm>
            <a:off x="73152" y="1333040"/>
            <a:ext cx="12029658" cy="5299407"/>
          </a:xfrm>
          <a:prstGeom prst="rect">
            <a:avLst/>
          </a:prstGeom>
        </p:spPr>
      </p:pic>
    </p:spTree>
    <p:extLst>
      <p:ext uri="{BB962C8B-B14F-4D97-AF65-F5344CB8AC3E}">
        <p14:creationId xmlns:p14="http://schemas.microsoft.com/office/powerpoint/2010/main" val="40646147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FD411-465D-19E9-C338-FB6E95B334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8FEA9A-6F0D-DCC2-1A6F-98B68D64469F}"/>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E42ADFCD-A3B0-D223-8876-BFD0D2135AAC}"/>
              </a:ext>
            </a:extLst>
          </p:cNvPr>
          <p:cNvPicPr>
            <a:picLocks noChangeAspect="1"/>
          </p:cNvPicPr>
          <p:nvPr/>
        </p:nvPicPr>
        <p:blipFill>
          <a:blip r:embed="rId4"/>
          <a:stretch>
            <a:fillRect/>
          </a:stretch>
        </p:blipFill>
        <p:spPr>
          <a:xfrm>
            <a:off x="3397469" y="42198"/>
            <a:ext cx="5423916" cy="831251"/>
          </a:xfrm>
          <a:prstGeom prst="rect">
            <a:avLst/>
          </a:prstGeom>
        </p:spPr>
      </p:pic>
      <p:sp>
        <p:nvSpPr>
          <p:cNvPr id="5" name="TextBox 4">
            <a:extLst>
              <a:ext uri="{FF2B5EF4-FFF2-40B4-BE49-F238E27FC236}">
                <a16:creationId xmlns:a16="http://schemas.microsoft.com/office/drawing/2014/main" id="{02AF890D-233F-57EC-8914-68E5D4B2FD8A}"/>
              </a:ext>
            </a:extLst>
          </p:cNvPr>
          <p:cNvSpPr txBox="1"/>
          <p:nvPr/>
        </p:nvSpPr>
        <p:spPr>
          <a:xfrm>
            <a:off x="63153" y="807975"/>
            <a:ext cx="12092548" cy="1569660"/>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Practice Question 1</a:t>
            </a:r>
          </a:p>
          <a:p>
            <a:pPr>
              <a:buNone/>
            </a:pPr>
            <a:r>
              <a:rPr lang="en-US" sz="1600" b="0" i="0" dirty="0">
                <a:solidFill>
                  <a:srgbClr val="000000"/>
                </a:solidFill>
                <a:effectLst/>
                <a:latin typeface="Calibri" panose="020F0502020204030204" pitchFamily="34" charset="0"/>
                <a:cs typeface="Calibri" panose="020F0502020204030204" pitchFamily="34" charset="0"/>
              </a:rPr>
              <a:t>The alleles for round seed (R) and yellow seed (Y) are dominant over the alleles for wrinkled seed (r) and green seed (y).</a:t>
            </a:r>
          </a:p>
          <a:p>
            <a:pPr>
              <a:buNone/>
            </a:pPr>
            <a:r>
              <a:rPr lang="en-US" sz="1600" dirty="0">
                <a:solidFill>
                  <a:srgbClr val="000000"/>
                </a:solidFill>
                <a:latin typeface="Calibri" panose="020F0502020204030204" pitchFamily="34" charset="0"/>
                <a:cs typeface="Calibri" panose="020F0502020204030204" pitchFamily="34" charset="0"/>
              </a:rPr>
              <a:t>Pure-breeding round yellow plants were crossed with pure-breeding wrinkled green plants. The offspring of the F</a:t>
            </a:r>
            <a:r>
              <a:rPr lang="en-US" sz="1600" baseline="-25000" dirty="0">
                <a:solidFill>
                  <a:srgbClr val="000000"/>
                </a:solidFill>
                <a:latin typeface="Calibri" panose="020F0502020204030204" pitchFamily="34" charset="0"/>
                <a:cs typeface="Calibri" panose="020F0502020204030204" pitchFamily="34" charset="0"/>
              </a:rPr>
              <a:t>1</a:t>
            </a:r>
            <a:r>
              <a:rPr lang="en-US" sz="1600" dirty="0">
                <a:solidFill>
                  <a:srgbClr val="000000"/>
                </a:solidFill>
                <a:latin typeface="Calibri" panose="020F0502020204030204" pitchFamily="34" charset="0"/>
                <a:cs typeface="Calibri" panose="020F0502020204030204" pitchFamily="34" charset="0"/>
              </a:rPr>
              <a:t> generation were back-crossed to the wrinkled-green parental strain. </a:t>
            </a:r>
          </a:p>
          <a:p>
            <a:pPr marL="342900" indent="-342900">
              <a:buFont typeface="+mj-lt"/>
              <a:buAutoNum type="alphaLcParenR"/>
            </a:pPr>
            <a:r>
              <a:rPr lang="en-US" sz="1600" dirty="0">
                <a:solidFill>
                  <a:srgbClr val="000000"/>
                </a:solidFill>
                <a:latin typeface="Calibri" panose="020F0502020204030204" pitchFamily="34" charset="0"/>
                <a:cs typeface="Calibri" panose="020F0502020204030204" pitchFamily="34" charset="0"/>
              </a:rPr>
              <a:t>Deduce the phenotypic ratio of the F</a:t>
            </a:r>
            <a:r>
              <a:rPr lang="en-US" sz="1600" baseline="-25000" dirty="0">
                <a:solidFill>
                  <a:srgbClr val="000000"/>
                </a:solidFill>
                <a:latin typeface="Calibri" panose="020F0502020204030204" pitchFamily="34" charset="0"/>
                <a:cs typeface="Calibri" panose="020F0502020204030204" pitchFamily="34" charset="0"/>
              </a:rPr>
              <a:t>2</a:t>
            </a:r>
            <a:r>
              <a:rPr lang="en-US" sz="1600" dirty="0">
                <a:solidFill>
                  <a:srgbClr val="000000"/>
                </a:solidFill>
                <a:latin typeface="Calibri" panose="020F0502020204030204" pitchFamily="34" charset="0"/>
                <a:cs typeface="Calibri" panose="020F0502020204030204" pitchFamily="34" charset="0"/>
              </a:rPr>
              <a:t> generation </a:t>
            </a:r>
          </a:p>
          <a:p>
            <a:pPr marL="342900" indent="-342900">
              <a:buFont typeface="+mj-lt"/>
              <a:buAutoNum type="alphaLcParenR"/>
            </a:pPr>
            <a:r>
              <a:rPr lang="en-US" sz="1600" dirty="0">
                <a:solidFill>
                  <a:srgbClr val="000000"/>
                </a:solidFill>
                <a:effectLst/>
                <a:latin typeface="Calibri" panose="020F0502020204030204" pitchFamily="34" charset="0"/>
                <a:cs typeface="Calibri" panose="020F0502020204030204" pitchFamily="34" charset="0"/>
              </a:rPr>
              <a:t>Identify recombinant genotypes in the F</a:t>
            </a:r>
            <a:r>
              <a:rPr lang="en-US" sz="1600" baseline="-25000" dirty="0">
                <a:solidFill>
                  <a:srgbClr val="000000"/>
                </a:solidFill>
                <a:effectLst/>
                <a:latin typeface="Calibri" panose="020F0502020204030204" pitchFamily="34" charset="0"/>
                <a:cs typeface="Calibri" panose="020F0502020204030204" pitchFamily="34" charset="0"/>
              </a:rPr>
              <a:t>2 </a:t>
            </a:r>
            <a:r>
              <a:rPr lang="en-US" sz="1600" dirty="0">
                <a:solidFill>
                  <a:srgbClr val="000000"/>
                </a:solidFill>
                <a:effectLst/>
                <a:latin typeface="Calibri" panose="020F0502020204030204" pitchFamily="34" charset="0"/>
                <a:cs typeface="Calibri" panose="020F0502020204030204" pitchFamily="34" charset="0"/>
              </a:rPr>
              <a:t>generation</a:t>
            </a:r>
          </a:p>
        </p:txBody>
      </p:sp>
    </p:spTree>
    <p:extLst>
      <p:ext uri="{BB962C8B-B14F-4D97-AF65-F5344CB8AC3E}">
        <p14:creationId xmlns:p14="http://schemas.microsoft.com/office/powerpoint/2010/main" val="4238434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9E85D-B30C-8DBD-CF02-844EE56323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2D01AC-E5C4-E236-CDF0-DA7FC6D5F4B1}"/>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208B3C77-2E5F-B554-5C29-7580379C60EF}"/>
              </a:ext>
            </a:extLst>
          </p:cNvPr>
          <p:cNvPicPr>
            <a:picLocks noChangeAspect="1"/>
          </p:cNvPicPr>
          <p:nvPr/>
        </p:nvPicPr>
        <p:blipFill>
          <a:blip r:embed="rId4"/>
          <a:stretch>
            <a:fillRect/>
          </a:stretch>
        </p:blipFill>
        <p:spPr>
          <a:xfrm>
            <a:off x="3397469" y="42198"/>
            <a:ext cx="5423916" cy="831251"/>
          </a:xfrm>
          <a:prstGeom prst="rect">
            <a:avLst/>
          </a:prstGeom>
        </p:spPr>
      </p:pic>
      <p:sp>
        <p:nvSpPr>
          <p:cNvPr id="5" name="TextBox 4">
            <a:extLst>
              <a:ext uri="{FF2B5EF4-FFF2-40B4-BE49-F238E27FC236}">
                <a16:creationId xmlns:a16="http://schemas.microsoft.com/office/drawing/2014/main" id="{1724FF3D-660E-FA54-4F89-28F3BC361DBD}"/>
              </a:ext>
            </a:extLst>
          </p:cNvPr>
          <p:cNvSpPr txBox="1"/>
          <p:nvPr/>
        </p:nvSpPr>
        <p:spPr>
          <a:xfrm>
            <a:off x="63153" y="807975"/>
            <a:ext cx="12092548" cy="1569660"/>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Practice Question 1</a:t>
            </a:r>
          </a:p>
          <a:p>
            <a:pPr>
              <a:buNone/>
            </a:pPr>
            <a:r>
              <a:rPr lang="en-US" sz="1600" b="0" i="0" dirty="0">
                <a:solidFill>
                  <a:srgbClr val="000000"/>
                </a:solidFill>
                <a:effectLst/>
                <a:latin typeface="Calibri" panose="020F0502020204030204" pitchFamily="34" charset="0"/>
                <a:cs typeface="Calibri" panose="020F0502020204030204" pitchFamily="34" charset="0"/>
              </a:rPr>
              <a:t>The alleles for round seed (R) and yellow seed (Y) are dominant over the alleles for wrinkled seed (r) and green seed (y).</a:t>
            </a:r>
          </a:p>
          <a:p>
            <a:pPr>
              <a:buNone/>
            </a:pPr>
            <a:r>
              <a:rPr lang="en-US" sz="1600" dirty="0">
                <a:solidFill>
                  <a:srgbClr val="000000"/>
                </a:solidFill>
                <a:latin typeface="Calibri" panose="020F0502020204030204" pitchFamily="34" charset="0"/>
                <a:cs typeface="Calibri" panose="020F0502020204030204" pitchFamily="34" charset="0"/>
              </a:rPr>
              <a:t>Pure-breeding round yellow plants were crossed with pure-breeding wrinkled green plants. The offspring of the F</a:t>
            </a:r>
            <a:r>
              <a:rPr lang="en-US" sz="1600" baseline="-25000" dirty="0">
                <a:solidFill>
                  <a:srgbClr val="000000"/>
                </a:solidFill>
                <a:latin typeface="Calibri" panose="020F0502020204030204" pitchFamily="34" charset="0"/>
                <a:cs typeface="Calibri" panose="020F0502020204030204" pitchFamily="34" charset="0"/>
              </a:rPr>
              <a:t>1</a:t>
            </a:r>
            <a:r>
              <a:rPr lang="en-US" sz="1600" dirty="0">
                <a:solidFill>
                  <a:srgbClr val="000000"/>
                </a:solidFill>
                <a:latin typeface="Calibri" panose="020F0502020204030204" pitchFamily="34" charset="0"/>
                <a:cs typeface="Calibri" panose="020F0502020204030204" pitchFamily="34" charset="0"/>
              </a:rPr>
              <a:t> generation were back-crossed to the wrinkled-green parental strain. </a:t>
            </a:r>
          </a:p>
          <a:p>
            <a:pPr marL="342900" indent="-342900">
              <a:buFont typeface="+mj-lt"/>
              <a:buAutoNum type="alphaLcParenR"/>
            </a:pPr>
            <a:r>
              <a:rPr lang="en-US" sz="1600" dirty="0">
                <a:solidFill>
                  <a:srgbClr val="000000"/>
                </a:solidFill>
                <a:latin typeface="Calibri" panose="020F0502020204030204" pitchFamily="34" charset="0"/>
                <a:cs typeface="Calibri" panose="020F0502020204030204" pitchFamily="34" charset="0"/>
              </a:rPr>
              <a:t>Deduce the phenotypic ratio of the F</a:t>
            </a:r>
            <a:r>
              <a:rPr lang="en-US" sz="1600" baseline="-25000" dirty="0">
                <a:solidFill>
                  <a:srgbClr val="000000"/>
                </a:solidFill>
                <a:latin typeface="Calibri" panose="020F0502020204030204" pitchFamily="34" charset="0"/>
                <a:cs typeface="Calibri" panose="020F0502020204030204" pitchFamily="34" charset="0"/>
              </a:rPr>
              <a:t>2</a:t>
            </a:r>
            <a:r>
              <a:rPr lang="en-US" sz="1600" dirty="0">
                <a:solidFill>
                  <a:srgbClr val="000000"/>
                </a:solidFill>
                <a:latin typeface="Calibri" panose="020F0502020204030204" pitchFamily="34" charset="0"/>
                <a:cs typeface="Calibri" panose="020F0502020204030204" pitchFamily="34" charset="0"/>
              </a:rPr>
              <a:t> generation </a:t>
            </a:r>
          </a:p>
          <a:p>
            <a:pPr marL="342900" indent="-342900">
              <a:buFont typeface="+mj-lt"/>
              <a:buAutoNum type="alphaLcParenR"/>
            </a:pPr>
            <a:r>
              <a:rPr lang="en-US" sz="1600" dirty="0">
                <a:solidFill>
                  <a:srgbClr val="000000"/>
                </a:solidFill>
                <a:effectLst/>
                <a:latin typeface="Calibri" panose="020F0502020204030204" pitchFamily="34" charset="0"/>
                <a:cs typeface="Calibri" panose="020F0502020204030204" pitchFamily="34" charset="0"/>
              </a:rPr>
              <a:t>Identify recombinant genotypes in the F</a:t>
            </a:r>
            <a:r>
              <a:rPr lang="en-US" sz="1600" baseline="-25000" dirty="0">
                <a:solidFill>
                  <a:srgbClr val="000000"/>
                </a:solidFill>
                <a:effectLst/>
                <a:latin typeface="Calibri" panose="020F0502020204030204" pitchFamily="34" charset="0"/>
                <a:cs typeface="Calibri" panose="020F0502020204030204" pitchFamily="34" charset="0"/>
              </a:rPr>
              <a:t>2 </a:t>
            </a:r>
            <a:r>
              <a:rPr lang="en-US" sz="1600" dirty="0">
                <a:solidFill>
                  <a:srgbClr val="000000"/>
                </a:solidFill>
                <a:effectLst/>
                <a:latin typeface="Calibri" panose="020F0502020204030204" pitchFamily="34" charset="0"/>
                <a:cs typeface="Calibri" panose="020F0502020204030204" pitchFamily="34" charset="0"/>
              </a:rPr>
              <a:t>generation</a:t>
            </a:r>
          </a:p>
        </p:txBody>
      </p:sp>
      <p:pic>
        <p:nvPicPr>
          <p:cNvPr id="7" name="Picture 6">
            <a:extLst>
              <a:ext uri="{FF2B5EF4-FFF2-40B4-BE49-F238E27FC236}">
                <a16:creationId xmlns:a16="http://schemas.microsoft.com/office/drawing/2014/main" id="{5FF37054-93A8-EA24-EA41-DE5B0DB8C564}"/>
              </a:ext>
            </a:extLst>
          </p:cNvPr>
          <p:cNvPicPr>
            <a:picLocks noChangeAspect="1"/>
          </p:cNvPicPr>
          <p:nvPr/>
        </p:nvPicPr>
        <p:blipFill>
          <a:blip r:embed="rId5"/>
          <a:stretch>
            <a:fillRect/>
          </a:stretch>
        </p:blipFill>
        <p:spPr>
          <a:xfrm>
            <a:off x="320040" y="2445705"/>
            <a:ext cx="11328866" cy="4412295"/>
          </a:xfrm>
          <a:prstGeom prst="rect">
            <a:avLst/>
          </a:prstGeom>
        </p:spPr>
      </p:pic>
    </p:spTree>
    <p:extLst>
      <p:ext uri="{BB962C8B-B14F-4D97-AF65-F5344CB8AC3E}">
        <p14:creationId xmlns:p14="http://schemas.microsoft.com/office/powerpoint/2010/main" val="31674540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CF2CB-172D-E63D-3DD8-565BADA1AC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82E898-FDC6-3AFA-7A41-47BEE98B8A09}"/>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4D2983EF-0074-E42A-1896-CA3F3FD7A2F6}"/>
              </a:ext>
            </a:extLst>
          </p:cNvPr>
          <p:cNvPicPr>
            <a:picLocks noChangeAspect="1"/>
          </p:cNvPicPr>
          <p:nvPr/>
        </p:nvPicPr>
        <p:blipFill>
          <a:blip r:embed="rId4"/>
          <a:stretch>
            <a:fillRect/>
          </a:stretch>
        </p:blipFill>
        <p:spPr>
          <a:xfrm>
            <a:off x="3397469" y="42198"/>
            <a:ext cx="5423916" cy="831251"/>
          </a:xfrm>
          <a:prstGeom prst="rect">
            <a:avLst/>
          </a:prstGeom>
        </p:spPr>
      </p:pic>
      <p:sp>
        <p:nvSpPr>
          <p:cNvPr id="5" name="TextBox 4">
            <a:extLst>
              <a:ext uri="{FF2B5EF4-FFF2-40B4-BE49-F238E27FC236}">
                <a16:creationId xmlns:a16="http://schemas.microsoft.com/office/drawing/2014/main" id="{CB55C623-23C1-1F6C-4442-589B0857D962}"/>
              </a:ext>
            </a:extLst>
          </p:cNvPr>
          <p:cNvSpPr txBox="1"/>
          <p:nvPr/>
        </p:nvSpPr>
        <p:spPr>
          <a:xfrm>
            <a:off x="63153" y="807975"/>
            <a:ext cx="12092548" cy="1107996"/>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Practice Question 2</a:t>
            </a:r>
          </a:p>
          <a:p>
            <a:pPr>
              <a:buNone/>
            </a:pPr>
            <a:r>
              <a:rPr lang="en-US" sz="1600" b="0" i="0" dirty="0">
                <a:solidFill>
                  <a:srgbClr val="000000"/>
                </a:solidFill>
                <a:effectLst/>
                <a:latin typeface="Calibri" panose="020F0502020204030204" pitchFamily="34" charset="0"/>
                <a:cs typeface="Calibri" panose="020F0502020204030204" pitchFamily="34" charset="0"/>
              </a:rPr>
              <a:t>In sweet peas the genes for flower color and pollen grains are carried on the same chromosome. Plants which are heterozygous at both loci are test-crossed. A small number of </a:t>
            </a:r>
            <a:r>
              <a:rPr lang="en-US" sz="1600" b="0" i="0" dirty="0" err="1">
                <a:solidFill>
                  <a:srgbClr val="000000"/>
                </a:solidFill>
                <a:effectLst/>
                <a:latin typeface="Calibri" panose="020F0502020204030204" pitchFamily="34" charset="0"/>
                <a:cs typeface="Calibri" panose="020F0502020204030204" pitchFamily="34" charset="0"/>
              </a:rPr>
              <a:t>purple;short</a:t>
            </a:r>
            <a:r>
              <a:rPr lang="en-US" sz="1600" b="0" i="0" dirty="0">
                <a:solidFill>
                  <a:srgbClr val="000000"/>
                </a:solidFill>
                <a:effectLst/>
                <a:latin typeface="Calibri" panose="020F0502020204030204" pitchFamily="34" charset="0"/>
                <a:cs typeface="Calibri" panose="020F0502020204030204" pitchFamily="34" charset="0"/>
              </a:rPr>
              <a:t> and </a:t>
            </a:r>
            <a:r>
              <a:rPr lang="en-US" sz="1600" b="0" i="0" dirty="0" err="1">
                <a:solidFill>
                  <a:srgbClr val="000000"/>
                </a:solidFill>
                <a:effectLst/>
                <a:latin typeface="Calibri" panose="020F0502020204030204" pitchFamily="34" charset="0"/>
                <a:cs typeface="Calibri" panose="020F0502020204030204" pitchFamily="34" charset="0"/>
              </a:rPr>
              <a:t>white;long</a:t>
            </a:r>
            <a:r>
              <a:rPr lang="en-US" sz="1600" b="0" i="0" dirty="0">
                <a:solidFill>
                  <a:srgbClr val="000000"/>
                </a:solidFill>
                <a:effectLst/>
                <a:latin typeface="Calibri" panose="020F0502020204030204" pitchFamily="34" charset="0"/>
                <a:cs typeface="Calibri" panose="020F0502020204030204" pitchFamily="34" charset="0"/>
              </a:rPr>
              <a:t> individuals have appeared in the offspring. </a:t>
            </a:r>
            <a:endParaRPr lang="en-US" sz="1600" dirty="0">
              <a:solidFill>
                <a:srgbClr val="000000"/>
              </a:solidFill>
              <a:effectLst/>
              <a:latin typeface="Calibri" panose="020F0502020204030204" pitchFamily="34" charset="0"/>
              <a:cs typeface="Calibri" panose="020F0502020204030204" pitchFamily="34" charset="0"/>
            </a:endParaRPr>
          </a:p>
          <a:p>
            <a:r>
              <a:rPr lang="en-US" sz="1600" b="0" i="0" dirty="0">
                <a:solidFill>
                  <a:srgbClr val="000000"/>
                </a:solidFill>
                <a:effectLst/>
                <a:latin typeface="Calibri" panose="020F0502020204030204" pitchFamily="34" charset="0"/>
                <a:cs typeface="Calibri" panose="020F0502020204030204" pitchFamily="34" charset="0"/>
              </a:rPr>
              <a:t>Explain what happened. </a:t>
            </a:r>
            <a:endParaRPr lang="en-US" sz="160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55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45BD2-0B10-896D-6691-9FCE8A3865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B4214A-4014-FA14-53D5-16D1EC2AE92D}"/>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91B8E00A-79C7-CF93-514C-B2B56BE041D4}"/>
              </a:ext>
            </a:extLst>
          </p:cNvPr>
          <p:cNvPicPr>
            <a:picLocks noChangeAspect="1"/>
          </p:cNvPicPr>
          <p:nvPr/>
        </p:nvPicPr>
        <p:blipFill>
          <a:blip r:embed="rId4"/>
          <a:stretch>
            <a:fillRect/>
          </a:stretch>
        </p:blipFill>
        <p:spPr>
          <a:xfrm>
            <a:off x="3397469" y="42198"/>
            <a:ext cx="5423916" cy="831251"/>
          </a:xfrm>
          <a:prstGeom prst="rect">
            <a:avLst/>
          </a:prstGeom>
        </p:spPr>
      </p:pic>
      <p:sp>
        <p:nvSpPr>
          <p:cNvPr id="5" name="TextBox 4">
            <a:extLst>
              <a:ext uri="{FF2B5EF4-FFF2-40B4-BE49-F238E27FC236}">
                <a16:creationId xmlns:a16="http://schemas.microsoft.com/office/drawing/2014/main" id="{DB2E4F23-2E88-99D4-EDA2-ADBC4747E222}"/>
              </a:ext>
            </a:extLst>
          </p:cNvPr>
          <p:cNvSpPr txBox="1"/>
          <p:nvPr/>
        </p:nvSpPr>
        <p:spPr>
          <a:xfrm>
            <a:off x="63153" y="807975"/>
            <a:ext cx="12092548" cy="1107996"/>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Practice Question 2</a:t>
            </a:r>
          </a:p>
          <a:p>
            <a:pPr>
              <a:buNone/>
            </a:pPr>
            <a:r>
              <a:rPr lang="en-US" sz="1600" b="0" i="0" dirty="0">
                <a:solidFill>
                  <a:srgbClr val="000000"/>
                </a:solidFill>
                <a:effectLst/>
                <a:latin typeface="Calibri" panose="020F0502020204030204" pitchFamily="34" charset="0"/>
                <a:cs typeface="Calibri" panose="020F0502020204030204" pitchFamily="34" charset="0"/>
              </a:rPr>
              <a:t>In sweet peas the genes for flower color and pollen grains are carried on the same chromosome. Plants which are heterozygous at both loci are test-crossed. A small number of </a:t>
            </a:r>
            <a:r>
              <a:rPr lang="en-US" sz="1600" b="0" i="0" dirty="0" err="1">
                <a:solidFill>
                  <a:srgbClr val="000000"/>
                </a:solidFill>
                <a:effectLst/>
                <a:latin typeface="Calibri" panose="020F0502020204030204" pitchFamily="34" charset="0"/>
                <a:cs typeface="Calibri" panose="020F0502020204030204" pitchFamily="34" charset="0"/>
              </a:rPr>
              <a:t>purple;short</a:t>
            </a:r>
            <a:r>
              <a:rPr lang="en-US" sz="1600" b="0" i="0" dirty="0">
                <a:solidFill>
                  <a:srgbClr val="000000"/>
                </a:solidFill>
                <a:effectLst/>
                <a:latin typeface="Calibri" panose="020F0502020204030204" pitchFamily="34" charset="0"/>
                <a:cs typeface="Calibri" panose="020F0502020204030204" pitchFamily="34" charset="0"/>
              </a:rPr>
              <a:t> and </a:t>
            </a:r>
            <a:r>
              <a:rPr lang="en-US" sz="1600" b="0" i="0" dirty="0" err="1">
                <a:solidFill>
                  <a:srgbClr val="000000"/>
                </a:solidFill>
                <a:effectLst/>
                <a:latin typeface="Calibri" panose="020F0502020204030204" pitchFamily="34" charset="0"/>
                <a:cs typeface="Calibri" panose="020F0502020204030204" pitchFamily="34" charset="0"/>
              </a:rPr>
              <a:t>white;long</a:t>
            </a:r>
            <a:r>
              <a:rPr lang="en-US" sz="1600" b="0" i="0" dirty="0">
                <a:solidFill>
                  <a:srgbClr val="000000"/>
                </a:solidFill>
                <a:effectLst/>
                <a:latin typeface="Calibri" panose="020F0502020204030204" pitchFamily="34" charset="0"/>
                <a:cs typeface="Calibri" panose="020F0502020204030204" pitchFamily="34" charset="0"/>
              </a:rPr>
              <a:t> individuals have appeared in the offspring. </a:t>
            </a:r>
            <a:endParaRPr lang="en-US" sz="1600" dirty="0">
              <a:solidFill>
                <a:srgbClr val="000000"/>
              </a:solidFill>
              <a:effectLst/>
              <a:latin typeface="Calibri" panose="020F0502020204030204" pitchFamily="34" charset="0"/>
              <a:cs typeface="Calibri" panose="020F0502020204030204" pitchFamily="34" charset="0"/>
            </a:endParaRPr>
          </a:p>
          <a:p>
            <a:r>
              <a:rPr lang="en-US" sz="1600" b="0" i="0" dirty="0">
                <a:solidFill>
                  <a:srgbClr val="000000"/>
                </a:solidFill>
                <a:effectLst/>
                <a:latin typeface="Calibri" panose="020F0502020204030204" pitchFamily="34" charset="0"/>
                <a:cs typeface="Calibri" panose="020F0502020204030204" pitchFamily="34" charset="0"/>
              </a:rPr>
              <a:t>Explain what happened. </a:t>
            </a:r>
            <a:endParaRPr lang="en-US" sz="1600" dirty="0">
              <a:solidFill>
                <a:srgbClr val="000000"/>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895C7D6-1A51-C3ED-7E55-B891250701B3}"/>
              </a:ext>
            </a:extLst>
          </p:cNvPr>
          <p:cNvPicPr>
            <a:picLocks noChangeAspect="1"/>
          </p:cNvPicPr>
          <p:nvPr/>
        </p:nvPicPr>
        <p:blipFill>
          <a:blip r:embed="rId5"/>
          <a:stretch>
            <a:fillRect/>
          </a:stretch>
        </p:blipFill>
        <p:spPr>
          <a:xfrm>
            <a:off x="1780032" y="1908771"/>
            <a:ext cx="8459724" cy="4907032"/>
          </a:xfrm>
          <a:prstGeom prst="rect">
            <a:avLst/>
          </a:prstGeom>
        </p:spPr>
      </p:pic>
    </p:spTree>
    <p:extLst>
      <p:ext uri="{BB962C8B-B14F-4D97-AF65-F5344CB8AC3E}">
        <p14:creationId xmlns:p14="http://schemas.microsoft.com/office/powerpoint/2010/main" val="2805443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30708-C369-9C87-BB53-E940C6DE72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EDDC95-656E-7849-B3E6-E5CBFC599EF3}"/>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5341CE36-E525-569F-4F10-8C7C717B347B}"/>
              </a:ext>
            </a:extLst>
          </p:cNvPr>
          <p:cNvPicPr>
            <a:picLocks noChangeAspect="1"/>
          </p:cNvPicPr>
          <p:nvPr/>
        </p:nvPicPr>
        <p:blipFill>
          <a:blip r:embed="rId4"/>
          <a:stretch>
            <a:fillRect/>
          </a:stretch>
        </p:blipFill>
        <p:spPr>
          <a:xfrm>
            <a:off x="3397469" y="42198"/>
            <a:ext cx="5423916" cy="831251"/>
          </a:xfrm>
          <a:prstGeom prst="rect">
            <a:avLst/>
          </a:prstGeom>
        </p:spPr>
      </p:pic>
      <p:sp>
        <p:nvSpPr>
          <p:cNvPr id="5" name="TextBox 4">
            <a:extLst>
              <a:ext uri="{FF2B5EF4-FFF2-40B4-BE49-F238E27FC236}">
                <a16:creationId xmlns:a16="http://schemas.microsoft.com/office/drawing/2014/main" id="{C8416675-29D5-07A6-C9E9-3CBEF8F50F5E}"/>
              </a:ext>
            </a:extLst>
          </p:cNvPr>
          <p:cNvSpPr txBox="1"/>
          <p:nvPr/>
        </p:nvSpPr>
        <p:spPr>
          <a:xfrm>
            <a:off x="63153" y="771399"/>
            <a:ext cx="12092548" cy="1323439"/>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Practice Question 3</a:t>
            </a:r>
          </a:p>
          <a:p>
            <a:pPr>
              <a:buNone/>
            </a:pPr>
            <a:r>
              <a:rPr lang="en-US" sz="1600" b="0" i="0" dirty="0">
                <a:solidFill>
                  <a:srgbClr val="000000"/>
                </a:solidFill>
                <a:effectLst/>
                <a:latin typeface="Calibri" panose="020F0502020204030204" pitchFamily="34" charset="0"/>
                <a:cs typeface="Calibri" panose="020F0502020204030204" pitchFamily="34" charset="0"/>
              </a:rPr>
              <a:t>In a species of flower, the color and height of a flower are linked genes. The color red (R) is dominant to white (r) and Tall (T) is dominant to short (t) For the test cross below, </a:t>
            </a:r>
          </a:p>
          <a:p>
            <a:pPr marL="342900" indent="-342900">
              <a:buFont typeface="+mj-lt"/>
              <a:buAutoNum type="alphaLcParenR"/>
            </a:pPr>
            <a:r>
              <a:rPr lang="en-US" sz="1600" b="0" i="0" dirty="0">
                <a:solidFill>
                  <a:srgbClr val="000000"/>
                </a:solidFill>
                <a:effectLst/>
                <a:latin typeface="Calibri" panose="020F0502020204030204" pitchFamily="34" charset="0"/>
                <a:cs typeface="Calibri" panose="020F0502020204030204" pitchFamily="34" charset="0"/>
              </a:rPr>
              <a:t>identify the phenotypes of the parents </a:t>
            </a:r>
          </a:p>
          <a:p>
            <a:pPr marL="342900" indent="-342900">
              <a:buFont typeface="+mj-lt"/>
              <a:buAutoNum type="alphaLcParenR"/>
            </a:pPr>
            <a:r>
              <a:rPr lang="en-US" sz="1600" b="0" i="0" dirty="0">
                <a:solidFill>
                  <a:srgbClr val="000000"/>
                </a:solidFill>
                <a:effectLst/>
                <a:latin typeface="Calibri" panose="020F0502020204030204" pitchFamily="34" charset="0"/>
                <a:cs typeface="Calibri" panose="020F0502020204030204" pitchFamily="34" charset="0"/>
              </a:rPr>
              <a:t>identify the genotypes and phenotypes of the offspring which are recombinants </a:t>
            </a:r>
          </a:p>
        </p:txBody>
      </p:sp>
      <p:pic>
        <p:nvPicPr>
          <p:cNvPr id="8" name="Picture 7">
            <a:extLst>
              <a:ext uri="{FF2B5EF4-FFF2-40B4-BE49-F238E27FC236}">
                <a16:creationId xmlns:a16="http://schemas.microsoft.com/office/drawing/2014/main" id="{D4447ACF-5F8C-EB51-2380-2DA2814CDEBA}"/>
              </a:ext>
            </a:extLst>
          </p:cNvPr>
          <p:cNvPicPr>
            <a:picLocks noChangeAspect="1"/>
          </p:cNvPicPr>
          <p:nvPr/>
        </p:nvPicPr>
        <p:blipFill>
          <a:blip r:embed="rId5"/>
          <a:stretch>
            <a:fillRect/>
          </a:stretch>
        </p:blipFill>
        <p:spPr>
          <a:xfrm>
            <a:off x="4008104" y="2094838"/>
            <a:ext cx="3877210" cy="992121"/>
          </a:xfrm>
          <a:prstGeom prst="rect">
            <a:avLst/>
          </a:prstGeom>
        </p:spPr>
      </p:pic>
    </p:spTree>
    <p:extLst>
      <p:ext uri="{BB962C8B-B14F-4D97-AF65-F5344CB8AC3E}">
        <p14:creationId xmlns:p14="http://schemas.microsoft.com/office/powerpoint/2010/main" val="1151175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B0F0-CBBF-5465-C8CC-81CA7E7497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ADB893-43AB-8657-7590-EC4566F56619}"/>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43418"/>
            <a:ext cx="444937" cy="616169"/>
          </a:xfrm>
          <a:prstGeom prst="rect">
            <a:avLst/>
          </a:prstGeom>
        </p:spPr>
      </p:pic>
      <p:pic>
        <p:nvPicPr>
          <p:cNvPr id="2" name="Picture 1">
            <a:extLst>
              <a:ext uri="{FF2B5EF4-FFF2-40B4-BE49-F238E27FC236}">
                <a16:creationId xmlns:a16="http://schemas.microsoft.com/office/drawing/2014/main" id="{C19BA546-0279-0BFF-17E3-AC6A89143189}"/>
              </a:ext>
            </a:extLst>
          </p:cNvPr>
          <p:cNvPicPr>
            <a:picLocks noChangeAspect="1"/>
          </p:cNvPicPr>
          <p:nvPr/>
        </p:nvPicPr>
        <p:blipFill>
          <a:blip r:embed="rId4"/>
          <a:stretch>
            <a:fillRect/>
          </a:stretch>
        </p:blipFill>
        <p:spPr>
          <a:xfrm>
            <a:off x="3397469" y="42198"/>
            <a:ext cx="5423916" cy="831251"/>
          </a:xfrm>
          <a:prstGeom prst="rect">
            <a:avLst/>
          </a:prstGeom>
        </p:spPr>
      </p:pic>
      <p:sp>
        <p:nvSpPr>
          <p:cNvPr id="5" name="TextBox 4">
            <a:extLst>
              <a:ext uri="{FF2B5EF4-FFF2-40B4-BE49-F238E27FC236}">
                <a16:creationId xmlns:a16="http://schemas.microsoft.com/office/drawing/2014/main" id="{6834ABC6-5CF3-3717-2366-005C354D1619}"/>
              </a:ext>
            </a:extLst>
          </p:cNvPr>
          <p:cNvSpPr txBox="1"/>
          <p:nvPr/>
        </p:nvSpPr>
        <p:spPr>
          <a:xfrm>
            <a:off x="63153" y="771399"/>
            <a:ext cx="12092548" cy="1323439"/>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Practice Question 3</a:t>
            </a:r>
          </a:p>
          <a:p>
            <a:pPr>
              <a:buNone/>
            </a:pPr>
            <a:r>
              <a:rPr lang="en-US" sz="1600" b="0" i="0" dirty="0">
                <a:solidFill>
                  <a:srgbClr val="000000"/>
                </a:solidFill>
                <a:effectLst/>
                <a:latin typeface="Calibri" panose="020F0502020204030204" pitchFamily="34" charset="0"/>
                <a:cs typeface="Calibri" panose="020F0502020204030204" pitchFamily="34" charset="0"/>
              </a:rPr>
              <a:t>In a species of flower, the color and height of a flower are linked genes. The color red (R) is dominant to white (r) and Tall (T) is dominant to short (t) For the test cross below, </a:t>
            </a:r>
          </a:p>
          <a:p>
            <a:pPr marL="342900" indent="-342900">
              <a:buFont typeface="+mj-lt"/>
              <a:buAutoNum type="alphaLcParenR"/>
            </a:pPr>
            <a:r>
              <a:rPr lang="en-US" sz="1600" b="0" i="0" dirty="0">
                <a:solidFill>
                  <a:srgbClr val="000000"/>
                </a:solidFill>
                <a:effectLst/>
                <a:latin typeface="Calibri" panose="020F0502020204030204" pitchFamily="34" charset="0"/>
                <a:cs typeface="Calibri" panose="020F0502020204030204" pitchFamily="34" charset="0"/>
              </a:rPr>
              <a:t>identify the phenotypes of the parents </a:t>
            </a:r>
          </a:p>
          <a:p>
            <a:pPr marL="342900" indent="-342900">
              <a:buFont typeface="+mj-lt"/>
              <a:buAutoNum type="alphaLcParenR"/>
            </a:pPr>
            <a:r>
              <a:rPr lang="en-US" sz="1600" b="0" i="0" dirty="0">
                <a:solidFill>
                  <a:srgbClr val="000000"/>
                </a:solidFill>
                <a:effectLst/>
                <a:latin typeface="Calibri" panose="020F0502020204030204" pitchFamily="34" charset="0"/>
                <a:cs typeface="Calibri" panose="020F0502020204030204" pitchFamily="34" charset="0"/>
              </a:rPr>
              <a:t>identify the genotypes and phenotypes of the offspring which are recombinants </a:t>
            </a:r>
          </a:p>
        </p:txBody>
      </p:sp>
      <p:pic>
        <p:nvPicPr>
          <p:cNvPr id="8" name="Picture 7">
            <a:extLst>
              <a:ext uri="{FF2B5EF4-FFF2-40B4-BE49-F238E27FC236}">
                <a16:creationId xmlns:a16="http://schemas.microsoft.com/office/drawing/2014/main" id="{A2AD4F21-187B-4087-2E3A-69699301EE6A}"/>
              </a:ext>
            </a:extLst>
          </p:cNvPr>
          <p:cNvPicPr>
            <a:picLocks noChangeAspect="1"/>
          </p:cNvPicPr>
          <p:nvPr/>
        </p:nvPicPr>
        <p:blipFill>
          <a:blip r:embed="rId5"/>
          <a:stretch>
            <a:fillRect/>
          </a:stretch>
        </p:blipFill>
        <p:spPr>
          <a:xfrm>
            <a:off x="4008104" y="2094838"/>
            <a:ext cx="3877210" cy="992121"/>
          </a:xfrm>
          <a:prstGeom prst="rect">
            <a:avLst/>
          </a:prstGeom>
        </p:spPr>
      </p:pic>
      <p:pic>
        <p:nvPicPr>
          <p:cNvPr id="9" name="Picture 8">
            <a:extLst>
              <a:ext uri="{FF2B5EF4-FFF2-40B4-BE49-F238E27FC236}">
                <a16:creationId xmlns:a16="http://schemas.microsoft.com/office/drawing/2014/main" id="{D8B7FFC1-63F6-3B99-3E70-2E2AC4F4261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679693" y="3330892"/>
            <a:ext cx="6832613" cy="432799"/>
          </a:xfrm>
          <a:prstGeom prst="rect">
            <a:avLst/>
          </a:prstGeom>
        </p:spPr>
      </p:pic>
      <p:pic>
        <p:nvPicPr>
          <p:cNvPr id="10" name="Picture 9">
            <a:extLst>
              <a:ext uri="{FF2B5EF4-FFF2-40B4-BE49-F238E27FC236}">
                <a16:creationId xmlns:a16="http://schemas.microsoft.com/office/drawing/2014/main" id="{51D9CA45-0A49-C63A-FE6D-3DED7E24031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72846" y="4417004"/>
            <a:ext cx="6832612" cy="2398798"/>
          </a:xfrm>
          <a:prstGeom prst="rect">
            <a:avLst/>
          </a:prstGeom>
        </p:spPr>
      </p:pic>
      <p:pic>
        <p:nvPicPr>
          <p:cNvPr id="11" name="Picture 10">
            <a:extLst>
              <a:ext uri="{FF2B5EF4-FFF2-40B4-BE49-F238E27FC236}">
                <a16:creationId xmlns:a16="http://schemas.microsoft.com/office/drawing/2014/main" id="{2B78EDDC-7D41-B75C-4629-4781B7CBD0B7}"/>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7137412" y="4873223"/>
            <a:ext cx="4972385" cy="1723619"/>
          </a:xfrm>
          <a:prstGeom prst="rect">
            <a:avLst/>
          </a:prstGeom>
        </p:spPr>
      </p:pic>
    </p:spTree>
    <p:extLst>
      <p:ext uri="{BB962C8B-B14F-4D97-AF65-F5344CB8AC3E}">
        <p14:creationId xmlns:p14="http://schemas.microsoft.com/office/powerpoint/2010/main" val="4157218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40E44-4C92-7CA5-8AEF-BE7EA737FE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15CC356-FB40-53E6-5608-AEAAAEF19021}"/>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4" name="Picture 3">
            <a:extLst>
              <a:ext uri="{FF2B5EF4-FFF2-40B4-BE49-F238E27FC236}">
                <a16:creationId xmlns:a16="http://schemas.microsoft.com/office/drawing/2014/main" id="{BD6445D3-8709-61CB-3B6D-6ABA8F374701}"/>
              </a:ext>
            </a:extLst>
          </p:cNvPr>
          <p:cNvPicPr>
            <a:picLocks noChangeAspect="1"/>
          </p:cNvPicPr>
          <p:nvPr/>
        </p:nvPicPr>
        <p:blipFill>
          <a:blip r:embed="rId4"/>
          <a:stretch>
            <a:fillRect/>
          </a:stretch>
        </p:blipFill>
        <p:spPr>
          <a:xfrm>
            <a:off x="3316224" y="0"/>
            <a:ext cx="5807710" cy="1315374"/>
          </a:xfrm>
          <a:prstGeom prst="rect">
            <a:avLst/>
          </a:prstGeom>
        </p:spPr>
      </p:pic>
      <p:sp>
        <p:nvSpPr>
          <p:cNvPr id="2" name="TextBox 1">
            <a:extLst>
              <a:ext uri="{FF2B5EF4-FFF2-40B4-BE49-F238E27FC236}">
                <a16:creationId xmlns:a16="http://schemas.microsoft.com/office/drawing/2014/main" id="{3566D416-9D50-A78B-EAD4-010976E80427}"/>
              </a:ext>
            </a:extLst>
          </p:cNvPr>
          <p:cNvSpPr txBox="1"/>
          <p:nvPr/>
        </p:nvSpPr>
        <p:spPr>
          <a:xfrm>
            <a:off x="49726" y="1619217"/>
            <a:ext cx="12092548" cy="4524315"/>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Chi squared “goodness of fit” test (</a:t>
            </a:r>
            <a:r>
              <a:rPr lang="el-GR" sz="1600" b="1" dirty="0">
                <a:latin typeface="Calibri" panose="020F0502020204030204" pitchFamily="34" charset="0"/>
                <a:cs typeface="Calibri" panose="020F0502020204030204" pitchFamily="34" charset="0"/>
              </a:rPr>
              <a:t>χ²</a:t>
            </a:r>
            <a:r>
              <a:rPr lang="en-US" sz="1600" b="1" dirty="0">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assesses if there is a statistically significant difference between observed values and predicted values</a:t>
            </a:r>
          </a:p>
          <a:p>
            <a:endParaRPr lang="en-US" sz="1600" dirty="0">
              <a:latin typeface="Calibri" panose="020F0502020204030204" pitchFamily="34" charset="0"/>
              <a:cs typeface="Calibri" panose="020F0502020204030204" pitchFamily="34" charset="0"/>
            </a:endParaRPr>
          </a:p>
          <a:p>
            <a:pPr marL="285750" indent="-285750">
              <a:buFont typeface="Wingdings" pitchFamily="2" charset="2"/>
              <a:buChar char="Ø"/>
            </a:pPr>
            <a:r>
              <a:rPr lang="en-US" sz="1600" dirty="0">
                <a:latin typeface="Calibri" panose="020F0502020204030204" pitchFamily="34" charset="0"/>
                <a:cs typeface="Calibri" panose="020F0502020204030204" pitchFamily="34" charset="0"/>
              </a:rPr>
              <a:t>In genetics, it can be used to assess whether a pair of genes are linked based on the phenotypic ratios from crosses</a:t>
            </a:r>
            <a:r>
              <a:rPr lang="en-US" sz="1600" dirty="0">
                <a:solidFill>
                  <a:srgbClr val="000000"/>
                </a:solidFill>
                <a:latin typeface="Calibri" panose="020F0502020204030204" pitchFamily="34" charset="0"/>
                <a:cs typeface="Calibri" panose="020F0502020204030204" pitchFamily="34" charset="0"/>
              </a:rPr>
              <a:t> and whether they agree with the predicted Mendelian 9:3:3:1 or 1:1:1:1 ratios or not</a:t>
            </a:r>
          </a:p>
          <a:p>
            <a:pPr marL="285750" indent="-285750">
              <a:buFont typeface="Wingdings" pitchFamily="2" charset="2"/>
              <a:buChar char="Ø"/>
            </a:pPr>
            <a:r>
              <a:rPr lang="en-US" sz="1600" dirty="0">
                <a:solidFill>
                  <a:srgbClr val="000000"/>
                </a:solidFill>
                <a:latin typeface="Calibri" panose="020F0502020204030204" pitchFamily="34" charset="0"/>
                <a:cs typeface="Calibri" panose="020F0502020204030204" pitchFamily="34" charset="0"/>
              </a:rPr>
              <a:t>This is a type of hypothesis testing whether a tested statistic will be calculated in order to either reject or fail to reject the null hypothesis</a:t>
            </a:r>
          </a:p>
          <a:p>
            <a:pPr marL="285750" indent="-285750">
              <a:buFont typeface="Wingdings" pitchFamily="2" charset="2"/>
              <a:buChar char="Ø"/>
            </a:pPr>
            <a:endParaRPr lang="en-US" sz="1600" dirty="0">
              <a:solidFill>
                <a:srgbClr val="000000"/>
              </a:solidFill>
              <a:latin typeface="Calibri" panose="020F0502020204030204" pitchFamily="34" charset="0"/>
              <a:cs typeface="Calibri" panose="020F0502020204030204" pitchFamily="34" charset="0"/>
            </a:endParaRPr>
          </a:p>
          <a:p>
            <a:r>
              <a:rPr lang="en-US" sz="1600" b="1" dirty="0">
                <a:solidFill>
                  <a:srgbClr val="000000"/>
                </a:solidFill>
                <a:latin typeface="Calibri" panose="020F0502020204030204" pitchFamily="34" charset="0"/>
                <a:cs typeface="Calibri" panose="020F0502020204030204" pitchFamily="34" charset="0"/>
              </a:rPr>
              <a:t>Null hypothesis (H</a:t>
            </a:r>
            <a:r>
              <a:rPr lang="en-US" sz="1600" b="1" baseline="-25000" dirty="0">
                <a:solidFill>
                  <a:srgbClr val="000000"/>
                </a:solidFill>
                <a:latin typeface="Calibri" panose="020F0502020204030204" pitchFamily="34" charset="0"/>
                <a:cs typeface="Calibri" panose="020F0502020204030204" pitchFamily="34" charset="0"/>
              </a:rPr>
              <a:t>0</a:t>
            </a:r>
            <a:r>
              <a:rPr lang="en-US" sz="1600" b="1"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there is no significant difference between the observed and expected frequencies, i.e. the genes are likely </a:t>
            </a:r>
            <a:r>
              <a:rPr lang="en-US" sz="1600" u="sng" dirty="0">
                <a:solidFill>
                  <a:srgbClr val="000000"/>
                </a:solidFill>
                <a:latin typeface="Calibri" panose="020F0502020204030204" pitchFamily="34" charset="0"/>
                <a:cs typeface="Calibri" panose="020F0502020204030204" pitchFamily="34" charset="0"/>
              </a:rPr>
              <a:t>unlinked</a:t>
            </a:r>
          </a:p>
          <a:p>
            <a:endParaRPr lang="en-US" sz="1600" u="sng" dirty="0">
              <a:solidFill>
                <a:srgbClr val="000000"/>
              </a:solidFill>
              <a:latin typeface="Calibri" panose="020F0502020204030204" pitchFamily="34" charset="0"/>
              <a:cs typeface="Calibri" panose="020F0502020204030204" pitchFamily="34" charset="0"/>
            </a:endParaRPr>
          </a:p>
          <a:p>
            <a:r>
              <a:rPr lang="en-US" sz="1600" b="1" dirty="0">
                <a:solidFill>
                  <a:srgbClr val="000000"/>
                </a:solidFill>
                <a:latin typeface="Calibri" panose="020F0502020204030204" pitchFamily="34" charset="0"/>
                <a:cs typeface="Calibri" panose="020F0502020204030204" pitchFamily="34" charset="0"/>
              </a:rPr>
              <a:t>Alternative hypothesis (H</a:t>
            </a:r>
            <a:r>
              <a:rPr lang="en-US" sz="1600" b="1" baseline="-25000" dirty="0">
                <a:solidFill>
                  <a:srgbClr val="000000"/>
                </a:solidFill>
                <a:latin typeface="Calibri" panose="020F0502020204030204" pitchFamily="34" charset="0"/>
                <a:cs typeface="Calibri" panose="020F0502020204030204" pitchFamily="34" charset="0"/>
              </a:rPr>
              <a:t>A</a:t>
            </a:r>
            <a:r>
              <a:rPr lang="en-US" sz="1600" b="1"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there is a significant difference between the observed and expected frequencies, i.e. the genes are likely </a:t>
            </a:r>
            <a:r>
              <a:rPr lang="en-US" sz="1600" u="sng" dirty="0">
                <a:solidFill>
                  <a:srgbClr val="000000"/>
                </a:solidFill>
                <a:latin typeface="Calibri" panose="020F0502020204030204" pitchFamily="34" charset="0"/>
                <a:cs typeface="Calibri" panose="020F0502020204030204" pitchFamily="34" charset="0"/>
              </a:rPr>
              <a:t>linked</a:t>
            </a:r>
          </a:p>
          <a:p>
            <a:endParaRPr lang="en-US" sz="1600" u="sng" dirty="0">
              <a:solidFill>
                <a:srgbClr val="000000"/>
              </a:solidFill>
              <a:latin typeface="Calibri" panose="020F0502020204030204" pitchFamily="34" charset="0"/>
              <a:cs typeface="Calibri" panose="020F0502020204030204" pitchFamily="34" charset="0"/>
            </a:endParaRPr>
          </a:p>
          <a:p>
            <a:r>
              <a:rPr lang="en-US" sz="1600" dirty="0">
                <a:solidFill>
                  <a:srgbClr val="000000"/>
                </a:solidFill>
                <a:latin typeface="Calibri" panose="020F0502020204030204" pitchFamily="34" charset="0"/>
                <a:cs typeface="Calibri" panose="020F0502020204030204" pitchFamily="34" charset="0"/>
              </a:rPr>
              <a:t>This conclusion is given at a certain p-value (alpha), in science this is </a:t>
            </a:r>
            <a:r>
              <a:rPr lang="en-US" sz="1600" i="1" dirty="0">
                <a:solidFill>
                  <a:srgbClr val="000000"/>
                </a:solidFill>
                <a:latin typeface="Calibri" panose="020F0502020204030204" pitchFamily="34" charset="0"/>
                <a:cs typeface="Calibri" panose="020F0502020204030204" pitchFamily="34" charset="0"/>
              </a:rPr>
              <a:t>p ≤ 0.05</a:t>
            </a:r>
          </a:p>
          <a:p>
            <a:endParaRPr lang="en-US" sz="1600" i="1" dirty="0">
              <a:solidFill>
                <a:srgbClr val="000000"/>
              </a:solidFill>
              <a:latin typeface="Calibri" panose="020F0502020204030204" pitchFamily="34" charset="0"/>
              <a:cs typeface="Calibri" panose="020F0502020204030204" pitchFamily="34" charset="0"/>
            </a:endParaRPr>
          </a:p>
          <a:p>
            <a:r>
              <a:rPr lang="en-US" sz="1600" b="1" i="1" dirty="0">
                <a:solidFill>
                  <a:srgbClr val="000000"/>
                </a:solidFill>
                <a:latin typeface="Calibri" panose="020F0502020204030204" pitchFamily="34" charset="0"/>
                <a:cs typeface="Calibri" panose="020F0502020204030204" pitchFamily="34" charset="0"/>
              </a:rPr>
              <a:t>p value</a:t>
            </a:r>
            <a:r>
              <a:rPr lang="en-US" sz="1600" b="1"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Probability of obtaining the observed effect, or larger in the dataset if the null hypothesis is correct</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Wingdings" pitchFamily="2" charset="2"/>
              <a:buChar char="Ø"/>
            </a:pPr>
            <a:r>
              <a:rPr lang="en-US" sz="1600" dirty="0">
                <a:solidFill>
                  <a:srgbClr val="000000"/>
                </a:solidFill>
                <a:latin typeface="Calibri" panose="020F0502020204030204" pitchFamily="34" charset="0"/>
                <a:cs typeface="Calibri" panose="020F0502020204030204" pitchFamily="34" charset="0"/>
              </a:rPr>
              <a:t>It indicates the </a:t>
            </a:r>
            <a:r>
              <a:rPr lang="en-US" sz="1600" dirty="0" err="1">
                <a:solidFill>
                  <a:srgbClr val="000000"/>
                </a:solidFill>
                <a:latin typeface="Calibri" panose="020F0502020204030204" pitchFamily="34" charset="0"/>
                <a:cs typeface="Calibri" panose="020F0502020204030204" pitchFamily="34" charset="0"/>
              </a:rPr>
              <a:t>stength</a:t>
            </a:r>
            <a:r>
              <a:rPr lang="en-US" sz="1600" dirty="0">
                <a:solidFill>
                  <a:srgbClr val="000000"/>
                </a:solidFill>
                <a:latin typeface="Calibri" panose="020F0502020204030204" pitchFamily="34" charset="0"/>
                <a:cs typeface="Calibri" panose="020F0502020204030204" pitchFamily="34" charset="0"/>
              </a:rPr>
              <a:t> of the sampled evidence against the null hypothesis. </a:t>
            </a:r>
          </a:p>
          <a:p>
            <a:endParaRPr lang="en-US" sz="1600" dirty="0">
              <a:solidFill>
                <a:srgbClr val="000000"/>
              </a:solidFill>
              <a:latin typeface="Calibri" panose="020F0502020204030204" pitchFamily="34" charset="0"/>
              <a:cs typeface="Calibri" panose="020F0502020204030204" pitchFamily="34" charset="0"/>
            </a:endParaRPr>
          </a:p>
          <a:p>
            <a:r>
              <a:rPr lang="en-US" sz="1600" dirty="0">
                <a:solidFill>
                  <a:srgbClr val="000000"/>
                </a:solidFill>
                <a:latin typeface="Calibri" panose="020F0502020204030204" pitchFamily="34" charset="0"/>
                <a:cs typeface="Calibri" panose="020F0502020204030204" pitchFamily="34" charset="0"/>
              </a:rPr>
              <a:t>Ex: p = 0.02 means 2% likelihood of obtaining similar (or more extreme) results where the null hypothesis is true</a:t>
            </a:r>
          </a:p>
          <a:p>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3042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A0C30-F9D9-0465-7F23-1A0125D6D9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F4D8588-E1C7-C247-F1DB-895D32E8F0B3}"/>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4" name="Picture 3">
            <a:extLst>
              <a:ext uri="{FF2B5EF4-FFF2-40B4-BE49-F238E27FC236}">
                <a16:creationId xmlns:a16="http://schemas.microsoft.com/office/drawing/2014/main" id="{51DE522E-AFE7-640A-73E2-C5858A55AEAD}"/>
              </a:ext>
            </a:extLst>
          </p:cNvPr>
          <p:cNvPicPr>
            <a:picLocks noChangeAspect="1"/>
          </p:cNvPicPr>
          <p:nvPr/>
        </p:nvPicPr>
        <p:blipFill>
          <a:blip r:embed="rId4"/>
          <a:stretch>
            <a:fillRect/>
          </a:stretch>
        </p:blipFill>
        <p:spPr>
          <a:xfrm>
            <a:off x="3525534" y="0"/>
            <a:ext cx="5598400" cy="1267968"/>
          </a:xfrm>
          <a:prstGeom prst="rect">
            <a:avLst/>
          </a:prstGeom>
        </p:spPr>
      </p:pic>
      <p:sp>
        <p:nvSpPr>
          <p:cNvPr id="5" name="TextBox 4">
            <a:extLst>
              <a:ext uri="{FF2B5EF4-FFF2-40B4-BE49-F238E27FC236}">
                <a16:creationId xmlns:a16="http://schemas.microsoft.com/office/drawing/2014/main" id="{3AB0541F-3FF5-A12D-6A9F-2F9D7FE2C545}"/>
              </a:ext>
            </a:extLst>
          </p:cNvPr>
          <p:cNvSpPr txBox="1"/>
          <p:nvPr/>
        </p:nvSpPr>
        <p:spPr>
          <a:xfrm>
            <a:off x="49726" y="990669"/>
            <a:ext cx="12092548" cy="338554"/>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Worked example</a:t>
            </a:r>
          </a:p>
        </p:txBody>
      </p:sp>
      <p:pic>
        <p:nvPicPr>
          <p:cNvPr id="6" name="Picture 5">
            <a:extLst>
              <a:ext uri="{FF2B5EF4-FFF2-40B4-BE49-F238E27FC236}">
                <a16:creationId xmlns:a16="http://schemas.microsoft.com/office/drawing/2014/main" id="{77571E13-3BD0-634E-80D2-5E61F7452F41}"/>
              </a:ext>
            </a:extLst>
          </p:cNvPr>
          <p:cNvPicPr>
            <a:picLocks noChangeAspect="1"/>
          </p:cNvPicPr>
          <p:nvPr/>
        </p:nvPicPr>
        <p:blipFill>
          <a:blip r:embed="rId5"/>
          <a:stretch>
            <a:fillRect/>
          </a:stretch>
        </p:blipFill>
        <p:spPr>
          <a:xfrm>
            <a:off x="0" y="1329223"/>
            <a:ext cx="12089271" cy="1145457"/>
          </a:xfrm>
          <a:prstGeom prst="rect">
            <a:avLst/>
          </a:prstGeom>
        </p:spPr>
      </p:pic>
    </p:spTree>
    <p:extLst>
      <p:ext uri="{BB962C8B-B14F-4D97-AF65-F5344CB8AC3E}">
        <p14:creationId xmlns:p14="http://schemas.microsoft.com/office/powerpoint/2010/main" val="2184348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A2969-3CFE-F0D5-25CF-85C495553B6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47B68D-37AA-4D73-8F75-2CD042B1644C}"/>
              </a:ext>
            </a:extLst>
          </p:cNvPr>
          <p:cNvPicPr>
            <a:picLocks noChangeAspect="1"/>
          </p:cNvPicPr>
          <p:nvPr/>
        </p:nvPicPr>
        <p:blipFill>
          <a:blip r:embed="rId3"/>
          <a:stretch>
            <a:fillRect/>
          </a:stretch>
        </p:blipFill>
        <p:spPr>
          <a:xfrm>
            <a:off x="3384042" y="0"/>
            <a:ext cx="5423916" cy="1163306"/>
          </a:xfrm>
          <a:prstGeom prst="rect">
            <a:avLst/>
          </a:prstGeom>
        </p:spPr>
      </p:pic>
      <p:sp>
        <p:nvSpPr>
          <p:cNvPr id="7" name="TextBox 6">
            <a:extLst>
              <a:ext uri="{FF2B5EF4-FFF2-40B4-BE49-F238E27FC236}">
                <a16:creationId xmlns:a16="http://schemas.microsoft.com/office/drawing/2014/main" id="{A8AACE13-1BA3-6F5B-8E18-23FBFEA8EFC4}"/>
              </a:ext>
            </a:extLst>
          </p:cNvPr>
          <p:cNvSpPr txBox="1"/>
          <p:nvPr/>
        </p:nvSpPr>
        <p:spPr>
          <a:xfrm>
            <a:off x="0" y="1352628"/>
            <a:ext cx="5291328" cy="1138773"/>
          </a:xfrm>
          <a:prstGeom prst="rect">
            <a:avLst/>
          </a:prstGeom>
          <a:noFill/>
        </p:spPr>
        <p:txBody>
          <a:bodyPr wrap="square">
            <a:spAutoFit/>
          </a:bodyPr>
          <a:lstStyle/>
          <a:p>
            <a:r>
              <a:rPr lang="en-US" sz="1700" b="1" i="0" dirty="0">
                <a:solidFill>
                  <a:srgbClr val="000000"/>
                </a:solidFill>
                <a:effectLst/>
                <a:latin typeface="Helvetica" pitchFamily="2" charset="0"/>
              </a:rPr>
              <a:t>Pure breeds</a:t>
            </a:r>
            <a:r>
              <a:rPr lang="en-US" sz="1700" i="0" dirty="0">
                <a:solidFill>
                  <a:srgbClr val="000000"/>
                </a:solidFill>
                <a:effectLst/>
                <a:latin typeface="Helvetica" pitchFamily="2" charset="0"/>
              </a:rPr>
              <a:t>: individuals that are homozygous for a gene as they will always pass down the same allele to their offspring, thus the offspring will always express the same phenotype as their parents </a:t>
            </a:r>
            <a:endParaRPr lang="en-US" sz="1700" dirty="0">
              <a:solidFill>
                <a:srgbClr val="000000"/>
              </a:solidFill>
              <a:latin typeface="Helvetica" pitchFamily="2" charset="0"/>
            </a:endParaRPr>
          </a:p>
        </p:txBody>
      </p:sp>
      <p:pic>
        <p:nvPicPr>
          <p:cNvPr id="8" name="Picture 7">
            <a:extLst>
              <a:ext uri="{FF2B5EF4-FFF2-40B4-BE49-F238E27FC236}">
                <a16:creationId xmlns:a16="http://schemas.microsoft.com/office/drawing/2014/main" id="{7D9D3695-0D0C-5F31-8174-F0CEA53B1D7E}"/>
              </a:ext>
            </a:extLst>
          </p:cNvPr>
          <p:cNvPicPr>
            <a:picLocks noChangeAspect="1"/>
          </p:cNvPicPr>
          <p:nvPr/>
        </p:nvPicPr>
        <p:blipFill>
          <a:blip r:embed="rId4"/>
          <a:stretch>
            <a:fillRect/>
          </a:stretch>
        </p:blipFill>
        <p:spPr>
          <a:xfrm>
            <a:off x="0" y="2779824"/>
            <a:ext cx="5193792" cy="3961702"/>
          </a:xfrm>
          <a:prstGeom prst="rect">
            <a:avLst/>
          </a:prstGeom>
        </p:spPr>
      </p:pic>
      <p:pic>
        <p:nvPicPr>
          <p:cNvPr id="12" name="Picture 11">
            <a:extLst>
              <a:ext uri="{FF2B5EF4-FFF2-40B4-BE49-F238E27FC236}">
                <a16:creationId xmlns:a16="http://schemas.microsoft.com/office/drawing/2014/main" id="{5A09A8AA-F360-F7CF-E822-33BEE279740A}"/>
              </a:ext>
            </a:extLst>
          </p:cNvPr>
          <p:cNvPicPr>
            <a:picLocks noChangeAspect="1"/>
          </p:cNvPicPr>
          <p:nvPr/>
        </p:nvPicPr>
        <p:blipFill>
          <a:blip r:embed="rId5"/>
          <a:stretch>
            <a:fillRect/>
          </a:stretch>
        </p:blipFill>
        <p:spPr>
          <a:xfrm>
            <a:off x="5515223" y="1352628"/>
            <a:ext cx="6676777" cy="5463810"/>
          </a:xfrm>
          <a:prstGeom prst="rect">
            <a:avLst/>
          </a:prstGeom>
        </p:spPr>
      </p:pic>
      <p:cxnSp>
        <p:nvCxnSpPr>
          <p:cNvPr id="15" name="Straight Connector 14">
            <a:extLst>
              <a:ext uri="{FF2B5EF4-FFF2-40B4-BE49-F238E27FC236}">
                <a16:creationId xmlns:a16="http://schemas.microsoft.com/office/drawing/2014/main" id="{96877DC1-2BCE-6913-98FA-EB8FC5D06691}"/>
              </a:ext>
            </a:extLst>
          </p:cNvPr>
          <p:cNvCxnSpPr/>
          <p:nvPr/>
        </p:nvCxnSpPr>
        <p:spPr>
          <a:xfrm>
            <a:off x="5291328" y="1163306"/>
            <a:ext cx="0" cy="569469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05233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480FB-C94B-9880-3209-BB0377B8FF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E9851D-07EC-9F35-AF5C-F8277EAF97CB}"/>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4" name="Picture 3">
            <a:extLst>
              <a:ext uri="{FF2B5EF4-FFF2-40B4-BE49-F238E27FC236}">
                <a16:creationId xmlns:a16="http://schemas.microsoft.com/office/drawing/2014/main" id="{DADA9FD1-1496-85AB-6E7E-13E78303A3A0}"/>
              </a:ext>
            </a:extLst>
          </p:cNvPr>
          <p:cNvPicPr>
            <a:picLocks noChangeAspect="1"/>
          </p:cNvPicPr>
          <p:nvPr/>
        </p:nvPicPr>
        <p:blipFill>
          <a:blip r:embed="rId4"/>
          <a:stretch>
            <a:fillRect/>
          </a:stretch>
        </p:blipFill>
        <p:spPr>
          <a:xfrm>
            <a:off x="3525534" y="0"/>
            <a:ext cx="5598400" cy="1267968"/>
          </a:xfrm>
          <a:prstGeom prst="rect">
            <a:avLst/>
          </a:prstGeom>
        </p:spPr>
      </p:pic>
      <p:sp>
        <p:nvSpPr>
          <p:cNvPr id="5" name="TextBox 4">
            <a:extLst>
              <a:ext uri="{FF2B5EF4-FFF2-40B4-BE49-F238E27FC236}">
                <a16:creationId xmlns:a16="http://schemas.microsoft.com/office/drawing/2014/main" id="{7C4F25DB-9F2F-37DD-3E75-3255AFBD808B}"/>
              </a:ext>
            </a:extLst>
          </p:cNvPr>
          <p:cNvSpPr txBox="1"/>
          <p:nvPr/>
        </p:nvSpPr>
        <p:spPr>
          <a:xfrm>
            <a:off x="49726" y="990669"/>
            <a:ext cx="12092548" cy="338554"/>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Worked example</a:t>
            </a:r>
          </a:p>
        </p:txBody>
      </p:sp>
      <p:pic>
        <p:nvPicPr>
          <p:cNvPr id="6" name="Picture 5">
            <a:extLst>
              <a:ext uri="{FF2B5EF4-FFF2-40B4-BE49-F238E27FC236}">
                <a16:creationId xmlns:a16="http://schemas.microsoft.com/office/drawing/2014/main" id="{CC363F01-FFAA-2A1F-F8CF-79577D6170BE}"/>
              </a:ext>
            </a:extLst>
          </p:cNvPr>
          <p:cNvPicPr>
            <a:picLocks noChangeAspect="1"/>
          </p:cNvPicPr>
          <p:nvPr/>
        </p:nvPicPr>
        <p:blipFill>
          <a:blip r:embed="rId5"/>
          <a:stretch>
            <a:fillRect/>
          </a:stretch>
        </p:blipFill>
        <p:spPr>
          <a:xfrm>
            <a:off x="0" y="1329223"/>
            <a:ext cx="12089271" cy="1145457"/>
          </a:xfrm>
          <a:prstGeom prst="rect">
            <a:avLst/>
          </a:prstGeom>
        </p:spPr>
      </p:pic>
      <p:pic>
        <p:nvPicPr>
          <p:cNvPr id="2" name="Picture 1">
            <a:extLst>
              <a:ext uri="{FF2B5EF4-FFF2-40B4-BE49-F238E27FC236}">
                <a16:creationId xmlns:a16="http://schemas.microsoft.com/office/drawing/2014/main" id="{80733F8F-FFBF-3141-56A3-6AE2DC420D26}"/>
              </a:ext>
            </a:extLst>
          </p:cNvPr>
          <p:cNvPicPr>
            <a:picLocks noChangeAspect="1"/>
          </p:cNvPicPr>
          <p:nvPr/>
        </p:nvPicPr>
        <p:blipFill>
          <a:blip r:embed="rId6"/>
          <a:stretch>
            <a:fillRect/>
          </a:stretch>
        </p:blipFill>
        <p:spPr>
          <a:xfrm>
            <a:off x="1223010" y="2535935"/>
            <a:ext cx="9745980" cy="4180435"/>
          </a:xfrm>
          <a:prstGeom prst="rect">
            <a:avLst/>
          </a:prstGeom>
        </p:spPr>
      </p:pic>
    </p:spTree>
    <p:extLst>
      <p:ext uri="{BB962C8B-B14F-4D97-AF65-F5344CB8AC3E}">
        <p14:creationId xmlns:p14="http://schemas.microsoft.com/office/powerpoint/2010/main" val="32010527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3A9C9-4071-798F-6EE6-136A184B6D1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5D90C19-DA76-3BB7-1329-031679E16A9D}"/>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4" name="Picture 3">
            <a:extLst>
              <a:ext uri="{FF2B5EF4-FFF2-40B4-BE49-F238E27FC236}">
                <a16:creationId xmlns:a16="http://schemas.microsoft.com/office/drawing/2014/main" id="{43252D90-2CFF-28E0-CF38-FD1CCDEC580D}"/>
              </a:ext>
            </a:extLst>
          </p:cNvPr>
          <p:cNvPicPr>
            <a:picLocks noChangeAspect="1"/>
          </p:cNvPicPr>
          <p:nvPr/>
        </p:nvPicPr>
        <p:blipFill>
          <a:blip r:embed="rId4"/>
          <a:stretch>
            <a:fillRect/>
          </a:stretch>
        </p:blipFill>
        <p:spPr>
          <a:xfrm>
            <a:off x="3525534" y="0"/>
            <a:ext cx="5598400" cy="1267968"/>
          </a:xfrm>
          <a:prstGeom prst="rect">
            <a:avLst/>
          </a:prstGeom>
        </p:spPr>
      </p:pic>
      <p:sp>
        <p:nvSpPr>
          <p:cNvPr id="5" name="TextBox 4">
            <a:extLst>
              <a:ext uri="{FF2B5EF4-FFF2-40B4-BE49-F238E27FC236}">
                <a16:creationId xmlns:a16="http://schemas.microsoft.com/office/drawing/2014/main" id="{9A9D6A5F-6408-CD33-E257-C1EA8CEFD1EE}"/>
              </a:ext>
            </a:extLst>
          </p:cNvPr>
          <p:cNvSpPr txBox="1"/>
          <p:nvPr/>
        </p:nvSpPr>
        <p:spPr>
          <a:xfrm>
            <a:off x="49726" y="990669"/>
            <a:ext cx="12092548" cy="338554"/>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Worked example</a:t>
            </a:r>
          </a:p>
        </p:txBody>
      </p:sp>
      <p:pic>
        <p:nvPicPr>
          <p:cNvPr id="6" name="Picture 5">
            <a:extLst>
              <a:ext uri="{FF2B5EF4-FFF2-40B4-BE49-F238E27FC236}">
                <a16:creationId xmlns:a16="http://schemas.microsoft.com/office/drawing/2014/main" id="{59C239C9-2DA0-E427-D4D8-D6101750CBDB}"/>
              </a:ext>
            </a:extLst>
          </p:cNvPr>
          <p:cNvPicPr>
            <a:picLocks noChangeAspect="1"/>
          </p:cNvPicPr>
          <p:nvPr/>
        </p:nvPicPr>
        <p:blipFill>
          <a:blip r:embed="rId5"/>
          <a:stretch>
            <a:fillRect/>
          </a:stretch>
        </p:blipFill>
        <p:spPr>
          <a:xfrm>
            <a:off x="0" y="1329223"/>
            <a:ext cx="12089271" cy="1145457"/>
          </a:xfrm>
          <a:prstGeom prst="rect">
            <a:avLst/>
          </a:prstGeom>
        </p:spPr>
      </p:pic>
      <p:pic>
        <p:nvPicPr>
          <p:cNvPr id="7" name="Picture 6">
            <a:extLst>
              <a:ext uri="{FF2B5EF4-FFF2-40B4-BE49-F238E27FC236}">
                <a16:creationId xmlns:a16="http://schemas.microsoft.com/office/drawing/2014/main" id="{805880D7-A6CF-79BD-EA6C-FAF5799F918C}"/>
              </a:ext>
            </a:extLst>
          </p:cNvPr>
          <p:cNvPicPr>
            <a:picLocks noChangeAspect="1"/>
          </p:cNvPicPr>
          <p:nvPr/>
        </p:nvPicPr>
        <p:blipFill>
          <a:blip r:embed="rId6"/>
          <a:stretch>
            <a:fillRect/>
          </a:stretch>
        </p:blipFill>
        <p:spPr>
          <a:xfrm>
            <a:off x="456486" y="2535935"/>
            <a:ext cx="11279028" cy="4205453"/>
          </a:xfrm>
          <a:prstGeom prst="rect">
            <a:avLst/>
          </a:prstGeom>
        </p:spPr>
      </p:pic>
    </p:spTree>
    <p:extLst>
      <p:ext uri="{BB962C8B-B14F-4D97-AF65-F5344CB8AC3E}">
        <p14:creationId xmlns:p14="http://schemas.microsoft.com/office/powerpoint/2010/main" val="1977176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A8AF1-4A1D-70D9-B78F-63118879FE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9C92C9-293F-F690-71B6-2E1A5D627B76}"/>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4" name="Picture 3">
            <a:extLst>
              <a:ext uri="{FF2B5EF4-FFF2-40B4-BE49-F238E27FC236}">
                <a16:creationId xmlns:a16="http://schemas.microsoft.com/office/drawing/2014/main" id="{3AB670B2-D20D-5D93-84BE-2455A1863D59}"/>
              </a:ext>
            </a:extLst>
          </p:cNvPr>
          <p:cNvPicPr>
            <a:picLocks noChangeAspect="1"/>
          </p:cNvPicPr>
          <p:nvPr/>
        </p:nvPicPr>
        <p:blipFill>
          <a:blip r:embed="rId4"/>
          <a:stretch>
            <a:fillRect/>
          </a:stretch>
        </p:blipFill>
        <p:spPr>
          <a:xfrm>
            <a:off x="3525534" y="0"/>
            <a:ext cx="5598400" cy="1267968"/>
          </a:xfrm>
          <a:prstGeom prst="rect">
            <a:avLst/>
          </a:prstGeom>
        </p:spPr>
      </p:pic>
      <p:sp>
        <p:nvSpPr>
          <p:cNvPr id="5" name="TextBox 4">
            <a:extLst>
              <a:ext uri="{FF2B5EF4-FFF2-40B4-BE49-F238E27FC236}">
                <a16:creationId xmlns:a16="http://schemas.microsoft.com/office/drawing/2014/main" id="{50CCD08E-17B3-39A5-CB20-D046CBE1AF7A}"/>
              </a:ext>
            </a:extLst>
          </p:cNvPr>
          <p:cNvSpPr txBox="1"/>
          <p:nvPr/>
        </p:nvSpPr>
        <p:spPr>
          <a:xfrm>
            <a:off x="49726" y="990669"/>
            <a:ext cx="12092548" cy="338554"/>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Worked example</a:t>
            </a:r>
          </a:p>
        </p:txBody>
      </p:sp>
      <p:pic>
        <p:nvPicPr>
          <p:cNvPr id="6" name="Picture 5">
            <a:extLst>
              <a:ext uri="{FF2B5EF4-FFF2-40B4-BE49-F238E27FC236}">
                <a16:creationId xmlns:a16="http://schemas.microsoft.com/office/drawing/2014/main" id="{87BC3A6D-577E-CAA9-90A5-4855547CDA65}"/>
              </a:ext>
            </a:extLst>
          </p:cNvPr>
          <p:cNvPicPr>
            <a:picLocks noChangeAspect="1"/>
          </p:cNvPicPr>
          <p:nvPr/>
        </p:nvPicPr>
        <p:blipFill>
          <a:blip r:embed="rId5"/>
          <a:stretch>
            <a:fillRect/>
          </a:stretch>
        </p:blipFill>
        <p:spPr>
          <a:xfrm>
            <a:off x="0" y="1329223"/>
            <a:ext cx="12089271" cy="1145457"/>
          </a:xfrm>
          <a:prstGeom prst="rect">
            <a:avLst/>
          </a:prstGeom>
        </p:spPr>
      </p:pic>
      <p:pic>
        <p:nvPicPr>
          <p:cNvPr id="2" name="Picture 1">
            <a:extLst>
              <a:ext uri="{FF2B5EF4-FFF2-40B4-BE49-F238E27FC236}">
                <a16:creationId xmlns:a16="http://schemas.microsoft.com/office/drawing/2014/main" id="{DB15ADFB-7EE5-C1A2-9E5A-B2445B67EF49}"/>
              </a:ext>
            </a:extLst>
          </p:cNvPr>
          <p:cNvPicPr>
            <a:picLocks noChangeAspect="1"/>
          </p:cNvPicPr>
          <p:nvPr/>
        </p:nvPicPr>
        <p:blipFill>
          <a:blip r:embed="rId6"/>
          <a:stretch>
            <a:fillRect/>
          </a:stretch>
        </p:blipFill>
        <p:spPr>
          <a:xfrm>
            <a:off x="1572768" y="2520909"/>
            <a:ext cx="9116568" cy="4337092"/>
          </a:xfrm>
          <a:prstGeom prst="rect">
            <a:avLst/>
          </a:prstGeom>
        </p:spPr>
      </p:pic>
    </p:spTree>
    <p:extLst>
      <p:ext uri="{BB962C8B-B14F-4D97-AF65-F5344CB8AC3E}">
        <p14:creationId xmlns:p14="http://schemas.microsoft.com/office/powerpoint/2010/main" val="3972454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E99C0-6A97-04A5-F8CE-CC6475C91E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6ECD118-60C2-DA48-CBC5-652B25DF836D}"/>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
        <p:nvSpPr>
          <p:cNvPr id="11" name="TextBox 10">
            <a:extLst>
              <a:ext uri="{FF2B5EF4-FFF2-40B4-BE49-F238E27FC236}">
                <a16:creationId xmlns:a16="http://schemas.microsoft.com/office/drawing/2014/main" id="{6761A6BF-1F5D-8587-8A04-7968CDEAA7BD}"/>
              </a:ext>
            </a:extLst>
          </p:cNvPr>
          <p:cNvSpPr txBox="1"/>
          <p:nvPr/>
        </p:nvSpPr>
        <p:spPr>
          <a:xfrm>
            <a:off x="805630" y="106383"/>
            <a:ext cx="12092548" cy="338554"/>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Practice Question 1</a:t>
            </a:r>
          </a:p>
        </p:txBody>
      </p:sp>
      <p:pic>
        <p:nvPicPr>
          <p:cNvPr id="14" name="Picture 13">
            <a:extLst>
              <a:ext uri="{FF2B5EF4-FFF2-40B4-BE49-F238E27FC236}">
                <a16:creationId xmlns:a16="http://schemas.microsoft.com/office/drawing/2014/main" id="{EA610C85-B435-93CE-3827-7227CC7DF6EA}"/>
              </a:ext>
            </a:extLst>
          </p:cNvPr>
          <p:cNvPicPr>
            <a:picLocks noChangeAspect="1"/>
          </p:cNvPicPr>
          <p:nvPr/>
        </p:nvPicPr>
        <p:blipFill>
          <a:blip r:embed="rId4"/>
          <a:stretch>
            <a:fillRect/>
          </a:stretch>
        </p:blipFill>
        <p:spPr>
          <a:xfrm>
            <a:off x="6717792" y="4836692"/>
            <a:ext cx="5373624" cy="1808083"/>
          </a:xfrm>
          <a:prstGeom prst="rect">
            <a:avLst/>
          </a:prstGeom>
        </p:spPr>
      </p:pic>
      <p:pic>
        <p:nvPicPr>
          <p:cNvPr id="2" name="Picture 1">
            <a:extLst>
              <a:ext uri="{FF2B5EF4-FFF2-40B4-BE49-F238E27FC236}">
                <a16:creationId xmlns:a16="http://schemas.microsoft.com/office/drawing/2014/main" id="{3E5CC9E6-9B30-0098-012C-44FF26191298}"/>
              </a:ext>
            </a:extLst>
          </p:cNvPr>
          <p:cNvPicPr>
            <a:picLocks noChangeAspect="1"/>
          </p:cNvPicPr>
          <p:nvPr/>
        </p:nvPicPr>
        <p:blipFill>
          <a:blip r:embed="rId5"/>
          <a:stretch>
            <a:fillRect/>
          </a:stretch>
        </p:blipFill>
        <p:spPr>
          <a:xfrm>
            <a:off x="1200978" y="563210"/>
            <a:ext cx="9790044" cy="2229416"/>
          </a:xfrm>
          <a:prstGeom prst="rect">
            <a:avLst/>
          </a:prstGeom>
        </p:spPr>
      </p:pic>
    </p:spTree>
    <p:extLst>
      <p:ext uri="{BB962C8B-B14F-4D97-AF65-F5344CB8AC3E}">
        <p14:creationId xmlns:p14="http://schemas.microsoft.com/office/powerpoint/2010/main" val="15199559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BA1B-2F00-33C1-38FE-3C84429633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51B3C9-B594-E4E6-B613-114541639304}"/>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2" name="Picture 1">
            <a:extLst>
              <a:ext uri="{FF2B5EF4-FFF2-40B4-BE49-F238E27FC236}">
                <a16:creationId xmlns:a16="http://schemas.microsoft.com/office/drawing/2014/main" id="{EDA75301-C96A-C53F-F9A4-9EC66BF48EC1}"/>
              </a:ext>
            </a:extLst>
          </p:cNvPr>
          <p:cNvPicPr>
            <a:picLocks noChangeAspect="1"/>
          </p:cNvPicPr>
          <p:nvPr/>
        </p:nvPicPr>
        <p:blipFill>
          <a:blip r:embed="rId4"/>
          <a:stretch>
            <a:fillRect/>
          </a:stretch>
        </p:blipFill>
        <p:spPr>
          <a:xfrm>
            <a:off x="1060045" y="143148"/>
            <a:ext cx="5159791" cy="562417"/>
          </a:xfrm>
          <a:prstGeom prst="rect">
            <a:avLst/>
          </a:prstGeom>
        </p:spPr>
      </p:pic>
      <p:pic>
        <p:nvPicPr>
          <p:cNvPr id="4" name="Picture 3">
            <a:extLst>
              <a:ext uri="{FF2B5EF4-FFF2-40B4-BE49-F238E27FC236}">
                <a16:creationId xmlns:a16="http://schemas.microsoft.com/office/drawing/2014/main" id="{687DA33D-60FE-6BA3-151E-C58F5CBDBF6B}"/>
              </a:ext>
            </a:extLst>
          </p:cNvPr>
          <p:cNvPicPr>
            <a:picLocks noChangeAspect="1"/>
          </p:cNvPicPr>
          <p:nvPr/>
        </p:nvPicPr>
        <p:blipFill>
          <a:blip r:embed="rId5"/>
          <a:stretch>
            <a:fillRect/>
          </a:stretch>
        </p:blipFill>
        <p:spPr>
          <a:xfrm>
            <a:off x="6932757" y="163728"/>
            <a:ext cx="5159791" cy="579186"/>
          </a:xfrm>
          <a:prstGeom prst="rect">
            <a:avLst/>
          </a:prstGeom>
        </p:spPr>
      </p:pic>
      <p:pic>
        <p:nvPicPr>
          <p:cNvPr id="14" name="Picture 13">
            <a:extLst>
              <a:ext uri="{FF2B5EF4-FFF2-40B4-BE49-F238E27FC236}">
                <a16:creationId xmlns:a16="http://schemas.microsoft.com/office/drawing/2014/main" id="{D76CE6AF-35EE-8EEB-EF94-1BA8E7E6E318}"/>
              </a:ext>
            </a:extLst>
          </p:cNvPr>
          <p:cNvPicPr>
            <a:picLocks noChangeAspect="1"/>
          </p:cNvPicPr>
          <p:nvPr/>
        </p:nvPicPr>
        <p:blipFill>
          <a:blip r:embed="rId6"/>
          <a:stretch>
            <a:fillRect/>
          </a:stretch>
        </p:blipFill>
        <p:spPr>
          <a:xfrm>
            <a:off x="2356496" y="877598"/>
            <a:ext cx="7726680" cy="5980402"/>
          </a:xfrm>
          <a:prstGeom prst="rect">
            <a:avLst/>
          </a:prstGeom>
        </p:spPr>
      </p:pic>
    </p:spTree>
    <p:extLst>
      <p:ext uri="{BB962C8B-B14F-4D97-AF65-F5344CB8AC3E}">
        <p14:creationId xmlns:p14="http://schemas.microsoft.com/office/powerpoint/2010/main" val="590120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4C68F-697B-FE29-659A-62CE893976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6447B8-81D8-D746-CBFB-3FD6E8BD8480}"/>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sp>
        <p:nvSpPr>
          <p:cNvPr id="11" name="TextBox 10">
            <a:extLst>
              <a:ext uri="{FF2B5EF4-FFF2-40B4-BE49-F238E27FC236}">
                <a16:creationId xmlns:a16="http://schemas.microsoft.com/office/drawing/2014/main" id="{8AF2BF90-1E96-1C5E-293A-0A9E3990C1FC}"/>
              </a:ext>
            </a:extLst>
          </p:cNvPr>
          <p:cNvSpPr txBox="1"/>
          <p:nvPr/>
        </p:nvSpPr>
        <p:spPr>
          <a:xfrm>
            <a:off x="805630" y="106383"/>
            <a:ext cx="12092548" cy="338554"/>
          </a:xfrm>
          <a:prstGeom prst="rect">
            <a:avLst/>
          </a:prstGeom>
          <a:noFill/>
        </p:spPr>
        <p:txBody>
          <a:bodyPr wrap="square" rtlCol="0">
            <a:spAutoFit/>
          </a:bodyPr>
          <a:lstStyle/>
          <a:p>
            <a:pPr>
              <a:buNone/>
            </a:pPr>
            <a:r>
              <a:rPr lang="en-JP" sz="1600" b="1" dirty="0">
                <a:latin typeface="Calibri" panose="020F0502020204030204" pitchFamily="34" charset="0"/>
                <a:cs typeface="Calibri" panose="020F0502020204030204" pitchFamily="34" charset="0"/>
              </a:rPr>
              <a:t>Practice Question 2</a:t>
            </a:r>
          </a:p>
        </p:txBody>
      </p:sp>
      <p:pic>
        <p:nvPicPr>
          <p:cNvPr id="14" name="Picture 13">
            <a:extLst>
              <a:ext uri="{FF2B5EF4-FFF2-40B4-BE49-F238E27FC236}">
                <a16:creationId xmlns:a16="http://schemas.microsoft.com/office/drawing/2014/main" id="{68432570-255B-2CFD-685F-A7ECCC2BA5A2}"/>
              </a:ext>
            </a:extLst>
          </p:cNvPr>
          <p:cNvPicPr>
            <a:picLocks noChangeAspect="1"/>
          </p:cNvPicPr>
          <p:nvPr/>
        </p:nvPicPr>
        <p:blipFill>
          <a:blip r:embed="rId4"/>
          <a:stretch>
            <a:fillRect/>
          </a:stretch>
        </p:blipFill>
        <p:spPr>
          <a:xfrm>
            <a:off x="6717792" y="4836692"/>
            <a:ext cx="5373624" cy="1808083"/>
          </a:xfrm>
          <a:prstGeom prst="rect">
            <a:avLst/>
          </a:prstGeom>
        </p:spPr>
      </p:pic>
      <p:pic>
        <p:nvPicPr>
          <p:cNvPr id="7" name="Picture 6">
            <a:extLst>
              <a:ext uri="{FF2B5EF4-FFF2-40B4-BE49-F238E27FC236}">
                <a16:creationId xmlns:a16="http://schemas.microsoft.com/office/drawing/2014/main" id="{2EC199FD-FCD5-471A-5C67-5800C230E88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60246" y="537038"/>
            <a:ext cx="10997185" cy="1250967"/>
          </a:xfrm>
          <a:prstGeom prst="rect">
            <a:avLst/>
          </a:prstGeom>
        </p:spPr>
      </p:pic>
    </p:spTree>
    <p:extLst>
      <p:ext uri="{BB962C8B-B14F-4D97-AF65-F5344CB8AC3E}">
        <p14:creationId xmlns:p14="http://schemas.microsoft.com/office/powerpoint/2010/main" val="42665793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C0C5B-ECC1-38B8-02EC-0FB3CBCAB7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95486B-8D1E-307F-CD67-BA1CB30442EB}"/>
              </a:ext>
            </a:extLst>
          </p:cNvPr>
          <p:cNvPicPr>
            <a:picLocks noChangeAspect="1"/>
          </p:cNvPicPr>
          <p:nvPr/>
        </p:nvPicPr>
        <p:blipFill>
          <a:blip r:embed="rId3">
            <a:extLst>
              <a:ext uri="{28A0092B-C50C-407E-A947-70E740481C1C}">
                <a14:useLocalDpi xmlns:a14="http://schemas.microsoft.com/office/drawing/2010/main"/>
              </a:ext>
            </a:extLst>
          </a:blip>
          <a:srcRect l="-1"/>
          <a:stretch/>
        </p:blipFill>
        <p:spPr>
          <a:xfrm rot="5400000">
            <a:off x="185068" y="-85616"/>
            <a:ext cx="444937" cy="616169"/>
          </a:xfrm>
          <a:prstGeom prst="rect">
            <a:avLst/>
          </a:prstGeom>
        </p:spPr>
      </p:pic>
      <p:pic>
        <p:nvPicPr>
          <p:cNvPr id="2" name="Picture 1">
            <a:extLst>
              <a:ext uri="{FF2B5EF4-FFF2-40B4-BE49-F238E27FC236}">
                <a16:creationId xmlns:a16="http://schemas.microsoft.com/office/drawing/2014/main" id="{3B03D322-EC5E-2D10-B5D0-72B890F7143B}"/>
              </a:ext>
            </a:extLst>
          </p:cNvPr>
          <p:cNvPicPr>
            <a:picLocks noChangeAspect="1"/>
          </p:cNvPicPr>
          <p:nvPr/>
        </p:nvPicPr>
        <p:blipFill>
          <a:blip r:embed="rId4"/>
          <a:stretch>
            <a:fillRect/>
          </a:stretch>
        </p:blipFill>
        <p:spPr>
          <a:xfrm>
            <a:off x="1060045" y="100874"/>
            <a:ext cx="5159791" cy="562417"/>
          </a:xfrm>
          <a:prstGeom prst="rect">
            <a:avLst/>
          </a:prstGeom>
        </p:spPr>
      </p:pic>
      <p:pic>
        <p:nvPicPr>
          <p:cNvPr id="4" name="Picture 3">
            <a:extLst>
              <a:ext uri="{FF2B5EF4-FFF2-40B4-BE49-F238E27FC236}">
                <a16:creationId xmlns:a16="http://schemas.microsoft.com/office/drawing/2014/main" id="{FBEA67BD-A7F4-5842-CC36-52CAD093E78B}"/>
              </a:ext>
            </a:extLst>
          </p:cNvPr>
          <p:cNvPicPr>
            <a:picLocks noChangeAspect="1"/>
          </p:cNvPicPr>
          <p:nvPr/>
        </p:nvPicPr>
        <p:blipFill>
          <a:blip r:embed="rId5"/>
          <a:stretch>
            <a:fillRect/>
          </a:stretch>
        </p:blipFill>
        <p:spPr>
          <a:xfrm>
            <a:off x="6932757" y="163728"/>
            <a:ext cx="5159791" cy="579186"/>
          </a:xfrm>
          <a:prstGeom prst="rect">
            <a:avLst/>
          </a:prstGeom>
        </p:spPr>
      </p:pic>
      <p:pic>
        <p:nvPicPr>
          <p:cNvPr id="5" name="Picture 4">
            <a:extLst>
              <a:ext uri="{FF2B5EF4-FFF2-40B4-BE49-F238E27FC236}">
                <a16:creationId xmlns:a16="http://schemas.microsoft.com/office/drawing/2014/main" id="{CC262961-4E4C-4B72-C12E-20DAF890A5E6}"/>
              </a:ext>
            </a:extLst>
          </p:cNvPr>
          <p:cNvPicPr>
            <a:picLocks noChangeAspect="1"/>
          </p:cNvPicPr>
          <p:nvPr/>
        </p:nvPicPr>
        <p:blipFill>
          <a:blip r:embed="rId6">
            <a:extLst>
              <a:ext uri="{28A0092B-C50C-407E-A947-70E740481C1C}">
                <a14:useLocalDpi xmlns:a14="http://schemas.microsoft.com/office/drawing/2010/main"/>
              </a:ext>
            </a:extLst>
          </a:blip>
          <a:srcRect t="-1087" b="-11467"/>
          <a:stretch/>
        </p:blipFill>
        <p:spPr>
          <a:xfrm>
            <a:off x="2209800" y="788154"/>
            <a:ext cx="7772400" cy="1782435"/>
          </a:xfrm>
          <a:prstGeom prst="rect">
            <a:avLst/>
          </a:prstGeom>
        </p:spPr>
      </p:pic>
      <p:pic>
        <p:nvPicPr>
          <p:cNvPr id="6" name="Picture 5">
            <a:extLst>
              <a:ext uri="{FF2B5EF4-FFF2-40B4-BE49-F238E27FC236}">
                <a16:creationId xmlns:a16="http://schemas.microsoft.com/office/drawing/2014/main" id="{F53D08E2-14FE-FC56-75E5-727A4A886E24}"/>
              </a:ext>
            </a:extLst>
          </p:cNvPr>
          <p:cNvPicPr>
            <a:picLocks noChangeAspect="1"/>
          </p:cNvPicPr>
          <p:nvPr/>
        </p:nvPicPr>
        <p:blipFill>
          <a:blip r:embed="rId7"/>
          <a:stretch>
            <a:fillRect/>
          </a:stretch>
        </p:blipFill>
        <p:spPr>
          <a:xfrm>
            <a:off x="1060045" y="2630026"/>
            <a:ext cx="9592065" cy="1031147"/>
          </a:xfrm>
          <a:prstGeom prst="rect">
            <a:avLst/>
          </a:prstGeom>
        </p:spPr>
      </p:pic>
      <p:pic>
        <p:nvPicPr>
          <p:cNvPr id="7" name="Picture 6">
            <a:extLst>
              <a:ext uri="{FF2B5EF4-FFF2-40B4-BE49-F238E27FC236}">
                <a16:creationId xmlns:a16="http://schemas.microsoft.com/office/drawing/2014/main" id="{99B331AC-43F6-C2E9-0760-EADC49BE5A9A}"/>
              </a:ext>
            </a:extLst>
          </p:cNvPr>
          <p:cNvPicPr>
            <a:picLocks noChangeAspect="1"/>
          </p:cNvPicPr>
          <p:nvPr/>
        </p:nvPicPr>
        <p:blipFill>
          <a:blip r:embed="rId8"/>
          <a:stretch>
            <a:fillRect/>
          </a:stretch>
        </p:blipFill>
        <p:spPr>
          <a:xfrm>
            <a:off x="99452" y="4045243"/>
            <a:ext cx="8071104" cy="647706"/>
          </a:xfrm>
          <a:prstGeom prst="rect">
            <a:avLst/>
          </a:prstGeom>
        </p:spPr>
      </p:pic>
      <p:pic>
        <p:nvPicPr>
          <p:cNvPr id="8" name="Picture 7">
            <a:extLst>
              <a:ext uri="{FF2B5EF4-FFF2-40B4-BE49-F238E27FC236}">
                <a16:creationId xmlns:a16="http://schemas.microsoft.com/office/drawing/2014/main" id="{41BBB814-F044-1FA3-6FA1-A1F2F41555AC}"/>
              </a:ext>
            </a:extLst>
          </p:cNvPr>
          <p:cNvPicPr>
            <a:picLocks noChangeAspect="1"/>
          </p:cNvPicPr>
          <p:nvPr/>
        </p:nvPicPr>
        <p:blipFill>
          <a:blip r:embed="rId9"/>
          <a:stretch>
            <a:fillRect/>
          </a:stretch>
        </p:blipFill>
        <p:spPr>
          <a:xfrm>
            <a:off x="8578609" y="3935044"/>
            <a:ext cx="3366503" cy="868103"/>
          </a:xfrm>
          <a:prstGeom prst="rect">
            <a:avLst/>
          </a:prstGeom>
        </p:spPr>
      </p:pic>
      <p:pic>
        <p:nvPicPr>
          <p:cNvPr id="9" name="Picture 8">
            <a:extLst>
              <a:ext uri="{FF2B5EF4-FFF2-40B4-BE49-F238E27FC236}">
                <a16:creationId xmlns:a16="http://schemas.microsoft.com/office/drawing/2014/main" id="{CC0B51B2-5B08-661F-16BF-758FDCF3BDA7}"/>
              </a:ext>
            </a:extLst>
          </p:cNvPr>
          <p:cNvPicPr>
            <a:picLocks noChangeAspect="1"/>
          </p:cNvPicPr>
          <p:nvPr/>
        </p:nvPicPr>
        <p:blipFill>
          <a:blip r:embed="rId10"/>
          <a:stretch>
            <a:fillRect/>
          </a:stretch>
        </p:blipFill>
        <p:spPr>
          <a:xfrm>
            <a:off x="283464" y="5154802"/>
            <a:ext cx="5483352" cy="1532699"/>
          </a:xfrm>
          <a:prstGeom prst="rect">
            <a:avLst/>
          </a:prstGeom>
        </p:spPr>
      </p:pic>
      <p:pic>
        <p:nvPicPr>
          <p:cNvPr id="15" name="Picture 14">
            <a:extLst>
              <a:ext uri="{FF2B5EF4-FFF2-40B4-BE49-F238E27FC236}">
                <a16:creationId xmlns:a16="http://schemas.microsoft.com/office/drawing/2014/main" id="{15C7A249-2584-6B8D-9DE3-8528CD59F41F}"/>
              </a:ext>
            </a:extLst>
          </p:cNvPr>
          <p:cNvPicPr>
            <a:picLocks noChangeAspect="1"/>
          </p:cNvPicPr>
          <p:nvPr/>
        </p:nvPicPr>
        <p:blipFill>
          <a:blip r:embed="rId11"/>
          <a:stretch>
            <a:fillRect/>
          </a:stretch>
        </p:blipFill>
        <p:spPr>
          <a:xfrm>
            <a:off x="5900928" y="5460729"/>
            <a:ext cx="6230112" cy="1254123"/>
          </a:xfrm>
          <a:prstGeom prst="rect">
            <a:avLst/>
          </a:prstGeom>
        </p:spPr>
      </p:pic>
    </p:spTree>
    <p:extLst>
      <p:ext uri="{BB962C8B-B14F-4D97-AF65-F5344CB8AC3E}">
        <p14:creationId xmlns:p14="http://schemas.microsoft.com/office/powerpoint/2010/main" val="60279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C5292-3B11-FD22-F7F5-E114BFFF1F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3A1A91E-7080-FA4D-5BFB-CB7440F7078F}"/>
              </a:ext>
            </a:extLst>
          </p:cNvPr>
          <p:cNvPicPr>
            <a:picLocks noChangeAspect="1"/>
          </p:cNvPicPr>
          <p:nvPr/>
        </p:nvPicPr>
        <p:blipFill>
          <a:blip r:embed="rId3"/>
          <a:stretch>
            <a:fillRect/>
          </a:stretch>
        </p:blipFill>
        <p:spPr>
          <a:xfrm>
            <a:off x="611124" y="83607"/>
            <a:ext cx="10969752" cy="6713433"/>
          </a:xfrm>
          <a:prstGeom prst="rect">
            <a:avLst/>
          </a:prstGeom>
        </p:spPr>
      </p:pic>
    </p:spTree>
    <p:extLst>
      <p:ext uri="{BB962C8B-B14F-4D97-AF65-F5344CB8AC3E}">
        <p14:creationId xmlns:p14="http://schemas.microsoft.com/office/powerpoint/2010/main" val="2514807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4275B-94E9-86E4-A51A-4A6A5137CB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A67234-1CD7-5429-740A-922B8BF066F5}"/>
              </a:ext>
            </a:extLst>
          </p:cNvPr>
          <p:cNvSpPr txBox="1"/>
          <p:nvPr/>
        </p:nvSpPr>
        <p:spPr>
          <a:xfrm>
            <a:off x="0" y="33907"/>
            <a:ext cx="8970004" cy="584775"/>
          </a:xfrm>
          <a:prstGeom prst="rect">
            <a:avLst/>
          </a:prstGeom>
          <a:noFill/>
        </p:spPr>
        <p:txBody>
          <a:bodyPr wrap="square">
            <a:spAutoFit/>
          </a:bodyPr>
          <a:lstStyle/>
          <a:p>
            <a:pPr algn="l"/>
            <a:r>
              <a:rPr lang="en-US" sz="1600" b="1" i="0" dirty="0">
                <a:solidFill>
                  <a:srgbClr val="000000"/>
                </a:solidFill>
                <a:effectLst/>
                <a:latin typeface="Helvetica" pitchFamily="2" charset="0"/>
              </a:rPr>
              <a:t>Practice problems – monohybrid crosses of single-factor complete dominance inheritance</a:t>
            </a:r>
          </a:p>
          <a:p>
            <a:pPr algn="l"/>
            <a:r>
              <a:rPr lang="en-US" sz="1600" b="1" dirty="0">
                <a:solidFill>
                  <a:srgbClr val="000000"/>
                </a:solidFill>
                <a:latin typeface="Helvetica" pitchFamily="2" charset="0"/>
              </a:rPr>
              <a:t>For each, determine the phenotypic and genotypic ratio of offspring</a:t>
            </a:r>
            <a:r>
              <a:rPr lang="en-US" sz="1600" b="1" i="0" dirty="0">
                <a:solidFill>
                  <a:srgbClr val="000000"/>
                </a:solidFill>
                <a:effectLst/>
                <a:latin typeface="Helvetica" pitchFamily="2" charset="0"/>
              </a:rPr>
              <a:t>  </a:t>
            </a:r>
            <a:endParaRPr lang="en-US" sz="1600" b="1" dirty="0">
              <a:solidFill>
                <a:srgbClr val="000000"/>
              </a:solidFill>
              <a:latin typeface="Helvetica" pitchFamily="2" charset="0"/>
            </a:endParaRPr>
          </a:p>
        </p:txBody>
      </p:sp>
      <p:sp>
        <p:nvSpPr>
          <p:cNvPr id="3" name="TextBox 2">
            <a:extLst>
              <a:ext uri="{FF2B5EF4-FFF2-40B4-BE49-F238E27FC236}">
                <a16:creationId xmlns:a16="http://schemas.microsoft.com/office/drawing/2014/main" id="{F826A483-A214-23E6-C736-A67158CAC05B}"/>
              </a:ext>
            </a:extLst>
          </p:cNvPr>
          <p:cNvSpPr txBox="1"/>
          <p:nvPr/>
        </p:nvSpPr>
        <p:spPr>
          <a:xfrm>
            <a:off x="0" y="772188"/>
            <a:ext cx="11801856" cy="338554"/>
          </a:xfrm>
          <a:prstGeom prst="rect">
            <a:avLst/>
          </a:prstGeom>
          <a:noFill/>
        </p:spPr>
        <p:txBody>
          <a:bodyPr wrap="square">
            <a:spAutoFit/>
          </a:bodyPr>
          <a:lstStyle/>
          <a:p>
            <a:pPr algn="l"/>
            <a:r>
              <a:rPr lang="en-US" sz="1600" i="0" dirty="0">
                <a:solidFill>
                  <a:srgbClr val="000000"/>
                </a:solidFill>
                <a:effectLst/>
                <a:latin typeface="Helvetica" pitchFamily="2" charset="0"/>
              </a:rPr>
              <a:t>1. Hornless (H) in cattle is dominant over horned (h). A horned bull is mated with a homozygous hornless cow</a:t>
            </a:r>
            <a:endParaRPr lang="en-US" sz="1600" dirty="0">
              <a:solidFill>
                <a:srgbClr val="000000"/>
              </a:solidFill>
              <a:latin typeface="Helvetica" pitchFamily="2" charset="0"/>
            </a:endParaRPr>
          </a:p>
        </p:txBody>
      </p:sp>
      <p:sp>
        <p:nvSpPr>
          <p:cNvPr id="4" name="TextBox 3">
            <a:extLst>
              <a:ext uri="{FF2B5EF4-FFF2-40B4-BE49-F238E27FC236}">
                <a16:creationId xmlns:a16="http://schemas.microsoft.com/office/drawing/2014/main" id="{A87DFF32-6F61-6B4F-1B9E-15A0FC23DC22}"/>
              </a:ext>
            </a:extLst>
          </p:cNvPr>
          <p:cNvSpPr txBox="1"/>
          <p:nvPr/>
        </p:nvSpPr>
        <p:spPr>
          <a:xfrm>
            <a:off x="0" y="2180858"/>
            <a:ext cx="11801856" cy="338554"/>
          </a:xfrm>
          <a:prstGeom prst="rect">
            <a:avLst/>
          </a:prstGeom>
          <a:noFill/>
        </p:spPr>
        <p:txBody>
          <a:bodyPr wrap="square">
            <a:spAutoFit/>
          </a:bodyPr>
          <a:lstStyle/>
          <a:p>
            <a:pPr algn="l"/>
            <a:r>
              <a:rPr lang="en-US" sz="1600" dirty="0">
                <a:solidFill>
                  <a:srgbClr val="000000"/>
                </a:solidFill>
                <a:latin typeface="Helvetica" pitchFamily="2" charset="0"/>
              </a:rPr>
              <a:t>2</a:t>
            </a:r>
            <a:r>
              <a:rPr lang="en-US" sz="1600" i="0" dirty="0">
                <a:solidFill>
                  <a:srgbClr val="000000"/>
                </a:solidFill>
                <a:effectLst/>
                <a:latin typeface="Helvetica" pitchFamily="2" charset="0"/>
              </a:rPr>
              <a:t>. Brown eyes is dominant to blue eyes. A brown-eyed man whose mother had blue eyes has children with a blue-eyed woman.</a:t>
            </a:r>
            <a:endParaRPr lang="en-US" sz="1600" dirty="0">
              <a:solidFill>
                <a:srgbClr val="000000"/>
              </a:solidFill>
              <a:latin typeface="Helvetica" pitchFamily="2" charset="0"/>
            </a:endParaRPr>
          </a:p>
        </p:txBody>
      </p:sp>
      <p:sp>
        <p:nvSpPr>
          <p:cNvPr id="5" name="TextBox 4">
            <a:extLst>
              <a:ext uri="{FF2B5EF4-FFF2-40B4-BE49-F238E27FC236}">
                <a16:creationId xmlns:a16="http://schemas.microsoft.com/office/drawing/2014/main" id="{6582E0AF-8849-6A0C-D9FE-318CB4DB1264}"/>
              </a:ext>
            </a:extLst>
          </p:cNvPr>
          <p:cNvSpPr txBox="1"/>
          <p:nvPr/>
        </p:nvSpPr>
        <p:spPr>
          <a:xfrm>
            <a:off x="0" y="3677754"/>
            <a:ext cx="11801856" cy="338554"/>
          </a:xfrm>
          <a:prstGeom prst="rect">
            <a:avLst/>
          </a:prstGeom>
          <a:noFill/>
        </p:spPr>
        <p:txBody>
          <a:bodyPr wrap="square">
            <a:spAutoFit/>
          </a:bodyPr>
          <a:lstStyle/>
          <a:p>
            <a:pPr algn="l"/>
            <a:r>
              <a:rPr lang="en-US" sz="1600" i="0" dirty="0">
                <a:solidFill>
                  <a:srgbClr val="000000"/>
                </a:solidFill>
                <a:effectLst/>
                <a:latin typeface="Helvetica" pitchFamily="2" charset="0"/>
              </a:rPr>
              <a:t>3. In guinea pigs, short hair is dominant over long. Two heterozygotes mated.</a:t>
            </a:r>
            <a:endParaRPr lang="en-US" sz="1600" dirty="0">
              <a:solidFill>
                <a:srgbClr val="000000"/>
              </a:solidFill>
              <a:latin typeface="Helvetica" pitchFamily="2" charset="0"/>
            </a:endParaRPr>
          </a:p>
        </p:txBody>
      </p:sp>
      <p:sp>
        <p:nvSpPr>
          <p:cNvPr id="7" name="TextBox 6">
            <a:extLst>
              <a:ext uri="{FF2B5EF4-FFF2-40B4-BE49-F238E27FC236}">
                <a16:creationId xmlns:a16="http://schemas.microsoft.com/office/drawing/2014/main" id="{304E861F-1325-46A4-B253-5EC6B1C728D6}"/>
              </a:ext>
            </a:extLst>
          </p:cNvPr>
          <p:cNvSpPr txBox="1"/>
          <p:nvPr/>
        </p:nvSpPr>
        <p:spPr>
          <a:xfrm>
            <a:off x="0" y="5197364"/>
            <a:ext cx="11801856" cy="338554"/>
          </a:xfrm>
          <a:prstGeom prst="rect">
            <a:avLst/>
          </a:prstGeom>
          <a:noFill/>
        </p:spPr>
        <p:txBody>
          <a:bodyPr wrap="square">
            <a:spAutoFit/>
          </a:bodyPr>
          <a:lstStyle/>
          <a:p>
            <a:pPr algn="l"/>
            <a:r>
              <a:rPr lang="en-US" sz="1600" dirty="0">
                <a:solidFill>
                  <a:srgbClr val="000000"/>
                </a:solidFill>
                <a:latin typeface="Helvetica" pitchFamily="2" charset="0"/>
              </a:rPr>
              <a:t>4</a:t>
            </a:r>
            <a:r>
              <a:rPr lang="en-US" sz="1600" i="0" dirty="0">
                <a:solidFill>
                  <a:srgbClr val="000000"/>
                </a:solidFill>
                <a:effectLst/>
                <a:latin typeface="Helvetica" pitchFamily="2" charset="0"/>
              </a:rPr>
              <a:t>. In tomatoes, red fruit is dominant over yellow fruit. A heterozygous red fruit is crossed with a yellow fruit. </a:t>
            </a:r>
            <a:endParaRPr lang="en-US" sz="1600" dirty="0">
              <a:solidFill>
                <a:srgbClr val="000000"/>
              </a:solidFill>
              <a:latin typeface="Helvetica" pitchFamily="2" charset="0"/>
            </a:endParaRPr>
          </a:p>
        </p:txBody>
      </p:sp>
    </p:spTree>
    <p:extLst>
      <p:ext uri="{BB962C8B-B14F-4D97-AF65-F5344CB8AC3E}">
        <p14:creationId xmlns:p14="http://schemas.microsoft.com/office/powerpoint/2010/main" val="40412170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12729</TotalTime>
  <Words>5264</Words>
  <Application>Microsoft Macintosh PowerPoint</Application>
  <PresentationFormat>Widescreen</PresentationFormat>
  <Paragraphs>507</Paragraphs>
  <Slides>76</Slides>
  <Notes>74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Aptos</vt:lpstr>
      <vt:lpstr>Aptos Display</vt:lpstr>
      <vt:lpstr>Arial</vt:lpstr>
      <vt:lpstr>Calibri</vt:lpstr>
      <vt:lpstr>Courier New</vt:lpstr>
      <vt:lpstr>Helvetica</vt:lpstr>
      <vt:lpstr>ProximaNova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Marier</dc:creator>
  <cp:lastModifiedBy>Marier, Peter</cp:lastModifiedBy>
  <cp:revision>336</cp:revision>
  <dcterms:created xsi:type="dcterms:W3CDTF">2024-11-05T10:32:26Z</dcterms:created>
  <dcterms:modified xsi:type="dcterms:W3CDTF">2026-05-06T02:55:18Z</dcterms:modified>
</cp:coreProperties>
</file>