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24"/>
  </p:notesMasterIdLst>
  <p:sldIdLst>
    <p:sldId id="301" r:id="rId2"/>
    <p:sldId id="299" r:id="rId3"/>
    <p:sldId id="305" r:id="rId4"/>
    <p:sldId id="302" r:id="rId5"/>
    <p:sldId id="303" r:id="rId6"/>
    <p:sldId id="322" r:id="rId7"/>
    <p:sldId id="311" r:id="rId8"/>
    <p:sldId id="256" r:id="rId9"/>
    <p:sldId id="321" r:id="rId10"/>
    <p:sldId id="304" r:id="rId11"/>
    <p:sldId id="306" r:id="rId12"/>
    <p:sldId id="312" r:id="rId13"/>
    <p:sldId id="317" r:id="rId14"/>
    <p:sldId id="308" r:id="rId15"/>
    <p:sldId id="307" r:id="rId16"/>
    <p:sldId id="313" r:id="rId17"/>
    <p:sldId id="309" r:id="rId18"/>
    <p:sldId id="318" r:id="rId19"/>
    <p:sldId id="319" r:id="rId20"/>
    <p:sldId id="310" r:id="rId21"/>
    <p:sldId id="314" r:id="rId22"/>
    <p:sldId id="315" r:id="rId23"/>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D8"/>
    <a:srgbClr val="FE942E"/>
    <a:srgbClr val="FFB83E"/>
    <a:srgbClr val="BC3A70"/>
    <a:srgbClr val="D54531"/>
    <a:srgbClr val="119D8B"/>
    <a:srgbClr val="3069A4"/>
    <a:srgbClr val="FF2600"/>
    <a:srgbClr val="D23F88"/>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94"/>
    <p:restoredTop sz="82614"/>
  </p:normalViewPr>
  <p:slideViewPr>
    <p:cSldViewPr snapToGrid="0">
      <p:cViewPr>
        <p:scale>
          <a:sx n="79" d="100"/>
          <a:sy n="79" d="100"/>
        </p:scale>
        <p:origin x="8" y="1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F0D7-A35F-0A44-B46D-40E667ABF602}" type="datetimeFigureOut">
              <a:rPr lang="en-JP" smtClean="0"/>
              <a:t>2026/05/19</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2A77-0CA5-214D-A0A1-313B8E5549BF}" type="slidenum">
              <a:rPr lang="en-JP" smtClean="0"/>
              <a:t>‹#›</a:t>
            </a:fld>
            <a:endParaRPr lang="en-JP"/>
          </a:p>
        </p:txBody>
      </p:sp>
    </p:spTree>
    <p:extLst>
      <p:ext uri="{BB962C8B-B14F-4D97-AF65-F5344CB8AC3E}">
        <p14:creationId xmlns:p14="http://schemas.microsoft.com/office/powerpoint/2010/main" val="307183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F8D87-C3A1-1CAA-8D66-8842D7EA3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635FE-D024-B14A-379F-D06D69382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CD43-C1F1-A2E1-904D-2B68E38E5C24}"/>
              </a:ext>
            </a:extLst>
          </p:cNvPr>
          <p:cNvSpPr>
            <a:spLocks noGrp="1"/>
          </p:cNvSpPr>
          <p:nvPr>
            <p:ph type="body" idx="1"/>
          </p:nvPr>
        </p:nvSpPr>
        <p:spPr/>
        <p:txBody>
          <a:bodyPr/>
          <a:lstStyle/>
          <a:p>
            <a:pPr algn="l">
              <a:buFont typeface="Arial" panose="020B0604020202020204" pitchFamily="34" charset="0"/>
              <a:buNone/>
            </a:pPr>
            <a:r>
              <a:rPr lang="en-JP" dirty="0"/>
              <a:t>D1.2 </a:t>
            </a:r>
            <a:r>
              <a:rPr lang="en-JP" dirty="0">
                <a:sym typeface="Wingdings" pitchFamily="2" charset="2"/>
              </a:rPr>
              <a:t> more detail on transcription and translation</a:t>
            </a:r>
            <a:endParaRPr lang="en-JP" dirty="0"/>
          </a:p>
        </p:txBody>
      </p:sp>
      <p:sp>
        <p:nvSpPr>
          <p:cNvPr id="4" name="Slide Number Placeholder 3">
            <a:extLst>
              <a:ext uri="{FF2B5EF4-FFF2-40B4-BE49-F238E27FC236}">
                <a16:creationId xmlns:a16="http://schemas.microsoft.com/office/drawing/2014/main" id="{713EE77C-2E2D-7D97-2803-3378D78649D6}"/>
              </a:ext>
            </a:extLst>
          </p:cNvPr>
          <p:cNvSpPr>
            <a:spLocks noGrp="1"/>
          </p:cNvSpPr>
          <p:nvPr>
            <p:ph type="sldNum" sz="quarter" idx="5"/>
          </p:nvPr>
        </p:nvSpPr>
        <p:spPr/>
        <p:txBody>
          <a:bodyPr/>
          <a:lstStyle/>
          <a:p>
            <a:fld id="{A9402A77-0CA5-214D-A0A1-313B8E5549BF}" type="slidenum">
              <a:rPr lang="en-JP" smtClean="0"/>
              <a:t>2</a:t>
            </a:fld>
            <a:endParaRPr lang="en-JP"/>
          </a:p>
        </p:txBody>
      </p:sp>
    </p:spTree>
    <p:extLst>
      <p:ext uri="{BB962C8B-B14F-4D97-AF65-F5344CB8AC3E}">
        <p14:creationId xmlns:p14="http://schemas.microsoft.com/office/powerpoint/2010/main" val="331798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B53DB-C627-FC6C-52D0-059CCA9F5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5D63C-E8D2-E14E-A95F-503B6D22D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C06D8-661F-9D59-BBAB-4959B08A2D79}"/>
              </a:ext>
            </a:extLst>
          </p:cNvPr>
          <p:cNvSpPr>
            <a:spLocks noGrp="1"/>
          </p:cNvSpPr>
          <p:nvPr>
            <p:ph type="body" idx="1"/>
          </p:nvPr>
        </p:nvSpPr>
        <p:spPr/>
        <p:txBody>
          <a:bodyPr/>
          <a:lstStyle/>
          <a:p>
            <a:r>
              <a:rPr lang="en-US" dirty="0"/>
              <a:t>N</a:t>
            </a:r>
            <a:r>
              <a:rPr lang="en-JP" dirty="0"/>
              <a:t>ucleosome structure discussed in A1.2</a:t>
            </a:r>
          </a:p>
          <a:p>
            <a:endParaRPr lang="en-JP" dirty="0"/>
          </a:p>
          <a:p>
            <a:r>
              <a:rPr lang="en-JP" dirty="0"/>
              <a:t>DNA methylation patterns are heritable through mitosis (when a cell divides), methylation patterns on the parent DNA are copied onto the daughter DNA</a:t>
            </a:r>
          </a:p>
        </p:txBody>
      </p:sp>
      <p:sp>
        <p:nvSpPr>
          <p:cNvPr id="4" name="Slide Number Placeholder 3">
            <a:extLst>
              <a:ext uri="{FF2B5EF4-FFF2-40B4-BE49-F238E27FC236}">
                <a16:creationId xmlns:a16="http://schemas.microsoft.com/office/drawing/2014/main" id="{6253DD24-713D-DB05-986A-35574EB8FC5B}"/>
              </a:ext>
            </a:extLst>
          </p:cNvPr>
          <p:cNvSpPr>
            <a:spLocks noGrp="1"/>
          </p:cNvSpPr>
          <p:nvPr>
            <p:ph type="sldNum" sz="quarter" idx="5"/>
          </p:nvPr>
        </p:nvSpPr>
        <p:spPr/>
        <p:txBody>
          <a:bodyPr/>
          <a:lstStyle/>
          <a:p>
            <a:fld id="{A9402A77-0CA5-214D-A0A1-313B8E5549BF}" type="slidenum">
              <a:rPr lang="en-JP" smtClean="0"/>
              <a:t>11</a:t>
            </a:fld>
            <a:endParaRPr lang="en-JP"/>
          </a:p>
        </p:txBody>
      </p:sp>
    </p:spTree>
    <p:extLst>
      <p:ext uri="{BB962C8B-B14F-4D97-AF65-F5344CB8AC3E}">
        <p14:creationId xmlns:p14="http://schemas.microsoft.com/office/powerpoint/2010/main" val="111937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E256-1768-3546-1D1B-6F1C0D5E7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C630D-681F-47F1-FC91-39B10C933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E0F36-B8D9-645A-8BDD-1FB4EDB16250}"/>
              </a:ext>
            </a:extLst>
          </p:cNvPr>
          <p:cNvSpPr>
            <a:spLocks noGrp="1"/>
          </p:cNvSpPr>
          <p:nvPr>
            <p:ph type="body" idx="1"/>
          </p:nvPr>
        </p:nvSpPr>
        <p:spPr/>
        <p:txBody>
          <a:bodyPr/>
          <a:lstStyle/>
          <a:p>
            <a:r>
              <a:rPr lang="en-US" dirty="0"/>
              <a:t>N</a:t>
            </a:r>
            <a:r>
              <a:rPr lang="en-JP" dirty="0"/>
              <a:t>ucleosome structure discussed in A1.2</a:t>
            </a:r>
          </a:p>
        </p:txBody>
      </p:sp>
      <p:sp>
        <p:nvSpPr>
          <p:cNvPr id="4" name="Slide Number Placeholder 3">
            <a:extLst>
              <a:ext uri="{FF2B5EF4-FFF2-40B4-BE49-F238E27FC236}">
                <a16:creationId xmlns:a16="http://schemas.microsoft.com/office/drawing/2014/main" id="{9CB68B06-3E27-18C2-3F6E-22056487F8CA}"/>
              </a:ext>
            </a:extLst>
          </p:cNvPr>
          <p:cNvSpPr>
            <a:spLocks noGrp="1"/>
          </p:cNvSpPr>
          <p:nvPr>
            <p:ph type="sldNum" sz="quarter" idx="5"/>
          </p:nvPr>
        </p:nvSpPr>
        <p:spPr/>
        <p:txBody>
          <a:bodyPr/>
          <a:lstStyle/>
          <a:p>
            <a:fld id="{A9402A77-0CA5-214D-A0A1-313B8E5549BF}" type="slidenum">
              <a:rPr lang="en-JP" smtClean="0"/>
              <a:t>12</a:t>
            </a:fld>
            <a:endParaRPr lang="en-JP"/>
          </a:p>
        </p:txBody>
      </p:sp>
    </p:spTree>
    <p:extLst>
      <p:ext uri="{BB962C8B-B14F-4D97-AF65-F5344CB8AC3E}">
        <p14:creationId xmlns:p14="http://schemas.microsoft.com/office/powerpoint/2010/main" val="366783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how gene expression can be altered</a:t>
            </a:r>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13</a:t>
            </a:fld>
            <a:endParaRPr lang="en-JP"/>
          </a:p>
        </p:txBody>
      </p:sp>
    </p:spTree>
    <p:extLst>
      <p:ext uri="{BB962C8B-B14F-4D97-AF65-F5344CB8AC3E}">
        <p14:creationId xmlns:p14="http://schemas.microsoft.com/office/powerpoint/2010/main" val="33565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390D-3FBA-0934-685C-8DE0EC8DC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F86EA-C3B9-86CB-18BA-FF96F2ED2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8C432-C804-9D10-DC5A-15F70FF13DF8}"/>
              </a:ext>
            </a:extLst>
          </p:cNvPr>
          <p:cNvSpPr>
            <a:spLocks noGrp="1"/>
          </p:cNvSpPr>
          <p:nvPr>
            <p:ph type="body" idx="1"/>
          </p:nvPr>
        </p:nvSpPr>
        <p:spPr/>
        <p:txBody>
          <a:bodyPr/>
          <a:lstStyle/>
          <a:p>
            <a:r>
              <a:rPr lang="en-US" dirty="0"/>
              <a:t>P</a:t>
            </a:r>
            <a:r>
              <a:rPr lang="en-JP" dirty="0"/>
              <a:t>aper on air pollution and methylation: </a:t>
            </a:r>
            <a:r>
              <a:rPr lang="en-US" dirty="0"/>
              <a:t>https://</a:t>
            </a:r>
            <a:r>
              <a:rPr lang="en-US" dirty="0" err="1"/>
              <a:t>www.researchgate.net</a:t>
            </a:r>
            <a:r>
              <a:rPr lang="en-US" dirty="0"/>
              <a:t>/publication/341982781_From_air_pollution_to_cardiovascular_diseases_the_emerging_role_of_epigenetics</a:t>
            </a:r>
          </a:p>
          <a:p>
            <a:r>
              <a:rPr lang="en-US" dirty="0"/>
              <a:t>Paper on air pollution exposure in children and methylation: https://</a:t>
            </a:r>
            <a:r>
              <a:rPr lang="en-US" dirty="0" err="1"/>
              <a:t>pmc.ncbi.nlm.nih.gov</a:t>
            </a:r>
            <a:r>
              <a:rPr lang="en-US" dirty="0"/>
              <a:t>/articles/PMC7893154/</a:t>
            </a:r>
          </a:p>
        </p:txBody>
      </p:sp>
      <p:sp>
        <p:nvSpPr>
          <p:cNvPr id="4" name="Slide Number Placeholder 3">
            <a:extLst>
              <a:ext uri="{FF2B5EF4-FFF2-40B4-BE49-F238E27FC236}">
                <a16:creationId xmlns:a16="http://schemas.microsoft.com/office/drawing/2014/main" id="{4BB53445-9741-CF26-1A75-B4D9ADC6941F}"/>
              </a:ext>
            </a:extLst>
          </p:cNvPr>
          <p:cNvSpPr>
            <a:spLocks noGrp="1"/>
          </p:cNvSpPr>
          <p:nvPr>
            <p:ph type="sldNum" sz="quarter" idx="5"/>
          </p:nvPr>
        </p:nvSpPr>
        <p:spPr/>
        <p:txBody>
          <a:bodyPr/>
          <a:lstStyle/>
          <a:p>
            <a:fld id="{A9402A77-0CA5-214D-A0A1-313B8E5549BF}" type="slidenum">
              <a:rPr lang="en-JP" smtClean="0"/>
              <a:t>14</a:t>
            </a:fld>
            <a:endParaRPr lang="en-JP"/>
          </a:p>
        </p:txBody>
      </p:sp>
    </p:spTree>
    <p:extLst>
      <p:ext uri="{BB962C8B-B14F-4D97-AF65-F5344CB8AC3E}">
        <p14:creationId xmlns:p14="http://schemas.microsoft.com/office/powerpoint/2010/main" val="1021464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2D04C-6EAD-3869-3A5A-1E57F68A2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676C1-2EAE-0234-7E93-CD71BFE8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7ECD0-1334-F95F-F4EC-86124B903C01}"/>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549CFE0B-3AB9-A162-2880-BD1062FC337E}"/>
              </a:ext>
            </a:extLst>
          </p:cNvPr>
          <p:cNvSpPr>
            <a:spLocks noGrp="1"/>
          </p:cNvSpPr>
          <p:nvPr>
            <p:ph type="sldNum" sz="quarter" idx="5"/>
          </p:nvPr>
        </p:nvSpPr>
        <p:spPr/>
        <p:txBody>
          <a:bodyPr/>
          <a:lstStyle/>
          <a:p>
            <a:fld id="{A9402A77-0CA5-214D-A0A1-313B8E5549BF}" type="slidenum">
              <a:rPr lang="en-JP" smtClean="0"/>
              <a:t>15</a:t>
            </a:fld>
            <a:endParaRPr lang="en-JP"/>
          </a:p>
        </p:txBody>
      </p:sp>
    </p:spTree>
    <p:extLst>
      <p:ext uri="{BB962C8B-B14F-4D97-AF65-F5344CB8AC3E}">
        <p14:creationId xmlns:p14="http://schemas.microsoft.com/office/powerpoint/2010/main" val="2693227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6D0C-2F0E-23FB-E6C5-41F418C1E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24234-98BC-C486-F57B-00A754F37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86B8C-364D-3BE0-F52D-F7EE22C93DD5}"/>
              </a:ext>
            </a:extLst>
          </p:cNvPr>
          <p:cNvSpPr>
            <a:spLocks noGrp="1"/>
          </p:cNvSpPr>
          <p:nvPr>
            <p:ph type="body" idx="1"/>
          </p:nvPr>
        </p:nvSpPr>
        <p:spPr/>
        <p:txBody>
          <a:bodyPr/>
          <a:lstStyle/>
          <a:p>
            <a:r>
              <a:rPr lang="en-US" dirty="0"/>
              <a:t>U</a:t>
            </a:r>
            <a:r>
              <a:rPr lang="en-JP" dirty="0"/>
              <a:t>seful paper on epigentic inheritance: </a:t>
            </a:r>
            <a:r>
              <a:rPr lang="en-US" dirty="0"/>
              <a:t>https://sci-</a:t>
            </a:r>
            <a:r>
              <a:rPr lang="en-US" dirty="0" err="1"/>
              <a:t>hub.se</a:t>
            </a:r>
            <a:r>
              <a:rPr lang="en-US" dirty="0"/>
              <a:t>/https://</a:t>
            </a:r>
            <a:r>
              <a:rPr lang="en-US" dirty="0" err="1"/>
              <a:t>www.sciencedirect.com</a:t>
            </a:r>
            <a:r>
              <a:rPr lang="en-US" dirty="0"/>
              <a:t>/science/article/abs/</a:t>
            </a:r>
            <a:r>
              <a:rPr lang="en-US" dirty="0" err="1"/>
              <a:t>pii</a:t>
            </a:r>
            <a:r>
              <a:rPr lang="en-US" dirty="0"/>
              <a:t>/B9780127999586000081</a:t>
            </a:r>
            <a:endParaRPr lang="en-JP" dirty="0"/>
          </a:p>
        </p:txBody>
      </p:sp>
      <p:sp>
        <p:nvSpPr>
          <p:cNvPr id="4" name="Slide Number Placeholder 3">
            <a:extLst>
              <a:ext uri="{FF2B5EF4-FFF2-40B4-BE49-F238E27FC236}">
                <a16:creationId xmlns:a16="http://schemas.microsoft.com/office/drawing/2014/main" id="{CA3A001C-B0C1-48CD-8D71-BCAC9A606BCC}"/>
              </a:ext>
            </a:extLst>
          </p:cNvPr>
          <p:cNvSpPr>
            <a:spLocks noGrp="1"/>
          </p:cNvSpPr>
          <p:nvPr>
            <p:ph type="sldNum" sz="quarter" idx="5"/>
          </p:nvPr>
        </p:nvSpPr>
        <p:spPr/>
        <p:txBody>
          <a:bodyPr/>
          <a:lstStyle/>
          <a:p>
            <a:fld id="{A9402A77-0CA5-214D-A0A1-313B8E5549BF}" type="slidenum">
              <a:rPr lang="en-JP" smtClean="0"/>
              <a:t>16</a:t>
            </a:fld>
            <a:endParaRPr lang="en-JP"/>
          </a:p>
        </p:txBody>
      </p:sp>
    </p:spTree>
    <p:extLst>
      <p:ext uri="{BB962C8B-B14F-4D97-AF65-F5344CB8AC3E}">
        <p14:creationId xmlns:p14="http://schemas.microsoft.com/office/powerpoint/2010/main" val="188214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11717-9467-6A34-B15E-F33A4EFB3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3AC7B-A012-8182-F239-CB062EED9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584BB-DD2B-0811-6747-B03C3A89B106}"/>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D4197D2C-1454-172A-7B13-41DC94CC42BE}"/>
              </a:ext>
            </a:extLst>
          </p:cNvPr>
          <p:cNvSpPr>
            <a:spLocks noGrp="1"/>
          </p:cNvSpPr>
          <p:nvPr>
            <p:ph type="sldNum" sz="quarter" idx="5"/>
          </p:nvPr>
        </p:nvSpPr>
        <p:spPr/>
        <p:txBody>
          <a:bodyPr/>
          <a:lstStyle/>
          <a:p>
            <a:fld id="{A9402A77-0CA5-214D-A0A1-313B8E5549BF}" type="slidenum">
              <a:rPr lang="en-JP" smtClean="0"/>
              <a:t>17</a:t>
            </a:fld>
            <a:endParaRPr lang="en-JP"/>
          </a:p>
        </p:txBody>
      </p:sp>
    </p:spTree>
    <p:extLst>
      <p:ext uri="{BB962C8B-B14F-4D97-AF65-F5344CB8AC3E}">
        <p14:creationId xmlns:p14="http://schemas.microsoft.com/office/powerpoint/2010/main" val="10977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EB975-7729-C9E3-F81B-3B2963FE3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42C97-99C0-96A7-0287-6E949FCDE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0A9D8-9739-6E3A-641F-92B5B5315943}"/>
              </a:ext>
            </a:extLst>
          </p:cNvPr>
          <p:cNvSpPr>
            <a:spLocks noGrp="1"/>
          </p:cNvSpPr>
          <p:nvPr>
            <p:ph type="body" idx="1"/>
          </p:nvPr>
        </p:nvSpPr>
        <p:spPr/>
        <p:txBody>
          <a:bodyPr/>
          <a:lstStyle/>
          <a:p>
            <a:r>
              <a:rPr lang="en-JP" dirty="0"/>
              <a:t>“incentivized” reflects evolutionary selection, not conscious behaviour</a:t>
            </a:r>
          </a:p>
        </p:txBody>
      </p:sp>
      <p:sp>
        <p:nvSpPr>
          <p:cNvPr id="4" name="Slide Number Placeholder 3">
            <a:extLst>
              <a:ext uri="{FF2B5EF4-FFF2-40B4-BE49-F238E27FC236}">
                <a16:creationId xmlns:a16="http://schemas.microsoft.com/office/drawing/2014/main" id="{63A4E179-82D5-54EC-E52B-4D8F029C9E66}"/>
              </a:ext>
            </a:extLst>
          </p:cNvPr>
          <p:cNvSpPr>
            <a:spLocks noGrp="1"/>
          </p:cNvSpPr>
          <p:nvPr>
            <p:ph type="sldNum" sz="quarter" idx="5"/>
          </p:nvPr>
        </p:nvSpPr>
        <p:spPr/>
        <p:txBody>
          <a:bodyPr/>
          <a:lstStyle/>
          <a:p>
            <a:fld id="{A9402A77-0CA5-214D-A0A1-313B8E5549BF}" type="slidenum">
              <a:rPr lang="en-JP" smtClean="0"/>
              <a:t>18</a:t>
            </a:fld>
            <a:endParaRPr lang="en-JP"/>
          </a:p>
        </p:txBody>
      </p:sp>
    </p:spTree>
    <p:extLst>
      <p:ext uri="{BB962C8B-B14F-4D97-AF65-F5344CB8AC3E}">
        <p14:creationId xmlns:p14="http://schemas.microsoft.com/office/powerpoint/2010/main" val="229941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5373-BA9F-D7ED-3E88-77A3348D6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EDD8A-79FF-1E13-C33A-66561F735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B75B8-4A7D-44B9-4C63-63D762D72F31}"/>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3D49EA30-5A23-156E-6226-3812102F55DA}"/>
              </a:ext>
            </a:extLst>
          </p:cNvPr>
          <p:cNvSpPr>
            <a:spLocks noGrp="1"/>
          </p:cNvSpPr>
          <p:nvPr>
            <p:ph type="sldNum" sz="quarter" idx="5"/>
          </p:nvPr>
        </p:nvSpPr>
        <p:spPr/>
        <p:txBody>
          <a:bodyPr/>
          <a:lstStyle/>
          <a:p>
            <a:fld id="{A9402A77-0CA5-214D-A0A1-313B8E5549BF}" type="slidenum">
              <a:rPr lang="en-JP" smtClean="0"/>
              <a:t>19</a:t>
            </a:fld>
            <a:endParaRPr lang="en-JP"/>
          </a:p>
        </p:txBody>
      </p:sp>
    </p:spTree>
    <p:extLst>
      <p:ext uri="{BB962C8B-B14F-4D97-AF65-F5344CB8AC3E}">
        <p14:creationId xmlns:p14="http://schemas.microsoft.com/office/powerpoint/2010/main" val="448367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E906-650B-3A7D-5ED2-DBA9F2EB7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99071-2CC1-BA0C-5CF8-6249A2D9B6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E68-C4C7-6F84-69DD-AB06A2C5A5F0}"/>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6A3A6B0D-1053-835A-EA82-4B545DC11C46}"/>
              </a:ext>
            </a:extLst>
          </p:cNvPr>
          <p:cNvSpPr>
            <a:spLocks noGrp="1"/>
          </p:cNvSpPr>
          <p:nvPr>
            <p:ph type="sldNum" sz="quarter" idx="5"/>
          </p:nvPr>
        </p:nvSpPr>
        <p:spPr/>
        <p:txBody>
          <a:bodyPr/>
          <a:lstStyle/>
          <a:p>
            <a:fld id="{A9402A77-0CA5-214D-A0A1-313B8E5549BF}" type="slidenum">
              <a:rPr lang="en-JP" smtClean="0"/>
              <a:t>20</a:t>
            </a:fld>
            <a:endParaRPr lang="en-JP"/>
          </a:p>
        </p:txBody>
      </p:sp>
    </p:spTree>
    <p:extLst>
      <p:ext uri="{BB962C8B-B14F-4D97-AF65-F5344CB8AC3E}">
        <p14:creationId xmlns:p14="http://schemas.microsoft.com/office/powerpoint/2010/main" val="77159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74A9C-63E1-9431-36BC-275879EF8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48490-7CB4-1AE3-8E5A-94F39343F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F4E57-DFE4-286A-D7AF-4585DD4396E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EC020948-6028-0F78-498D-35DF5FCAE265}"/>
              </a:ext>
            </a:extLst>
          </p:cNvPr>
          <p:cNvSpPr>
            <a:spLocks noGrp="1"/>
          </p:cNvSpPr>
          <p:nvPr>
            <p:ph type="sldNum" sz="quarter" idx="5"/>
          </p:nvPr>
        </p:nvSpPr>
        <p:spPr/>
        <p:txBody>
          <a:bodyPr/>
          <a:lstStyle/>
          <a:p>
            <a:fld id="{A9402A77-0CA5-214D-A0A1-313B8E5549BF}" type="slidenum">
              <a:rPr lang="en-JP" smtClean="0"/>
              <a:t>3</a:t>
            </a:fld>
            <a:endParaRPr lang="en-JP"/>
          </a:p>
        </p:txBody>
      </p:sp>
    </p:spTree>
    <p:extLst>
      <p:ext uri="{BB962C8B-B14F-4D97-AF65-F5344CB8AC3E}">
        <p14:creationId xmlns:p14="http://schemas.microsoft.com/office/powerpoint/2010/main" val="212375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48622-33BA-829F-C957-2AF88FA7F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F6486-7A43-C753-19D3-FC2B6910A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FD271-1891-DADA-B9ED-B84E87EB6EB3}"/>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8C2957A9-B22F-F147-2140-1D93B23D7AEA}"/>
              </a:ext>
            </a:extLst>
          </p:cNvPr>
          <p:cNvSpPr>
            <a:spLocks noGrp="1"/>
          </p:cNvSpPr>
          <p:nvPr>
            <p:ph type="sldNum" sz="quarter" idx="5"/>
          </p:nvPr>
        </p:nvSpPr>
        <p:spPr/>
        <p:txBody>
          <a:bodyPr/>
          <a:lstStyle/>
          <a:p>
            <a:fld id="{A9402A77-0CA5-214D-A0A1-313B8E5549BF}" type="slidenum">
              <a:rPr lang="en-JP" smtClean="0"/>
              <a:t>21</a:t>
            </a:fld>
            <a:endParaRPr lang="en-JP"/>
          </a:p>
        </p:txBody>
      </p:sp>
    </p:spTree>
    <p:extLst>
      <p:ext uri="{BB962C8B-B14F-4D97-AF65-F5344CB8AC3E}">
        <p14:creationId xmlns:p14="http://schemas.microsoft.com/office/powerpoint/2010/main" val="3286916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F586B-B8B7-8324-A1EF-081DA4903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28FFF-23E3-0B16-58EB-DF806BFA3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545B7-69FB-44FC-BBF3-990A637E40A7}"/>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D56854C-7226-8A51-9D42-2860552AF4D5}"/>
              </a:ext>
            </a:extLst>
          </p:cNvPr>
          <p:cNvSpPr>
            <a:spLocks noGrp="1"/>
          </p:cNvSpPr>
          <p:nvPr>
            <p:ph type="sldNum" sz="quarter" idx="5"/>
          </p:nvPr>
        </p:nvSpPr>
        <p:spPr/>
        <p:txBody>
          <a:bodyPr/>
          <a:lstStyle/>
          <a:p>
            <a:fld id="{A9402A77-0CA5-214D-A0A1-313B8E5549BF}" type="slidenum">
              <a:rPr lang="en-JP" smtClean="0"/>
              <a:t>22</a:t>
            </a:fld>
            <a:endParaRPr lang="en-JP"/>
          </a:p>
        </p:txBody>
      </p:sp>
    </p:spTree>
    <p:extLst>
      <p:ext uri="{BB962C8B-B14F-4D97-AF65-F5344CB8AC3E}">
        <p14:creationId xmlns:p14="http://schemas.microsoft.com/office/powerpoint/2010/main" val="242190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A406C-3CFB-C858-E500-895DCE7C8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48135-CEB2-D400-FE7F-6B7809720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48BA1-3646-CF98-4502-5034F495D507}"/>
              </a:ext>
            </a:extLst>
          </p:cNvPr>
          <p:cNvSpPr>
            <a:spLocks noGrp="1"/>
          </p:cNvSpPr>
          <p:nvPr>
            <p:ph type="body" idx="1"/>
          </p:nvPr>
        </p:nvSpPr>
        <p:spPr/>
        <p:txBody>
          <a:bodyPr/>
          <a:lstStyle/>
          <a:p>
            <a:r>
              <a:rPr lang="en-JP" dirty="0"/>
              <a:t>*These are discussed in D1.2 HL</a:t>
            </a:r>
          </a:p>
        </p:txBody>
      </p:sp>
      <p:sp>
        <p:nvSpPr>
          <p:cNvPr id="4" name="Slide Number Placeholder 3">
            <a:extLst>
              <a:ext uri="{FF2B5EF4-FFF2-40B4-BE49-F238E27FC236}">
                <a16:creationId xmlns:a16="http://schemas.microsoft.com/office/drawing/2014/main" id="{518E4C23-6031-CC34-4DCB-3829C4B904E4}"/>
              </a:ext>
            </a:extLst>
          </p:cNvPr>
          <p:cNvSpPr>
            <a:spLocks noGrp="1"/>
          </p:cNvSpPr>
          <p:nvPr>
            <p:ph type="sldNum" sz="quarter" idx="5"/>
          </p:nvPr>
        </p:nvSpPr>
        <p:spPr/>
        <p:txBody>
          <a:bodyPr/>
          <a:lstStyle/>
          <a:p>
            <a:fld id="{A9402A77-0CA5-214D-A0A1-313B8E5549BF}" type="slidenum">
              <a:rPr lang="en-JP" smtClean="0"/>
              <a:t>4</a:t>
            </a:fld>
            <a:endParaRPr lang="en-JP"/>
          </a:p>
        </p:txBody>
      </p:sp>
    </p:spTree>
    <p:extLst>
      <p:ext uri="{BB962C8B-B14F-4D97-AF65-F5344CB8AC3E}">
        <p14:creationId xmlns:p14="http://schemas.microsoft.com/office/powerpoint/2010/main" val="63886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70B5-E091-B6B6-4EB1-B35027E37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10B1D-1247-AEA0-9959-27D4D8BC3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E037C-9213-3D52-92F9-D4CE9D35626C}"/>
              </a:ext>
            </a:extLst>
          </p:cNvPr>
          <p:cNvSpPr>
            <a:spLocks noGrp="1"/>
          </p:cNvSpPr>
          <p:nvPr>
            <p:ph type="body" idx="1"/>
          </p:nvPr>
        </p:nvSpPr>
        <p:spPr/>
        <p:txBody>
          <a:bodyPr/>
          <a:lstStyle/>
          <a:p>
            <a:r>
              <a:rPr lang="en-JP" dirty="0"/>
              <a:t>interesting article on mRNA degredation being encoded: </a:t>
            </a:r>
            <a:r>
              <a:rPr lang="en-US" dirty="0"/>
              <a:t>https://sci-</a:t>
            </a:r>
            <a:r>
              <a:rPr lang="en-US" dirty="0" err="1"/>
              <a:t>hub.se</a:t>
            </a:r>
            <a:r>
              <a:rPr lang="en-US" dirty="0"/>
              <a:t>/10.1016/j.tig.2011.10.005</a:t>
            </a:r>
            <a:endParaRPr lang="en-JP" dirty="0"/>
          </a:p>
        </p:txBody>
      </p:sp>
      <p:sp>
        <p:nvSpPr>
          <p:cNvPr id="4" name="Slide Number Placeholder 3">
            <a:extLst>
              <a:ext uri="{FF2B5EF4-FFF2-40B4-BE49-F238E27FC236}">
                <a16:creationId xmlns:a16="http://schemas.microsoft.com/office/drawing/2014/main" id="{03FC2205-17E1-34E9-1DC5-C99029C2256C}"/>
              </a:ext>
            </a:extLst>
          </p:cNvPr>
          <p:cNvSpPr>
            <a:spLocks noGrp="1"/>
          </p:cNvSpPr>
          <p:nvPr>
            <p:ph type="sldNum" sz="quarter" idx="5"/>
          </p:nvPr>
        </p:nvSpPr>
        <p:spPr/>
        <p:txBody>
          <a:bodyPr/>
          <a:lstStyle/>
          <a:p>
            <a:fld id="{A9402A77-0CA5-214D-A0A1-313B8E5549BF}" type="slidenum">
              <a:rPr lang="en-JP" smtClean="0"/>
              <a:t>5</a:t>
            </a:fld>
            <a:endParaRPr lang="en-JP"/>
          </a:p>
        </p:txBody>
      </p:sp>
    </p:spTree>
    <p:extLst>
      <p:ext uri="{BB962C8B-B14F-4D97-AF65-F5344CB8AC3E}">
        <p14:creationId xmlns:p14="http://schemas.microsoft.com/office/powerpoint/2010/main" val="2076157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64D8-B2A5-EEF4-4747-FECD3F470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4523D-53E4-2A6C-EFF9-BD03B1F6A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40EFA-9C57-32DC-8FA7-B2F066060DBC}"/>
              </a:ext>
            </a:extLst>
          </p:cNvPr>
          <p:cNvSpPr>
            <a:spLocks noGrp="1"/>
          </p:cNvSpPr>
          <p:nvPr>
            <p:ph type="body" idx="1"/>
          </p:nvPr>
        </p:nvSpPr>
        <p:spPr/>
        <p:txBody>
          <a:bodyPr/>
          <a:lstStyle/>
          <a:p>
            <a:r>
              <a:rPr lang="en-JP" dirty="0"/>
              <a:t>Useful video: </a:t>
            </a:r>
            <a:r>
              <a:rPr lang="en-US" dirty="0"/>
              <a:t>https://</a:t>
            </a:r>
            <a:r>
              <a:rPr lang="en-US" dirty="0" err="1"/>
              <a:t>www.youtube.com</a:t>
            </a:r>
            <a:r>
              <a:rPr lang="en-US" dirty="0"/>
              <a:t>/</a:t>
            </a:r>
            <a:r>
              <a:rPr lang="en-US" dirty="0" err="1"/>
              <a:t>watch?v</a:t>
            </a:r>
            <a:r>
              <a:rPr lang="en-US" dirty="0"/>
              <a:t>=38w9FKqxLf4</a:t>
            </a:r>
            <a:endParaRPr lang="en-JP" dirty="0"/>
          </a:p>
        </p:txBody>
      </p:sp>
      <p:sp>
        <p:nvSpPr>
          <p:cNvPr id="4" name="Slide Number Placeholder 3">
            <a:extLst>
              <a:ext uri="{FF2B5EF4-FFF2-40B4-BE49-F238E27FC236}">
                <a16:creationId xmlns:a16="http://schemas.microsoft.com/office/drawing/2014/main" id="{C5926F35-ABA0-905C-1C54-A301CEAC7585}"/>
              </a:ext>
            </a:extLst>
          </p:cNvPr>
          <p:cNvSpPr>
            <a:spLocks noGrp="1"/>
          </p:cNvSpPr>
          <p:nvPr>
            <p:ph type="sldNum" sz="quarter" idx="5"/>
          </p:nvPr>
        </p:nvSpPr>
        <p:spPr/>
        <p:txBody>
          <a:bodyPr/>
          <a:lstStyle/>
          <a:p>
            <a:fld id="{A9402A77-0CA5-214D-A0A1-313B8E5549BF}" type="slidenum">
              <a:rPr lang="en-JP" smtClean="0"/>
              <a:t>6</a:t>
            </a:fld>
            <a:endParaRPr lang="en-JP"/>
          </a:p>
        </p:txBody>
      </p:sp>
    </p:spTree>
    <p:extLst>
      <p:ext uri="{BB962C8B-B14F-4D97-AF65-F5344CB8AC3E}">
        <p14:creationId xmlns:p14="http://schemas.microsoft.com/office/powerpoint/2010/main" val="33170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64D8-B2A5-EEF4-4747-FECD3F470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4523D-53E4-2A6C-EFF9-BD03B1F6A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40EFA-9C57-32DC-8FA7-B2F066060DBC}"/>
              </a:ext>
            </a:extLst>
          </p:cNvPr>
          <p:cNvSpPr>
            <a:spLocks noGrp="1"/>
          </p:cNvSpPr>
          <p:nvPr>
            <p:ph type="body" idx="1"/>
          </p:nvPr>
        </p:nvSpPr>
        <p:spPr/>
        <p:txBody>
          <a:bodyPr/>
          <a:lstStyle/>
          <a:p>
            <a:pPr marL="171450" indent="-171450">
              <a:buFontTx/>
              <a:buChar char="-"/>
            </a:pPr>
            <a:r>
              <a:rPr lang="en-JP" dirty="0"/>
              <a:t>the term “operator” is prokaryotic whereas “silencers” is eukaryotic</a:t>
            </a:r>
          </a:p>
          <a:p>
            <a:pPr marL="171450" indent="-171450">
              <a:buFontTx/>
              <a:buChar char="-"/>
            </a:pPr>
            <a:endParaRPr lang="en-JP" dirty="0"/>
          </a:p>
          <a:p>
            <a:pPr marL="171450" indent="-171450">
              <a:buFontTx/>
              <a:buChar char="-"/>
            </a:pPr>
            <a:r>
              <a:rPr lang="en-JP" dirty="0"/>
              <a:t>Useful video: </a:t>
            </a:r>
            <a:r>
              <a:rPr lang="en-US" dirty="0"/>
              <a:t>https://</a:t>
            </a:r>
            <a:r>
              <a:rPr lang="en-US" dirty="0" err="1"/>
              <a:t>www.youtube.com</a:t>
            </a:r>
            <a:r>
              <a:rPr lang="en-US" dirty="0"/>
              <a:t>/</a:t>
            </a:r>
            <a:r>
              <a:rPr lang="en-US" dirty="0" err="1"/>
              <a:t>watch?v</a:t>
            </a:r>
            <a:r>
              <a:rPr lang="en-US" dirty="0"/>
              <a:t>=</a:t>
            </a:r>
            <a:r>
              <a:rPr lang="en-US" dirty="0" err="1"/>
              <a:t>Eekp-ZPObIg</a:t>
            </a:r>
            <a:endParaRPr lang="en-JP" dirty="0"/>
          </a:p>
        </p:txBody>
      </p:sp>
      <p:sp>
        <p:nvSpPr>
          <p:cNvPr id="4" name="Slide Number Placeholder 3">
            <a:extLst>
              <a:ext uri="{FF2B5EF4-FFF2-40B4-BE49-F238E27FC236}">
                <a16:creationId xmlns:a16="http://schemas.microsoft.com/office/drawing/2014/main" id="{C5926F35-ABA0-905C-1C54-A301CEAC7585}"/>
              </a:ext>
            </a:extLst>
          </p:cNvPr>
          <p:cNvSpPr>
            <a:spLocks noGrp="1"/>
          </p:cNvSpPr>
          <p:nvPr>
            <p:ph type="sldNum" sz="quarter" idx="5"/>
          </p:nvPr>
        </p:nvSpPr>
        <p:spPr/>
        <p:txBody>
          <a:bodyPr/>
          <a:lstStyle/>
          <a:p>
            <a:fld id="{A9402A77-0CA5-214D-A0A1-313B8E5549BF}" type="slidenum">
              <a:rPr lang="en-JP" smtClean="0"/>
              <a:t>7</a:t>
            </a:fld>
            <a:endParaRPr lang="en-JP"/>
          </a:p>
        </p:txBody>
      </p:sp>
    </p:spTree>
    <p:extLst>
      <p:ext uri="{BB962C8B-B14F-4D97-AF65-F5344CB8AC3E}">
        <p14:creationId xmlns:p14="http://schemas.microsoft.com/office/powerpoint/2010/main" val="33170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7A499-C3BB-791F-B403-7A7DE138D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121B1-2D5A-AACD-6508-F8B033D76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618A8-503C-44D8-4FED-4B97713F1089}"/>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0BC80C4C-CED8-0966-F7B8-CD11BA09DB68}"/>
              </a:ext>
            </a:extLst>
          </p:cNvPr>
          <p:cNvSpPr>
            <a:spLocks noGrp="1"/>
          </p:cNvSpPr>
          <p:nvPr>
            <p:ph type="sldNum" sz="quarter" idx="5"/>
          </p:nvPr>
        </p:nvSpPr>
        <p:spPr/>
        <p:txBody>
          <a:bodyPr/>
          <a:lstStyle/>
          <a:p>
            <a:fld id="{A9402A77-0CA5-214D-A0A1-313B8E5549BF}" type="slidenum">
              <a:rPr lang="en-JP" smtClean="0"/>
              <a:t>9</a:t>
            </a:fld>
            <a:endParaRPr lang="en-JP"/>
          </a:p>
        </p:txBody>
      </p:sp>
    </p:spTree>
    <p:extLst>
      <p:ext uri="{BB962C8B-B14F-4D97-AF65-F5344CB8AC3E}">
        <p14:creationId xmlns:p14="http://schemas.microsoft.com/office/powerpoint/2010/main" val="406685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6016C-7DB8-4A49-63E7-4A33EABAB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D7234-B43B-5996-68DF-AEB606785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18D68-91FF-C9C7-67B6-D94044E29753}"/>
              </a:ext>
            </a:extLst>
          </p:cNvPr>
          <p:cNvSpPr>
            <a:spLocks noGrp="1"/>
          </p:cNvSpPr>
          <p:nvPr>
            <p:ph type="body" idx="1"/>
          </p:nvPr>
        </p:nvSpPr>
        <p:spPr/>
        <p:txBody>
          <a:bodyPr/>
          <a:lstStyle/>
          <a:p>
            <a:r>
              <a:rPr lang="en-US" dirty="0"/>
              <a:t>E</a:t>
            </a:r>
            <a:r>
              <a:rPr lang="en-JP" dirty="0"/>
              <a:t>tymology:</a:t>
            </a:r>
            <a:r>
              <a:rPr lang="en-US" sz="1200" dirty="0">
                <a:latin typeface="Calibri" panose="020F0502020204030204" pitchFamily="34" charset="0"/>
                <a:cs typeface="Calibri" panose="020F0502020204030204" pitchFamily="34" charset="0"/>
                <a:sym typeface="Wingdings" pitchFamily="2" charset="2"/>
              </a:rPr>
              <a:t> ‘epi’ = above ; ‘genetic’ = genes</a:t>
            </a:r>
            <a:endParaRPr lang="en-JP" dirty="0"/>
          </a:p>
        </p:txBody>
      </p:sp>
      <p:sp>
        <p:nvSpPr>
          <p:cNvPr id="4" name="Slide Number Placeholder 3">
            <a:extLst>
              <a:ext uri="{FF2B5EF4-FFF2-40B4-BE49-F238E27FC236}">
                <a16:creationId xmlns:a16="http://schemas.microsoft.com/office/drawing/2014/main" id="{10B3C682-1D8F-BF1D-A739-A54B9354A41D}"/>
              </a:ext>
            </a:extLst>
          </p:cNvPr>
          <p:cNvSpPr>
            <a:spLocks noGrp="1"/>
          </p:cNvSpPr>
          <p:nvPr>
            <p:ph type="sldNum" sz="quarter" idx="5"/>
          </p:nvPr>
        </p:nvSpPr>
        <p:spPr/>
        <p:txBody>
          <a:bodyPr/>
          <a:lstStyle/>
          <a:p>
            <a:fld id="{A9402A77-0CA5-214D-A0A1-313B8E5549BF}" type="slidenum">
              <a:rPr lang="en-JP" smtClean="0"/>
              <a:t>10</a:t>
            </a:fld>
            <a:endParaRPr lang="en-JP"/>
          </a:p>
        </p:txBody>
      </p:sp>
    </p:spTree>
    <p:extLst>
      <p:ext uri="{BB962C8B-B14F-4D97-AF65-F5344CB8AC3E}">
        <p14:creationId xmlns:p14="http://schemas.microsoft.com/office/powerpoint/2010/main" val="183246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6619-CC6F-A49B-1C39-2909D2029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FB8B953B-80A8-DEA9-FB66-8948CA549D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A28B9087-8EDA-E243-2AB1-5C4C5C6AEE64}"/>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5" name="Footer Placeholder 4">
            <a:extLst>
              <a:ext uri="{FF2B5EF4-FFF2-40B4-BE49-F238E27FC236}">
                <a16:creationId xmlns:a16="http://schemas.microsoft.com/office/drawing/2014/main" id="{81CD76BD-9D84-ADBA-B954-0B117922967F}"/>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045BD068-5E3B-D73C-6186-85173A22DE9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55493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BC2D-6EB7-0F42-D1C4-BF644689B3B2}"/>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7917936F-06B4-5F52-30C6-6F7CAF324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86798C9-03A3-3F43-444B-EF9E7BBD8355}"/>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5" name="Footer Placeholder 4">
            <a:extLst>
              <a:ext uri="{FF2B5EF4-FFF2-40B4-BE49-F238E27FC236}">
                <a16:creationId xmlns:a16="http://schemas.microsoft.com/office/drawing/2014/main" id="{95963B25-ACBB-9BA8-EC4F-0031FA6C862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B682FB1F-1D49-E942-05F1-B8856C9866F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51026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8DD46A-F55C-4311-1EF7-E2195B69DC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49FCC6E8-6EE9-64B8-7D52-C3E6957681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5A76F912-3201-3452-25C6-D03F8F74E654}"/>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5" name="Footer Placeholder 4">
            <a:extLst>
              <a:ext uri="{FF2B5EF4-FFF2-40B4-BE49-F238E27FC236}">
                <a16:creationId xmlns:a16="http://schemas.microsoft.com/office/drawing/2014/main" id="{8A9C71C9-7A2E-B4BF-9CCA-F191465237C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BFDDE70F-39BE-25EB-810F-3D338F7DC14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2164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4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974F-59D8-91C3-FE1E-3832A67B91AD}"/>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AD8DA226-59B0-AF99-7081-2B43FB28C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69F8562-5137-EACF-0BF9-F44E47FDE098}"/>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5" name="Footer Placeholder 4">
            <a:extLst>
              <a:ext uri="{FF2B5EF4-FFF2-40B4-BE49-F238E27FC236}">
                <a16:creationId xmlns:a16="http://schemas.microsoft.com/office/drawing/2014/main" id="{4188250B-61E7-9AA2-61A2-DC48A38940B2}"/>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6ACA073C-D49B-DAEB-B995-0F368296701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23512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6887-9E2E-D071-80D6-7A287D217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7F46B401-ED3C-9AD1-8AC4-1E2EB515C8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DF314B-48A4-DB87-D195-320F8F5BF000}"/>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5" name="Footer Placeholder 4">
            <a:extLst>
              <a:ext uri="{FF2B5EF4-FFF2-40B4-BE49-F238E27FC236}">
                <a16:creationId xmlns:a16="http://schemas.microsoft.com/office/drawing/2014/main" id="{2C07AC38-4F3B-B813-87D0-28C0002F0A39}"/>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4E115E6C-A8CB-DCFA-2E35-D189DE76559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81631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B358-E4CE-AD77-64D4-6F1036441656}"/>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20284AEA-46A7-5C4D-6713-DBB1394DB7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4FCD756D-4FE1-C657-BE01-E28AFD6FD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A7BDB53A-CD77-BC26-1CD6-F69DE3E2738F}"/>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6" name="Footer Placeholder 5">
            <a:extLst>
              <a:ext uri="{FF2B5EF4-FFF2-40B4-BE49-F238E27FC236}">
                <a16:creationId xmlns:a16="http://schemas.microsoft.com/office/drawing/2014/main" id="{DAA88E71-4DCE-1460-0B65-569B3D7707E2}"/>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D8A34328-75D2-FEA6-8391-A0AA9893561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17654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565D-4C9D-F13F-DF5B-7AD2269E2C7E}"/>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A0C9D67D-8542-9CB9-43CD-65CB511AC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E50C7A-F639-E123-57D4-FCBFE8992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B5D0D2BA-605C-A5A9-46A7-EF0BF7971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710DE-E89C-8D52-361D-160C8B541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1C7C5E27-8954-2F7E-921C-F71963C35EDE}"/>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8" name="Footer Placeholder 7">
            <a:extLst>
              <a:ext uri="{FF2B5EF4-FFF2-40B4-BE49-F238E27FC236}">
                <a16:creationId xmlns:a16="http://schemas.microsoft.com/office/drawing/2014/main" id="{05DFDC1B-A9AE-5D28-953F-E695BB31774C}"/>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0B9C1DFB-129B-82E0-F67B-D3F0F36030A9}"/>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3449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96BE-C737-C556-EE07-BD4A9F7B344E}"/>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9F6C4F36-6DA2-E4E4-68E4-B9243FE06529}"/>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4" name="Footer Placeholder 3">
            <a:extLst>
              <a:ext uri="{FF2B5EF4-FFF2-40B4-BE49-F238E27FC236}">
                <a16:creationId xmlns:a16="http://schemas.microsoft.com/office/drawing/2014/main" id="{B948F911-D1B1-DEF3-3449-5B153E6825BD}"/>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A23779A6-195D-70AD-2CA7-5219FCC9E0E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84749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6BE7A8-BD3A-C518-0025-C76C1402775D}"/>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3" name="Footer Placeholder 2">
            <a:extLst>
              <a:ext uri="{FF2B5EF4-FFF2-40B4-BE49-F238E27FC236}">
                <a16:creationId xmlns:a16="http://schemas.microsoft.com/office/drawing/2014/main" id="{DE55FC1B-4B76-EB17-8DBF-96E64720D8DF}"/>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1BE6B46F-CC3A-A4F2-1C53-DAE8EA540F5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657357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715D-322A-AB15-D2CA-1C49640E0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0D004D7A-F07A-AB67-223D-05657E63E0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C4A108E8-BC53-F7C2-6098-0588B9F5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B47A0-82F4-2AF8-8C57-F75A8DA78EA0}"/>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6" name="Footer Placeholder 5">
            <a:extLst>
              <a:ext uri="{FF2B5EF4-FFF2-40B4-BE49-F238E27FC236}">
                <a16:creationId xmlns:a16="http://schemas.microsoft.com/office/drawing/2014/main" id="{6ED52722-8FEB-BB92-0075-DC29CF483A61}"/>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53481E0F-3567-229E-E701-919239CEB2C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6241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398D-5759-F017-8859-FAD9BC715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3F13CC1A-CD95-6DFA-C3EE-AC675C966B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C2C11411-4F2D-5718-B6F8-8E6DCE1F4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77DC3-D0E0-552A-79D9-24612BC61BEC}"/>
              </a:ext>
            </a:extLst>
          </p:cNvPr>
          <p:cNvSpPr>
            <a:spLocks noGrp="1"/>
          </p:cNvSpPr>
          <p:nvPr>
            <p:ph type="dt" sz="half" idx="10"/>
          </p:nvPr>
        </p:nvSpPr>
        <p:spPr/>
        <p:txBody>
          <a:bodyPr/>
          <a:lstStyle/>
          <a:p>
            <a:fld id="{2824D345-563C-9D4A-821E-C4F435BE347B}" type="datetimeFigureOut">
              <a:rPr lang="en-JP" smtClean="0"/>
              <a:t>2026/05/19</a:t>
            </a:fld>
            <a:endParaRPr lang="en-JP"/>
          </a:p>
        </p:txBody>
      </p:sp>
      <p:sp>
        <p:nvSpPr>
          <p:cNvPr id="6" name="Footer Placeholder 5">
            <a:extLst>
              <a:ext uri="{FF2B5EF4-FFF2-40B4-BE49-F238E27FC236}">
                <a16:creationId xmlns:a16="http://schemas.microsoft.com/office/drawing/2014/main" id="{DA97C5D0-472C-A860-10E2-AED8EFBA0EE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6A21195-BA8C-6B3B-57E5-6F7551EA9A81}"/>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1951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D3D09-2453-3612-3FBE-D1A37EBA8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3E5C6E25-0BB1-9271-BB95-AE3CFDB9E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34BF365-9394-E746-AF37-224601268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24D345-563C-9D4A-821E-C4F435BE347B}" type="datetimeFigureOut">
              <a:rPr lang="en-JP" smtClean="0"/>
              <a:t>2026/05/19</a:t>
            </a:fld>
            <a:endParaRPr lang="en-JP"/>
          </a:p>
        </p:txBody>
      </p:sp>
      <p:sp>
        <p:nvSpPr>
          <p:cNvPr id="5" name="Footer Placeholder 4">
            <a:extLst>
              <a:ext uri="{FF2B5EF4-FFF2-40B4-BE49-F238E27FC236}">
                <a16:creationId xmlns:a16="http://schemas.microsoft.com/office/drawing/2014/main" id="{D21B10F8-FDE5-04E5-EB69-9959E069BC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JP"/>
          </a:p>
        </p:txBody>
      </p:sp>
      <p:sp>
        <p:nvSpPr>
          <p:cNvPr id="6" name="Slide Number Placeholder 5">
            <a:extLst>
              <a:ext uri="{FF2B5EF4-FFF2-40B4-BE49-F238E27FC236}">
                <a16:creationId xmlns:a16="http://schemas.microsoft.com/office/drawing/2014/main" id="{CC61E898-FD95-154B-EC28-90FEE1AA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FEB45D-0284-D84C-BA87-65559835423B}" type="slidenum">
              <a:rPr lang="en-JP" smtClean="0"/>
              <a:t>‹#›</a:t>
            </a:fld>
            <a:endParaRPr lang="en-JP"/>
          </a:p>
        </p:txBody>
      </p:sp>
    </p:spTree>
    <p:extLst>
      <p:ext uri="{BB962C8B-B14F-4D97-AF65-F5344CB8AC3E}">
        <p14:creationId xmlns:p14="http://schemas.microsoft.com/office/powerpoint/2010/main" val="14111768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www.frontiersin.org/journals/psychiatry/articles/10.3389/fpsyt.2020.00805/ful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png"/><Relationship Id="rId7" Type="http://schemas.openxmlformats.org/officeDocument/2006/relationships/hyperlink" Target="https://www.sciencedirect.com/science/article/pii/S001393512302745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hyperlink" Target="https://sci-hub.se/10.1007/s11033-020-05570-9" TargetMode="External"/><Relationship Id="rId10"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hyperlink" Target="https://sci-hub.se/10.1016/j.molmed.2015.02.01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4.wdp"/><Relationship Id="rId4" Type="http://schemas.openxmlformats.org/officeDocument/2006/relationships/image" Target="../media/image43.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3.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7.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54.pn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8.png"/><Relationship Id="rId18" Type="http://schemas.openxmlformats.org/officeDocument/2006/relationships/image" Target="../media/image61.png"/><Relationship Id="rId3" Type="http://schemas.openxmlformats.org/officeDocument/2006/relationships/image" Target="../media/image3.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notesSlide" Target="../notesSlides/notesSlide18.xml"/><Relationship Id="rId16" Type="http://schemas.openxmlformats.org/officeDocument/2006/relationships/image" Target="../media/image59.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8.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7.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5.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www.pnas.org/doi/10.1073/pnas.0500398102" TargetMode="External"/><Relationship Id="rId4" Type="http://schemas.openxmlformats.org/officeDocument/2006/relationships/image" Target="../media/image69.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researchgate.net/publication/323338726_Interplay_between_Transcription_and_RNA_Degradation" TargetMode="External"/><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1CA0F-2BE3-22D4-2EA9-AC6D2133A1C5}"/>
              </a:ext>
            </a:extLst>
          </p:cNvPr>
          <p:cNvSpPr txBox="1"/>
          <p:nvPr/>
        </p:nvSpPr>
        <p:spPr>
          <a:xfrm>
            <a:off x="123443" y="60960"/>
            <a:ext cx="11945111" cy="369332"/>
          </a:xfrm>
          <a:prstGeom prst="rect">
            <a:avLst/>
          </a:prstGeom>
          <a:solidFill>
            <a:srgbClr val="D54531"/>
          </a:solidFill>
          <a:ln>
            <a:noFill/>
          </a:ln>
        </p:spPr>
        <p:txBody>
          <a:bodyPr wrap="square" rtlCol="0">
            <a:spAutoFit/>
          </a:bodyPr>
          <a:lstStyle/>
          <a:p>
            <a:pPr algn="ctr"/>
            <a:r>
              <a:rPr lang="en-JP" dirty="0">
                <a:solidFill>
                  <a:schemeClr val="bg1"/>
                </a:solidFill>
              </a:rPr>
              <a:t>AHL Learning Outcomes</a:t>
            </a:r>
          </a:p>
        </p:txBody>
      </p:sp>
      <p:pic>
        <p:nvPicPr>
          <p:cNvPr id="2" name="Picture 1">
            <a:extLst>
              <a:ext uri="{FF2B5EF4-FFF2-40B4-BE49-F238E27FC236}">
                <a16:creationId xmlns:a16="http://schemas.microsoft.com/office/drawing/2014/main" id="{8B032E12-B12F-6A7F-B397-31AA446FE734}"/>
              </a:ext>
            </a:extLst>
          </p:cNvPr>
          <p:cNvPicPr>
            <a:picLocks noChangeAspect="1"/>
          </p:cNvPicPr>
          <p:nvPr/>
        </p:nvPicPr>
        <p:blipFill>
          <a:blip r:embed="rId2"/>
          <a:stretch>
            <a:fillRect/>
          </a:stretch>
        </p:blipFill>
        <p:spPr>
          <a:xfrm>
            <a:off x="56028" y="1057111"/>
            <a:ext cx="12135972" cy="4572000"/>
          </a:xfrm>
          <a:prstGeom prst="rect">
            <a:avLst/>
          </a:prstGeom>
        </p:spPr>
      </p:pic>
      <p:sp>
        <p:nvSpPr>
          <p:cNvPr id="5" name="Folded Corner 4">
            <a:extLst>
              <a:ext uri="{FF2B5EF4-FFF2-40B4-BE49-F238E27FC236}">
                <a16:creationId xmlns:a16="http://schemas.microsoft.com/office/drawing/2014/main" id="{02335A09-3674-4353-FEE8-C69743D636E4}"/>
              </a:ext>
            </a:extLst>
          </p:cNvPr>
          <p:cNvSpPr/>
          <p:nvPr/>
        </p:nvSpPr>
        <p:spPr>
          <a:xfrm rot="21357156">
            <a:off x="144228" y="202839"/>
            <a:ext cx="2312763" cy="670690"/>
          </a:xfrm>
          <a:prstGeom prst="foldedCorner">
            <a:avLst>
              <a:gd name="adj" fmla="val 36046"/>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i</a:t>
            </a:r>
            <a:r>
              <a:rPr lang="en-JP" sz="1800" dirty="0">
                <a:latin typeface="Calibri" panose="020F0502020204030204" pitchFamily="34" charset="0"/>
                <a:cs typeface="Calibri" panose="020F0502020204030204" pitchFamily="34" charset="0"/>
              </a:rPr>
              <a:t>pad notes will replace these at a later date</a:t>
            </a:r>
          </a:p>
        </p:txBody>
      </p:sp>
    </p:spTree>
    <p:extLst>
      <p:ext uri="{BB962C8B-B14F-4D97-AF65-F5344CB8AC3E}">
        <p14:creationId xmlns:p14="http://schemas.microsoft.com/office/powerpoint/2010/main" val="1524166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064CD-09A3-51C7-90A5-D846AA2634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29EE5B-35BF-FB64-A253-C438DCAA4C5D}"/>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5961123E-F96B-84E6-66A6-3B9BBDC1D0BB}"/>
              </a:ext>
            </a:extLst>
          </p:cNvPr>
          <p:cNvSpPr txBox="1"/>
          <p:nvPr/>
        </p:nvSpPr>
        <p:spPr>
          <a:xfrm>
            <a:off x="0" y="1239240"/>
            <a:ext cx="5779008" cy="5586145"/>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Epigenetics: </a:t>
            </a:r>
            <a:r>
              <a:rPr lang="en-US" sz="1700" dirty="0">
                <a:latin typeface="Calibri" panose="020F0502020204030204" pitchFamily="34" charset="0"/>
                <a:cs typeface="Calibri" panose="020F0502020204030204" pitchFamily="34" charset="0"/>
                <a:sym typeface="Wingdings" pitchFamily="2" charset="2"/>
              </a:rPr>
              <a:t>the study of heritable changes in gene expression that do not involve change to the DNA base sequence</a:t>
            </a:r>
            <a:br>
              <a:rPr lang="en-US" sz="1700" dirty="0">
                <a:latin typeface="Calibri" panose="020F0502020204030204" pitchFamily="34" charset="0"/>
                <a:cs typeface="Calibri" panose="020F0502020204030204" pitchFamily="34" charset="0"/>
                <a:sym typeface="Wingdings" pitchFamily="2" charset="2"/>
              </a:rPr>
            </a:br>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v"/>
            </a:pPr>
            <a:r>
              <a:rPr lang="en-US" sz="1700" dirty="0">
                <a:latin typeface="Calibri" panose="020F0502020204030204" pitchFamily="34" charset="0"/>
                <a:cs typeface="Calibri" panose="020F0502020204030204" pitchFamily="34" charset="0"/>
                <a:sym typeface="Wingdings" pitchFamily="2" charset="2"/>
              </a:rPr>
              <a:t>Unlike genetic changes (mutations), epigenetic modifications do not alter the DNA sequence and are potentially reversible</a:t>
            </a:r>
            <a:br>
              <a:rPr lang="en-US" sz="1700" b="1" dirty="0">
                <a:latin typeface="Calibri" panose="020F0502020204030204" pitchFamily="34" charset="0"/>
                <a:cs typeface="Calibri" panose="020F0502020204030204" pitchFamily="34" charset="0"/>
                <a:sym typeface="Wingdings" pitchFamily="2" charset="2"/>
              </a:rPr>
            </a:br>
            <a:endParaRPr lang="en-US" sz="1700" b="1" dirty="0">
              <a:latin typeface="Calibri" panose="020F0502020204030204" pitchFamily="34" charset="0"/>
              <a:cs typeface="Calibri" panose="020F0502020204030204" pitchFamily="34" charset="0"/>
              <a:sym typeface="Wingdings" pitchFamily="2" charset="2"/>
            </a:endParaRPr>
          </a:p>
          <a:p>
            <a:r>
              <a:rPr lang="en-US" sz="1700" b="1" dirty="0">
                <a:latin typeface="Calibri" panose="020F0502020204030204" pitchFamily="34" charset="0"/>
                <a:cs typeface="Calibri" panose="020F0502020204030204" pitchFamily="34" charset="0"/>
                <a:sym typeface="Wingdings" pitchFamily="2" charset="2"/>
              </a:rPr>
              <a:t>Epigenesis</a:t>
            </a:r>
            <a:r>
              <a:rPr lang="en-US" sz="1700" dirty="0">
                <a:latin typeface="Calibri" panose="020F0502020204030204" pitchFamily="34" charset="0"/>
                <a:cs typeface="Calibri" panose="020F0502020204030204" pitchFamily="34" charset="0"/>
                <a:sym typeface="Wingdings" pitchFamily="2" charset="2"/>
              </a:rPr>
              <a:t>: development of patterns of differentiation in the cells of a multicellular organism</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Epigenetic changes involves the addition and removal of </a:t>
            </a:r>
            <a:r>
              <a:rPr lang="en-US" sz="1700" b="1" dirty="0">
                <a:latin typeface="Calibri" panose="020F0502020204030204" pitchFamily="34" charset="0"/>
                <a:cs typeface="Calibri" panose="020F0502020204030204" pitchFamily="34" charset="0"/>
              </a:rPr>
              <a:t>epigenetic tags</a:t>
            </a:r>
            <a:r>
              <a:rPr lang="en-US" sz="1700" dirty="0">
                <a:latin typeface="Calibri" panose="020F0502020204030204" pitchFamily="34" charset="0"/>
                <a:cs typeface="Calibri" panose="020F0502020204030204" pitchFamily="34" charset="0"/>
              </a:rPr>
              <a:t>, altering gene expression</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Expression of different genes in different cells of a multicellular organism will lead to different transcriptome and proteome </a:t>
            </a:r>
            <a:r>
              <a:rPr lang="en-US" sz="1700" dirty="0">
                <a:latin typeface="Calibri" panose="020F0502020204030204" pitchFamily="34" charset="0"/>
                <a:cs typeface="Calibri" panose="020F0502020204030204" pitchFamily="34" charset="0"/>
                <a:sym typeface="Wingdings" pitchFamily="2" charset="2"/>
              </a:rPr>
              <a:t> causing different </a:t>
            </a:r>
            <a:r>
              <a:rPr lang="en-US" sz="1700" dirty="0">
                <a:latin typeface="Calibri" panose="020F0502020204030204" pitchFamily="34" charset="0"/>
                <a:cs typeface="Calibri" panose="020F0502020204030204" pitchFamily="34" charset="0"/>
              </a:rPr>
              <a:t>patterns of development</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Results in cells having different characteristics even though their base sequences are identical (i.e. the phenotype is altered but not the genotype)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differential gene expression allows an undifferentiated egg cell to differentiate into a complex multicellular organism</a:t>
            </a:r>
          </a:p>
          <a:p>
            <a:pPr marL="285750" indent="-285750">
              <a:buFont typeface="Wingdings" pitchFamily="2" charset="2"/>
              <a:buChar char="Ø"/>
            </a:pPr>
            <a:endParaRPr lang="en-JP" sz="17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DAB55D1-CE52-83D3-087A-C146149E5948}"/>
              </a:ext>
            </a:extLst>
          </p:cNvPr>
          <p:cNvPicPr>
            <a:picLocks noChangeAspect="1"/>
          </p:cNvPicPr>
          <p:nvPr/>
        </p:nvPicPr>
        <p:blipFill>
          <a:blip r:embed="rId4"/>
          <a:stretch>
            <a:fillRect/>
          </a:stretch>
        </p:blipFill>
        <p:spPr>
          <a:xfrm>
            <a:off x="2872740" y="42198"/>
            <a:ext cx="6446520" cy="984371"/>
          </a:xfrm>
          <a:prstGeom prst="rect">
            <a:avLst/>
          </a:prstGeom>
        </p:spPr>
      </p:pic>
      <p:pic>
        <p:nvPicPr>
          <p:cNvPr id="5122" name="Picture 2" descr="17 Surprising Facts About Epigenetic Modifications - Facts.net">
            <a:extLst>
              <a:ext uri="{FF2B5EF4-FFF2-40B4-BE49-F238E27FC236}">
                <a16:creationId xmlns:a16="http://schemas.microsoft.com/office/drawing/2014/main" id="{522A7D7A-582C-CDB3-A111-7250244730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31928" y="1026569"/>
            <a:ext cx="6160072" cy="40449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lide 2">
            <a:extLst>
              <a:ext uri="{FF2B5EF4-FFF2-40B4-BE49-F238E27FC236}">
                <a16:creationId xmlns:a16="http://schemas.microsoft.com/office/drawing/2014/main" id="{29A71B81-B07B-7EF3-1E32-3FDD003AAB1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63964" y="5244970"/>
            <a:ext cx="6096000" cy="157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0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134D5-32D8-A836-3E7B-C5D1A4E3BB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87993D-DB04-C636-B5D4-9216A4F28395}"/>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1543765F-CA7E-C12B-7280-A837E3811F0A}"/>
              </a:ext>
            </a:extLst>
          </p:cNvPr>
          <p:cNvSpPr txBox="1"/>
          <p:nvPr/>
        </p:nvSpPr>
        <p:spPr>
          <a:xfrm>
            <a:off x="0" y="1151388"/>
            <a:ext cx="10830203" cy="877163"/>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Methylation</a:t>
            </a:r>
            <a:r>
              <a:rPr lang="en-US" sz="1700" dirty="0">
                <a:latin typeface="Calibri" panose="020F0502020204030204" pitchFamily="34" charset="0"/>
                <a:cs typeface="Calibri" panose="020F0502020204030204" pitchFamily="34" charset="0"/>
                <a:sym typeface="Wingdings" pitchFamily="2" charset="2"/>
              </a:rPr>
              <a:t>: </a:t>
            </a:r>
            <a:r>
              <a:rPr lang="en-US" sz="1700" b="1"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rPr>
              <a:t>When a methyl (-CH</a:t>
            </a:r>
            <a:r>
              <a:rPr lang="en-US" sz="1700" baseline="-25000" dirty="0">
                <a:latin typeface="Calibri" panose="020F0502020204030204" pitchFamily="34" charset="0"/>
                <a:cs typeface="Calibri" panose="020F0502020204030204" pitchFamily="34" charset="0"/>
                <a:sym typeface="Wingdings" pitchFamily="2" charset="2"/>
              </a:rPr>
              <a:t>3</a:t>
            </a:r>
            <a:r>
              <a:rPr lang="en-US" sz="1700" dirty="0">
                <a:latin typeface="Calibri" panose="020F0502020204030204" pitchFamily="34" charset="0"/>
                <a:cs typeface="Calibri" panose="020F0502020204030204" pitchFamily="34" charset="0"/>
                <a:sym typeface="Wingdings" pitchFamily="2" charset="2"/>
              </a:rPr>
              <a:t>) group is added/substituted into a molecule, altering its function</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Methyl groups act as </a:t>
            </a:r>
            <a:r>
              <a:rPr lang="en-US" sz="1700" u="sng" dirty="0">
                <a:latin typeface="Calibri" panose="020F0502020204030204" pitchFamily="34" charset="0"/>
                <a:cs typeface="Calibri" panose="020F0502020204030204" pitchFamily="34" charset="0"/>
                <a:sym typeface="Wingdings" pitchFamily="2" charset="2"/>
              </a:rPr>
              <a:t>epigenetic tags </a:t>
            </a:r>
            <a:r>
              <a:rPr lang="en-US" sz="1700" dirty="0">
                <a:latin typeface="Calibri" panose="020F0502020204030204" pitchFamily="34" charset="0"/>
                <a:cs typeface="Calibri" panose="020F0502020204030204" pitchFamily="34" charset="0"/>
                <a:sym typeface="Wingdings" pitchFamily="2" charset="2"/>
              </a:rPr>
              <a:t>and regulate gene expression by either switching genes “on” or “off”</a:t>
            </a:r>
            <a:endParaRPr lang="en-JP" sz="17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81B0F8E-5587-C684-99AE-FEBEC016706D}"/>
              </a:ext>
            </a:extLst>
          </p:cNvPr>
          <p:cNvPicPr>
            <a:picLocks noChangeAspect="1"/>
          </p:cNvPicPr>
          <p:nvPr/>
        </p:nvPicPr>
        <p:blipFill>
          <a:blip r:embed="rId4"/>
          <a:stretch>
            <a:fillRect/>
          </a:stretch>
        </p:blipFill>
        <p:spPr>
          <a:xfrm>
            <a:off x="3096768" y="9478"/>
            <a:ext cx="5998464" cy="1141910"/>
          </a:xfrm>
          <a:prstGeom prst="rect">
            <a:avLst/>
          </a:prstGeom>
        </p:spPr>
      </p:pic>
      <p:sp>
        <p:nvSpPr>
          <p:cNvPr id="2" name="TextBox 1">
            <a:extLst>
              <a:ext uri="{FF2B5EF4-FFF2-40B4-BE49-F238E27FC236}">
                <a16:creationId xmlns:a16="http://schemas.microsoft.com/office/drawing/2014/main" id="{21EE3EB6-3AA6-5074-3D75-EBCCAC01D1D8}"/>
              </a:ext>
            </a:extLst>
          </p:cNvPr>
          <p:cNvSpPr txBox="1"/>
          <p:nvPr/>
        </p:nvSpPr>
        <p:spPr>
          <a:xfrm>
            <a:off x="-5138" y="2208981"/>
            <a:ext cx="6203812" cy="2185214"/>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DNA methylation</a:t>
            </a:r>
            <a:r>
              <a:rPr lang="en-US" sz="1700" dirty="0">
                <a:latin typeface="Calibri" panose="020F0502020204030204" pitchFamily="34" charset="0"/>
                <a:cs typeface="Calibri" panose="020F0502020204030204" pitchFamily="34" charset="0"/>
                <a:sym typeface="Wingdings" pitchFamily="2" charset="2"/>
              </a:rPr>
              <a:t>: </a:t>
            </a:r>
            <a:r>
              <a:rPr lang="en-US" sz="1700" b="1"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rPr>
              <a:t>incorporation of a methyl group to a DNA base in order to change the activity of a DNA segment without changing the  base sequence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Methyl groups are added to the promoter region before a gene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Typically, cytosine bases are methylated</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DNA methylation impairs the binding of the transcription factors, preventing RNA polymerase from binding</a:t>
            </a:r>
          </a:p>
          <a:p>
            <a:pPr marL="285750" indent="-285750">
              <a:buFont typeface="Wingdings" pitchFamily="2" charset="2"/>
              <a:buChar char="Ø"/>
            </a:pPr>
            <a:r>
              <a:rPr lang="en-US" sz="1700" i="1" dirty="0">
                <a:latin typeface="Calibri" panose="020F0502020204030204" pitchFamily="34" charset="0"/>
                <a:cs typeface="Calibri" panose="020F0502020204030204" pitchFamily="34" charset="0"/>
                <a:sym typeface="Wingdings" pitchFamily="2" charset="2"/>
              </a:rPr>
              <a:t>represses</a:t>
            </a:r>
            <a:r>
              <a:rPr lang="en-US" sz="1700" dirty="0">
                <a:latin typeface="Calibri" panose="020F0502020204030204" pitchFamily="34" charset="0"/>
                <a:cs typeface="Calibri" panose="020F0502020204030204" pitchFamily="34" charset="0"/>
                <a:sym typeface="Wingdings" pitchFamily="2" charset="2"/>
              </a:rPr>
              <a:t> transcription of a gene and ∴ reduces gene expression</a:t>
            </a:r>
            <a:endParaRPr lang="en-US" sz="1700" i="1" dirty="0">
              <a:latin typeface="Calibri" panose="020F0502020204030204" pitchFamily="34" charset="0"/>
              <a:cs typeface="Calibri" panose="020F0502020204030204" pitchFamily="34" charset="0"/>
              <a:sym typeface="Wingdings" pitchFamily="2" charset="2"/>
            </a:endParaRPr>
          </a:p>
        </p:txBody>
      </p:sp>
      <p:pic>
        <p:nvPicPr>
          <p:cNvPr id="6150" name="Picture 6" descr="methylated%20promoter1">
            <a:extLst>
              <a:ext uri="{FF2B5EF4-FFF2-40B4-BE49-F238E27FC236}">
                <a16:creationId xmlns:a16="http://schemas.microsoft.com/office/drawing/2014/main" id="{411BDAC2-85DD-D1AA-2390-E82F7B3246F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303264" y="2083668"/>
            <a:ext cx="5888736" cy="19014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FA47F2-51B3-0358-1624-D02C0DC46E50}"/>
              </a:ext>
            </a:extLst>
          </p:cNvPr>
          <p:cNvSpPr txBox="1"/>
          <p:nvPr/>
        </p:nvSpPr>
        <p:spPr>
          <a:xfrm>
            <a:off x="0" y="4482495"/>
            <a:ext cx="7166980" cy="2185214"/>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Histone methylation</a:t>
            </a:r>
            <a:r>
              <a:rPr lang="en-US" sz="1700" dirty="0">
                <a:latin typeface="Calibri" panose="020F0502020204030204" pitchFamily="34" charset="0"/>
                <a:cs typeface="Calibri" panose="020F0502020204030204" pitchFamily="34" charset="0"/>
                <a:sym typeface="Wingdings" pitchFamily="2" charset="2"/>
              </a:rPr>
              <a:t>: </a:t>
            </a:r>
            <a:r>
              <a:rPr lang="en-US" sz="1700" b="1"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rPr>
              <a:t>incorporation of a methyl group to the amino acids of histone protein ‘tails’ of a nucleosome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Methylation of histone amino acids can cause DNA to coil tightly around the histone  makes it more difficult for RNA polymerase to access the DNA and bind  </a:t>
            </a:r>
            <a:r>
              <a:rPr lang="en-US" sz="1700" i="1" dirty="0">
                <a:latin typeface="Calibri" panose="020F0502020204030204" pitchFamily="34" charset="0"/>
                <a:cs typeface="Calibri" panose="020F0502020204030204" pitchFamily="34" charset="0"/>
                <a:sym typeface="Wingdings" pitchFamily="2" charset="2"/>
              </a:rPr>
              <a:t>represses</a:t>
            </a:r>
            <a:r>
              <a:rPr lang="en-US" sz="1700" dirty="0">
                <a:latin typeface="Calibri" panose="020F0502020204030204" pitchFamily="34" charset="0"/>
                <a:cs typeface="Calibri" panose="020F0502020204030204" pitchFamily="34" charset="0"/>
                <a:sym typeface="Wingdings" pitchFamily="2" charset="2"/>
              </a:rPr>
              <a:t> transcription of a gene ∴ reduces gene expression</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Methylation of histone amino acids can cause DNA to coil more loosely around the histone  makes it easier for RNA polymerase to access the DNA and bind  </a:t>
            </a:r>
            <a:r>
              <a:rPr lang="en-US" sz="1700" i="1" dirty="0">
                <a:latin typeface="Calibri" panose="020F0502020204030204" pitchFamily="34" charset="0"/>
                <a:cs typeface="Calibri" panose="020F0502020204030204" pitchFamily="34" charset="0"/>
                <a:sym typeface="Wingdings" pitchFamily="2" charset="2"/>
              </a:rPr>
              <a:t>activates</a:t>
            </a:r>
            <a:r>
              <a:rPr lang="en-US" sz="1700" dirty="0">
                <a:latin typeface="Calibri" panose="020F0502020204030204" pitchFamily="34" charset="0"/>
                <a:cs typeface="Calibri" panose="020F0502020204030204" pitchFamily="34" charset="0"/>
                <a:sym typeface="Wingdings" pitchFamily="2" charset="2"/>
              </a:rPr>
              <a:t> transcription ∴ increases gene expression</a:t>
            </a:r>
          </a:p>
        </p:txBody>
      </p:sp>
      <p:pic>
        <p:nvPicPr>
          <p:cNvPr id="7" name="Picture 6">
            <a:extLst>
              <a:ext uri="{FF2B5EF4-FFF2-40B4-BE49-F238E27FC236}">
                <a16:creationId xmlns:a16="http://schemas.microsoft.com/office/drawing/2014/main" id="{E7F85FBC-38A7-03D6-2C5A-A49A0C7B34D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217321" y="4135430"/>
            <a:ext cx="2340980" cy="2648227"/>
          </a:xfrm>
          <a:prstGeom prst="rect">
            <a:avLst/>
          </a:prstGeom>
        </p:spPr>
      </p:pic>
      <p:pic>
        <p:nvPicPr>
          <p:cNvPr id="8" name="Picture 7">
            <a:extLst>
              <a:ext uri="{FF2B5EF4-FFF2-40B4-BE49-F238E27FC236}">
                <a16:creationId xmlns:a16="http://schemas.microsoft.com/office/drawing/2014/main" id="{022E8D1F-DA26-E3D1-0B5C-82B0378D46E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608642" y="4460891"/>
            <a:ext cx="2583358" cy="2096603"/>
          </a:xfrm>
          <a:prstGeom prst="rect">
            <a:avLst/>
          </a:prstGeom>
        </p:spPr>
      </p:pic>
      <p:pic>
        <p:nvPicPr>
          <p:cNvPr id="6154" name="Picture 10" descr="Illustration of how epigenetic methyl groups can alter DNA coiling around histones. Details in caption.">
            <a:extLst>
              <a:ext uri="{FF2B5EF4-FFF2-40B4-BE49-F238E27FC236}">
                <a16:creationId xmlns:a16="http://schemas.microsoft.com/office/drawing/2014/main" id="{D84B6B5C-56BA-8268-A0DD-148184373366}"/>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rot="16200000">
            <a:off x="9879045" y="-732548"/>
            <a:ext cx="1529143" cy="309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883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2D89-1CE1-ADEF-BAEA-1AAC59444C8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A4E1729-84A2-6A8E-4371-19B3C31E2F8B}"/>
              </a:ext>
            </a:extLst>
          </p:cNvPr>
          <p:cNvPicPr>
            <a:picLocks noChangeAspect="1"/>
          </p:cNvPicPr>
          <p:nvPr/>
        </p:nvPicPr>
        <p:blipFill>
          <a:blip r:embed="rId3"/>
          <a:stretch>
            <a:fillRect/>
          </a:stretch>
        </p:blipFill>
        <p:spPr>
          <a:xfrm>
            <a:off x="-8928" y="3636725"/>
            <a:ext cx="7288612" cy="2834460"/>
          </a:xfrm>
          <a:prstGeom prst="rect">
            <a:avLst/>
          </a:prstGeom>
        </p:spPr>
      </p:pic>
      <p:pic>
        <p:nvPicPr>
          <p:cNvPr id="3" name="Picture 2">
            <a:extLst>
              <a:ext uri="{FF2B5EF4-FFF2-40B4-BE49-F238E27FC236}">
                <a16:creationId xmlns:a16="http://schemas.microsoft.com/office/drawing/2014/main" id="{89BD010B-4398-7CE9-1C8F-EF45D2F33685}"/>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E3BDE2F8-A852-F6A5-056A-ECABC13E1E32}"/>
              </a:ext>
            </a:extLst>
          </p:cNvPr>
          <p:cNvSpPr txBox="1"/>
          <p:nvPr/>
        </p:nvSpPr>
        <p:spPr>
          <a:xfrm>
            <a:off x="0" y="1184046"/>
            <a:ext cx="12070080" cy="2446824"/>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Individual nucleosomes are linked together to form chromatin</a:t>
            </a:r>
          </a:p>
          <a:p>
            <a:r>
              <a:rPr lang="en-US" sz="1700" dirty="0">
                <a:latin typeface="Calibri" panose="020F0502020204030204" pitchFamily="34" charset="0"/>
                <a:cs typeface="Calibri" panose="020F0502020204030204" pitchFamily="34" charset="0"/>
                <a:sym typeface="Wingdings" pitchFamily="2" charset="2"/>
              </a:rPr>
              <a:t> Histone modifications determine whether a region exists as heterochromatin or euchromatin</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When DNA is supercoiled (tightly packed) and not accessible for transcription, it exists as condensed </a:t>
            </a:r>
            <a:r>
              <a:rPr lang="en-US" sz="1700" b="1" dirty="0">
                <a:latin typeface="Calibri" panose="020F0502020204030204" pitchFamily="34" charset="0"/>
                <a:cs typeface="Calibri" panose="020F0502020204030204" pitchFamily="34" charset="0"/>
                <a:sym typeface="Wingdings" pitchFamily="2" charset="2"/>
              </a:rPr>
              <a:t>heterochromatin</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When the DNA is loosely packed and therefore accessible to the transcription machinery, it exists as </a:t>
            </a:r>
            <a:r>
              <a:rPr lang="en-US" sz="1700" b="1" dirty="0">
                <a:latin typeface="Calibri" panose="020F0502020204030204" pitchFamily="34" charset="0"/>
                <a:cs typeface="Calibri" panose="020F0502020204030204" pitchFamily="34" charset="0"/>
                <a:sym typeface="Wingdings" pitchFamily="2" charset="2"/>
              </a:rPr>
              <a:t>euchromatin</a:t>
            </a:r>
            <a:br>
              <a:rPr lang="en-US" sz="1700" dirty="0">
                <a:latin typeface="Calibri" panose="020F0502020204030204" pitchFamily="34" charset="0"/>
                <a:cs typeface="Calibri" panose="020F0502020204030204" pitchFamily="34" charset="0"/>
                <a:sym typeface="Wingdings" pitchFamily="2" charset="2"/>
              </a:rPr>
            </a:br>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Different cell types will have varying segments of DNA packaged as heterochromatin and euchromatin depending on which genes are active within the cell</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Some segments of DNA may be permanently supercoiled, while other segments may change over the life cycle of the cell</a:t>
            </a:r>
          </a:p>
        </p:txBody>
      </p:sp>
      <p:pic>
        <p:nvPicPr>
          <p:cNvPr id="4" name="Picture 3">
            <a:extLst>
              <a:ext uri="{FF2B5EF4-FFF2-40B4-BE49-F238E27FC236}">
                <a16:creationId xmlns:a16="http://schemas.microsoft.com/office/drawing/2014/main" id="{12B8BB33-56E2-1278-3798-AC87EBDB08B3}"/>
              </a:ext>
            </a:extLst>
          </p:cNvPr>
          <p:cNvPicPr>
            <a:picLocks noChangeAspect="1"/>
          </p:cNvPicPr>
          <p:nvPr/>
        </p:nvPicPr>
        <p:blipFill>
          <a:blip r:embed="rId5"/>
          <a:stretch>
            <a:fillRect/>
          </a:stretch>
        </p:blipFill>
        <p:spPr>
          <a:xfrm>
            <a:off x="3096768" y="9478"/>
            <a:ext cx="5998464" cy="1141910"/>
          </a:xfrm>
          <a:prstGeom prst="rect">
            <a:avLst/>
          </a:prstGeom>
        </p:spPr>
      </p:pic>
      <p:pic>
        <p:nvPicPr>
          <p:cNvPr id="8196" name="Picture 4">
            <a:extLst>
              <a:ext uri="{FF2B5EF4-FFF2-40B4-BE49-F238E27FC236}">
                <a16:creationId xmlns:a16="http://schemas.microsoft.com/office/drawing/2014/main" id="{F1DC4025-5F43-695D-F6A8-AFC93AC936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98590" y="3636725"/>
            <a:ext cx="4893410" cy="275254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conformational transition between euchromatin and heterochromatin.">
            <a:extLst>
              <a:ext uri="{FF2B5EF4-FFF2-40B4-BE49-F238E27FC236}">
                <a16:creationId xmlns:a16="http://schemas.microsoft.com/office/drawing/2014/main" id="{1C38F027-2D9E-DCFD-0535-F5294B039F1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845410" y="4332715"/>
            <a:ext cx="2442464" cy="46234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he conformational transition between euchromatin and heterochromatin.">
            <a:extLst>
              <a:ext uri="{FF2B5EF4-FFF2-40B4-BE49-F238E27FC236}">
                <a16:creationId xmlns:a16="http://schemas.microsoft.com/office/drawing/2014/main" id="{0D76FC62-6A54-57C3-507B-85BE8CC66835}"/>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4941664" y="5358335"/>
            <a:ext cx="1999570" cy="68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6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extLst>
              <a:ext uri="{FF2B5EF4-FFF2-40B4-BE49-F238E27FC236}">
                <a16:creationId xmlns:a16="http://schemas.microsoft.com/office/drawing/2014/main" id="{B67A1EF6-8BB6-7B77-EA7D-60D642146B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87538" y="0"/>
            <a:ext cx="8416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ink sign icon hyperlink symbol Royalty Free Vector Image">
            <a:extLst>
              <a:ext uri="{FF2B5EF4-FFF2-40B4-BE49-F238E27FC236}">
                <a16:creationId xmlns:a16="http://schemas.microsoft.com/office/drawing/2014/main" id="{5C079BFF-7D6D-D0E9-0A3F-F147745971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0090384" y="6418796"/>
            <a:ext cx="428155" cy="4392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7A87CA-F262-88C6-E342-497EF9E48F23}"/>
              </a:ext>
            </a:extLst>
          </p:cNvPr>
          <p:cNvSpPr txBox="1"/>
          <p:nvPr/>
        </p:nvSpPr>
        <p:spPr>
          <a:xfrm rot="20002880">
            <a:off x="1716366" y="3967844"/>
            <a:ext cx="751681" cy="369332"/>
          </a:xfrm>
          <a:prstGeom prst="rect">
            <a:avLst/>
          </a:prstGeom>
          <a:solidFill>
            <a:srgbClr val="FFFF00"/>
          </a:solidFill>
          <a:ln>
            <a:solidFill>
              <a:schemeClr val="tx1"/>
            </a:solidFill>
          </a:ln>
        </p:spPr>
        <p:txBody>
          <a:bodyPr wrap="none" rtlCol="0">
            <a:spAutoFit/>
          </a:bodyPr>
          <a:lstStyle/>
          <a:p>
            <a:r>
              <a:rPr lang="en-US" dirty="0"/>
              <a:t>E</a:t>
            </a:r>
            <a:r>
              <a:rPr lang="en-JP" dirty="0"/>
              <a:t>xtra!</a:t>
            </a:r>
          </a:p>
        </p:txBody>
      </p:sp>
    </p:spTree>
    <p:extLst>
      <p:ext uri="{BB962C8B-B14F-4D97-AF65-F5344CB8AC3E}">
        <p14:creationId xmlns:p14="http://schemas.microsoft.com/office/powerpoint/2010/main" val="3098355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BF6A1-982B-E40C-8EED-A64781E9E9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F0E0DD-CEB9-A4C5-2DB0-32662D114598}"/>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9F2ECAB7-144A-12E1-A984-19D4AF6A6117}"/>
              </a:ext>
            </a:extLst>
          </p:cNvPr>
          <p:cNvSpPr txBox="1"/>
          <p:nvPr/>
        </p:nvSpPr>
        <p:spPr>
          <a:xfrm>
            <a:off x="-3" y="887264"/>
            <a:ext cx="12192003" cy="3493264"/>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The environment can alter gene expression by altering methyl tags in the epigenome</a:t>
            </a:r>
          </a:p>
          <a:p>
            <a:pPr marL="285750" indent="-285750">
              <a:buFont typeface="Wingdings" pitchFamily="2" charset="2"/>
              <a:buChar char="§"/>
            </a:pPr>
            <a:r>
              <a:rPr lang="en-US" sz="1700" dirty="0">
                <a:latin typeface="Calibri" panose="020F0502020204030204" pitchFamily="34" charset="0"/>
                <a:cs typeface="Calibri" panose="020F0502020204030204" pitchFamily="34" charset="0"/>
                <a:sym typeface="Wingdings" pitchFamily="2" charset="2"/>
              </a:rPr>
              <a:t>Environmental factors may regulate DNA methylation by altering the activity of the enzyme DNMT (DNA methyltransferase)</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
            </a:pPr>
            <a:r>
              <a:rPr lang="en-US" sz="1700" dirty="0">
                <a:latin typeface="Calibri" panose="020F0502020204030204" pitchFamily="34" charset="0"/>
                <a:cs typeface="Calibri" panose="020F0502020204030204" pitchFamily="34" charset="0"/>
                <a:sym typeface="Wingdings" pitchFamily="2" charset="2"/>
              </a:rPr>
              <a:t>Exposure to air pollution (ex: particulate matter, nitrogen oxides </a:t>
            </a:r>
            <a:r>
              <a:rPr lang="en-JP" sz="1600" dirty="0">
                <a:latin typeface="Calibri" panose="020F0502020204030204" pitchFamily="34" charset="0"/>
                <a:cs typeface="Calibri" panose="020F0502020204030204" pitchFamily="34" charset="0"/>
                <a:sym typeface="Wingdings" pitchFamily="2" charset="2"/>
              </a:rPr>
              <a:t>- </a:t>
            </a:r>
            <a:r>
              <a:rPr lang="en-JP" sz="1600" dirty="0"/>
              <a:t>NOₓ </a:t>
            </a:r>
            <a:r>
              <a:rPr lang="en-US" sz="1700" dirty="0">
                <a:latin typeface="Calibri" panose="020F0502020204030204" pitchFamily="34" charset="0"/>
                <a:cs typeface="Calibri" panose="020F0502020204030204" pitchFamily="34" charset="0"/>
                <a:sym typeface="Wingdings" pitchFamily="2" charset="2"/>
              </a:rPr>
              <a:t>, ozone, polycyclic aromatic hydrocarbons - PAH) can alter the epigenome by altering DNMT activity, thus leading to altered methylation patterns and changes in gene expression:</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In general, air pollution linked to a decrease in methylation across the genome, but some areas show increases</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Air pollution linked to changes in methylation of immunoregulatory genes: </a:t>
            </a:r>
          </a:p>
          <a:p>
            <a:pPr marL="1200150" lvl="2"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Increasing inflammation and altering immune profile</a:t>
            </a:r>
          </a:p>
          <a:p>
            <a:pPr marL="1200150" lvl="2"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Can result in development of cardiopulmonary complications – such as high blood pressure and several negative respiratory conditions (ex: asthma)</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Note: a change in normal gene expression is a common cause for various forms of cancer</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Air pollution exposure by men shown to alter methylation patterns in sperm, resulting in lower birth weights in their offspring</a:t>
            </a:r>
          </a:p>
          <a:p>
            <a:endParaRPr lang="en-JP" sz="17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E9B42A7-ABF5-8652-A4F0-0F6A7E3BA79C}"/>
              </a:ext>
            </a:extLst>
          </p:cNvPr>
          <p:cNvPicPr>
            <a:picLocks noChangeAspect="1"/>
          </p:cNvPicPr>
          <p:nvPr/>
        </p:nvPicPr>
        <p:blipFill>
          <a:blip r:embed="rId4"/>
          <a:stretch>
            <a:fillRect/>
          </a:stretch>
        </p:blipFill>
        <p:spPr>
          <a:xfrm>
            <a:off x="2758439" y="42198"/>
            <a:ext cx="7031736" cy="667010"/>
          </a:xfrm>
          <a:prstGeom prst="rect">
            <a:avLst/>
          </a:prstGeom>
        </p:spPr>
      </p:pic>
      <p:pic>
        <p:nvPicPr>
          <p:cNvPr id="2" name="Picture 1">
            <a:hlinkClick r:id="rId5"/>
            <a:extLst>
              <a:ext uri="{FF2B5EF4-FFF2-40B4-BE49-F238E27FC236}">
                <a16:creationId xmlns:a16="http://schemas.microsoft.com/office/drawing/2014/main" id="{7D963B39-1063-E4D3-E336-29408C1FE63D}"/>
              </a:ext>
            </a:extLst>
          </p:cNvPr>
          <p:cNvPicPr>
            <a:picLocks noChangeAspect="1"/>
          </p:cNvPicPr>
          <p:nvPr/>
        </p:nvPicPr>
        <p:blipFill>
          <a:blip r:embed="rId6"/>
          <a:stretch>
            <a:fillRect/>
          </a:stretch>
        </p:blipFill>
        <p:spPr>
          <a:xfrm>
            <a:off x="48765" y="4393096"/>
            <a:ext cx="6503873" cy="2119356"/>
          </a:xfrm>
          <a:prstGeom prst="rect">
            <a:avLst/>
          </a:prstGeom>
        </p:spPr>
      </p:pic>
      <p:pic>
        <p:nvPicPr>
          <p:cNvPr id="10244" name="Picture 4">
            <a:hlinkClick r:id="rId7"/>
            <a:extLst>
              <a:ext uri="{FF2B5EF4-FFF2-40B4-BE49-F238E27FC236}">
                <a16:creationId xmlns:a16="http://schemas.microsoft.com/office/drawing/2014/main" id="{DCE446A3-DFAF-E2AC-5F7D-4AE83870EC7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61366" y="4393096"/>
            <a:ext cx="5530634" cy="2119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nk sign icon hyperlink symbol Royalty Free Vector Image">
            <a:extLst>
              <a:ext uri="{FF2B5EF4-FFF2-40B4-BE49-F238E27FC236}">
                <a16:creationId xmlns:a16="http://schemas.microsoft.com/office/drawing/2014/main" id="{B624EB71-C2EF-C414-7D49-8C5A30F6CB4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715080" y="6418796"/>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ink sign icon hyperlink symbol Royalty Free Vector Image">
            <a:extLst>
              <a:ext uri="{FF2B5EF4-FFF2-40B4-BE49-F238E27FC236}">
                <a16:creationId xmlns:a16="http://schemas.microsoft.com/office/drawing/2014/main" id="{21B81EF8-1D60-E30E-BDC6-5EBAF3B8593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1">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6060229" y="6376598"/>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06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8ADF-5A66-D2A8-B5C8-9B542764687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FD52408-1180-B2C9-9AED-670911CCD74F}"/>
              </a:ext>
            </a:extLst>
          </p:cNvPr>
          <p:cNvPicPr>
            <a:picLocks noChangeAspect="1"/>
          </p:cNvPicPr>
          <p:nvPr/>
        </p:nvPicPr>
        <p:blipFill>
          <a:blip r:embed="rId3">
            <a:extLst>
              <a:ext uri="{28A0092B-C50C-407E-A947-70E740481C1C}">
                <a14:useLocalDpi xmlns:a14="http://schemas.microsoft.com/office/drawing/2010/main"/>
              </a:ext>
            </a:extLst>
          </a:blip>
          <a:srcRect l="3835" r="4513"/>
          <a:stretch>
            <a:fillRect/>
          </a:stretch>
        </p:blipFill>
        <p:spPr>
          <a:xfrm>
            <a:off x="7991260" y="1599398"/>
            <a:ext cx="4200740" cy="5258602"/>
          </a:xfrm>
          <a:prstGeom prst="rect">
            <a:avLst/>
          </a:prstGeom>
        </p:spPr>
      </p:pic>
      <p:pic>
        <p:nvPicPr>
          <p:cNvPr id="3" name="Picture 2">
            <a:extLst>
              <a:ext uri="{FF2B5EF4-FFF2-40B4-BE49-F238E27FC236}">
                <a16:creationId xmlns:a16="http://schemas.microsoft.com/office/drawing/2014/main" id="{14AA5B4E-7158-4998-E928-4ED8028A35CD}"/>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73757EB4-9C5E-2E47-58D4-6018A16E55DA}"/>
              </a:ext>
            </a:extLst>
          </p:cNvPr>
          <p:cNvSpPr txBox="1"/>
          <p:nvPr/>
        </p:nvSpPr>
        <p:spPr>
          <a:xfrm>
            <a:off x="0" y="1238219"/>
            <a:ext cx="9744074" cy="353943"/>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Epigenetic tags (ex: DNA and/or histone methylation) alter gene expression ∴ influence/alter phenotypes</a:t>
            </a:r>
          </a:p>
        </p:txBody>
      </p:sp>
      <p:pic>
        <p:nvPicPr>
          <p:cNvPr id="2" name="Picture 1">
            <a:extLst>
              <a:ext uri="{FF2B5EF4-FFF2-40B4-BE49-F238E27FC236}">
                <a16:creationId xmlns:a16="http://schemas.microsoft.com/office/drawing/2014/main" id="{E9885FD0-3F59-0743-79A1-BA1E311F3AC0}"/>
              </a:ext>
            </a:extLst>
          </p:cNvPr>
          <p:cNvPicPr>
            <a:picLocks noChangeAspect="1"/>
          </p:cNvPicPr>
          <p:nvPr/>
        </p:nvPicPr>
        <p:blipFill>
          <a:blip r:embed="rId5"/>
          <a:stretch>
            <a:fillRect/>
          </a:stretch>
        </p:blipFill>
        <p:spPr>
          <a:xfrm>
            <a:off x="2130553" y="48334"/>
            <a:ext cx="6665976" cy="1010228"/>
          </a:xfrm>
          <a:prstGeom prst="rect">
            <a:avLst/>
          </a:prstGeom>
        </p:spPr>
      </p:pic>
      <p:sp>
        <p:nvSpPr>
          <p:cNvPr id="12" name="TextBox 11">
            <a:extLst>
              <a:ext uri="{FF2B5EF4-FFF2-40B4-BE49-F238E27FC236}">
                <a16:creationId xmlns:a16="http://schemas.microsoft.com/office/drawing/2014/main" id="{4CA3C69D-CC77-2E66-4447-A6BF44C01990}"/>
              </a:ext>
            </a:extLst>
          </p:cNvPr>
          <p:cNvSpPr txBox="1"/>
          <p:nvPr/>
        </p:nvSpPr>
        <p:spPr>
          <a:xfrm>
            <a:off x="-28074" y="3172957"/>
            <a:ext cx="7812505" cy="2446824"/>
          </a:xfrm>
          <a:prstGeom prst="rect">
            <a:avLst/>
          </a:prstGeom>
          <a:noFill/>
        </p:spPr>
        <p:txBody>
          <a:bodyPr wrap="square">
            <a:spAutoFit/>
          </a:bodyPr>
          <a:lstStyle/>
          <a:p>
            <a:pPr marL="285750" indent="-285750">
              <a:buFont typeface="Wingdings" pitchFamily="2" charset="2"/>
              <a:buChar char="v"/>
            </a:pPr>
            <a:r>
              <a:rPr lang="en-US" sz="1700" dirty="0">
                <a:latin typeface="Calibri" panose="020F0502020204030204" pitchFamily="34" charset="0"/>
                <a:cs typeface="Calibri" panose="020F0502020204030204" pitchFamily="34" charset="0"/>
                <a:sym typeface="Wingdings" pitchFamily="2" charset="2"/>
              </a:rPr>
              <a:t>Epigenetic tags can be passed onto daughter cells:</a:t>
            </a:r>
          </a:p>
          <a:p>
            <a:endParaRPr lang="en-US" sz="1700" dirty="0">
              <a:latin typeface="Calibri" panose="020F0502020204030204" pitchFamily="34" charset="0"/>
              <a:cs typeface="Calibri" panose="020F0502020204030204" pitchFamily="34" charset="0"/>
              <a:sym typeface="Wingdings" pitchFamily="2" charset="2"/>
            </a:endParaRPr>
          </a:p>
          <a:p>
            <a:pPr marL="342900" indent="-34290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Early in development, pluripotent cells of the early embryo lack most epigenetic tags. As they differentiate, they acquire tags characteristic of their cell type</a:t>
            </a:r>
          </a:p>
          <a:p>
            <a:pPr marL="342900" indent="-34290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When the differentiated cell divides via mitosis, the daughter cells can retain the epigenetic profile of the parental cells and thus maintain the same differentiated cell identity and phenotypic changes without altering the DNA base sequence</a:t>
            </a:r>
          </a:p>
          <a:p>
            <a:pPr marL="342900" indent="-34290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This allows new daughter cells to be differentiated for the same functions and changes made to respond to the environment can be conserved </a:t>
            </a:r>
          </a:p>
        </p:txBody>
      </p:sp>
      <p:sp>
        <p:nvSpPr>
          <p:cNvPr id="15" name="TextBox 14">
            <a:extLst>
              <a:ext uri="{FF2B5EF4-FFF2-40B4-BE49-F238E27FC236}">
                <a16:creationId xmlns:a16="http://schemas.microsoft.com/office/drawing/2014/main" id="{5B610799-C5E9-1153-AF5E-DBAE95A03EDD}"/>
              </a:ext>
            </a:extLst>
          </p:cNvPr>
          <p:cNvSpPr txBox="1"/>
          <p:nvPr/>
        </p:nvSpPr>
        <p:spPr>
          <a:xfrm>
            <a:off x="-28074" y="1904664"/>
            <a:ext cx="7812505" cy="877163"/>
          </a:xfrm>
          <a:prstGeom prst="rect">
            <a:avLst/>
          </a:prstGeom>
          <a:noFill/>
        </p:spPr>
        <p:txBody>
          <a:bodyPr wrap="square">
            <a:spAutoFit/>
          </a:bodyPr>
          <a:lstStyle/>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Each cell in a multicellular organism has a specific pattern of epigenetic tags, giving it a specific transcriptome and proteome needed for carrying out its functions</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These epigenetic tags are not fixed and can be altered by their environment</a:t>
            </a:r>
          </a:p>
        </p:txBody>
      </p:sp>
      <p:sp>
        <p:nvSpPr>
          <p:cNvPr id="4" name="TextBox 3">
            <a:extLst>
              <a:ext uri="{FF2B5EF4-FFF2-40B4-BE49-F238E27FC236}">
                <a16:creationId xmlns:a16="http://schemas.microsoft.com/office/drawing/2014/main" id="{428B297A-006F-F034-B273-3B16F9F7BD57}"/>
              </a:ext>
            </a:extLst>
          </p:cNvPr>
          <p:cNvSpPr txBox="1"/>
          <p:nvPr/>
        </p:nvSpPr>
        <p:spPr>
          <a:xfrm>
            <a:off x="8696332" y="2343245"/>
            <a:ext cx="2388283" cy="276999"/>
          </a:xfrm>
          <a:prstGeom prst="rect">
            <a:avLst/>
          </a:prstGeom>
          <a:solidFill>
            <a:schemeClr val="bg1"/>
          </a:solidFill>
        </p:spPr>
        <p:txBody>
          <a:bodyPr wrap="none" rtlCol="0">
            <a:spAutoFit/>
          </a:bodyPr>
          <a:lstStyle/>
          <a:p>
            <a:r>
              <a:rPr lang="en-US" sz="1200" dirty="0"/>
              <a:t>P</a:t>
            </a:r>
            <a:r>
              <a:rPr lang="en-JP" sz="1200" dirty="0"/>
              <a:t>luripotent (undifferentiated) cell</a:t>
            </a:r>
          </a:p>
        </p:txBody>
      </p:sp>
    </p:spTree>
    <p:extLst>
      <p:ext uri="{BB962C8B-B14F-4D97-AF65-F5344CB8AC3E}">
        <p14:creationId xmlns:p14="http://schemas.microsoft.com/office/powerpoint/2010/main" val="238243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76FA-BA65-2975-5D70-ECB8E642DE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A38674-DA2A-72F8-B2B1-E22066DAAD82}"/>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E045A66E-AA22-4D61-55D0-27EFF9DF2E01}"/>
              </a:ext>
            </a:extLst>
          </p:cNvPr>
          <p:cNvPicPr>
            <a:picLocks noChangeAspect="1"/>
          </p:cNvPicPr>
          <p:nvPr/>
        </p:nvPicPr>
        <p:blipFill>
          <a:blip r:embed="rId4"/>
          <a:stretch>
            <a:fillRect/>
          </a:stretch>
        </p:blipFill>
        <p:spPr>
          <a:xfrm>
            <a:off x="965137" y="48768"/>
            <a:ext cx="5003466" cy="758274"/>
          </a:xfrm>
          <a:prstGeom prst="rect">
            <a:avLst/>
          </a:prstGeom>
        </p:spPr>
      </p:pic>
      <p:sp>
        <p:nvSpPr>
          <p:cNvPr id="9" name="TextBox 8">
            <a:extLst>
              <a:ext uri="{FF2B5EF4-FFF2-40B4-BE49-F238E27FC236}">
                <a16:creationId xmlns:a16="http://schemas.microsoft.com/office/drawing/2014/main" id="{B74E356E-0BC8-B0DA-082C-F74922D4C8B2}"/>
              </a:ext>
            </a:extLst>
          </p:cNvPr>
          <p:cNvSpPr txBox="1"/>
          <p:nvPr/>
        </p:nvSpPr>
        <p:spPr>
          <a:xfrm>
            <a:off x="0" y="845697"/>
            <a:ext cx="5992987" cy="4447371"/>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Reprogramming</a:t>
            </a:r>
            <a:r>
              <a:rPr lang="en-US" sz="1700" dirty="0">
                <a:latin typeface="Calibri" panose="020F0502020204030204" pitchFamily="34" charset="0"/>
                <a:cs typeface="Calibri" panose="020F0502020204030204" pitchFamily="34" charset="0"/>
                <a:sym typeface="Wingdings" pitchFamily="2" charset="2"/>
              </a:rPr>
              <a:t>: removal of most pre-existing epigenetic tags occurs in two waves – during gamete formation and again in the zygote shortly after fertilization  returns zygote to genetic 'blank slate’ to ensure that the early embryo can differentiate and form every cell type</a:t>
            </a:r>
          </a:p>
          <a:p>
            <a:endParaRPr lang="en-US" sz="11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A small proportion of genes do not undergo reprogramming during gamete production (meiosis) and remain epigenetically silenced in the egg or sperm</a:t>
            </a:r>
          </a:p>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Transgenerational epigenetic inheritance </a:t>
            </a:r>
            <a:r>
              <a:rPr lang="en-US" sz="1700" dirty="0">
                <a:latin typeface="Calibri" panose="020F0502020204030204" pitchFamily="34" charset="0"/>
                <a:cs typeface="Calibri" panose="020F0502020204030204" pitchFamily="34" charset="0"/>
                <a:sym typeface="Wingdings" pitchFamily="2" charset="2"/>
              </a:rPr>
              <a:t>is the passing of epigenetic tags from parent to offspring</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Genes that retain their epigenetic tags are called </a:t>
            </a:r>
            <a:r>
              <a:rPr lang="en-US" sz="1700" b="1" dirty="0">
                <a:latin typeface="Calibri" panose="020F0502020204030204" pitchFamily="34" charset="0"/>
                <a:cs typeface="Calibri" panose="020F0502020204030204" pitchFamily="34" charset="0"/>
                <a:sym typeface="Wingdings" pitchFamily="2" charset="2"/>
              </a:rPr>
              <a:t>imprinted genes </a:t>
            </a:r>
            <a:r>
              <a:rPr lang="en-US" sz="1700" dirty="0">
                <a:latin typeface="Calibri" panose="020F0502020204030204" pitchFamily="34" charset="0"/>
                <a:cs typeface="Calibri" panose="020F0502020204030204" pitchFamily="34" charset="0"/>
                <a:sym typeface="Wingdings" pitchFamily="2" charset="2"/>
              </a:rPr>
              <a:t>and allow for phenotypic changes in an organism to be potentially passed on to offspring, </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allows the possibility that the environment encountered by one generation could have an impact on the gene expression in the next </a:t>
            </a:r>
          </a:p>
        </p:txBody>
      </p:sp>
      <p:pic>
        <p:nvPicPr>
          <p:cNvPr id="9218" name="Picture 2">
            <a:extLst>
              <a:ext uri="{FF2B5EF4-FFF2-40B4-BE49-F238E27FC236}">
                <a16:creationId xmlns:a16="http://schemas.microsoft.com/office/drawing/2014/main" id="{C98CD9AA-E2F8-6ED4-3AFF-43927ED093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47156" y="5053034"/>
            <a:ext cx="3976517" cy="180496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undefined">
            <a:extLst>
              <a:ext uri="{FF2B5EF4-FFF2-40B4-BE49-F238E27FC236}">
                <a16:creationId xmlns:a16="http://schemas.microsoft.com/office/drawing/2014/main" id="{6328E58F-1F15-E2CE-B1EF-4A51ED5810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92987" y="893418"/>
            <a:ext cx="6199014" cy="24021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7"/>
            <a:extLst>
              <a:ext uri="{FF2B5EF4-FFF2-40B4-BE49-F238E27FC236}">
                <a16:creationId xmlns:a16="http://schemas.microsoft.com/office/drawing/2014/main" id="{D125CD4C-3917-B9D2-AFB6-8678033F279E}"/>
              </a:ext>
            </a:extLst>
          </p:cNvPr>
          <p:cNvPicPr>
            <a:picLocks noChangeAspect="1"/>
          </p:cNvPicPr>
          <p:nvPr/>
        </p:nvPicPr>
        <p:blipFill>
          <a:blip r:embed="rId8"/>
          <a:stretch>
            <a:fillRect/>
          </a:stretch>
        </p:blipFill>
        <p:spPr>
          <a:xfrm>
            <a:off x="6723280" y="3262646"/>
            <a:ext cx="4738425" cy="3595354"/>
          </a:xfrm>
          <a:prstGeom prst="rect">
            <a:avLst/>
          </a:prstGeom>
        </p:spPr>
      </p:pic>
      <p:pic>
        <p:nvPicPr>
          <p:cNvPr id="5" name="Picture 4" descr="Link sign icon hyperlink symbol Royalty Free Vector Image">
            <a:extLst>
              <a:ext uri="{FF2B5EF4-FFF2-40B4-BE49-F238E27FC236}">
                <a16:creationId xmlns:a16="http://schemas.microsoft.com/office/drawing/2014/main" id="{C889407F-9856-016F-83AC-EE451678199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461705" y="6270193"/>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4AFE6D0-88B7-6CD5-0B6F-3F9892C893FB}"/>
              </a:ext>
            </a:extLst>
          </p:cNvPr>
          <p:cNvPicPr>
            <a:picLocks noChangeAspect="1"/>
          </p:cNvPicPr>
          <p:nvPr/>
        </p:nvPicPr>
        <p:blipFill>
          <a:blip r:embed="rId11"/>
          <a:stretch>
            <a:fillRect/>
          </a:stretch>
        </p:blipFill>
        <p:spPr>
          <a:xfrm>
            <a:off x="6269108" y="84695"/>
            <a:ext cx="5646768" cy="686419"/>
          </a:xfrm>
          <a:prstGeom prst="rect">
            <a:avLst/>
          </a:prstGeom>
        </p:spPr>
      </p:pic>
    </p:spTree>
    <p:extLst>
      <p:ext uri="{BB962C8B-B14F-4D97-AF65-F5344CB8AC3E}">
        <p14:creationId xmlns:p14="http://schemas.microsoft.com/office/powerpoint/2010/main" val="130527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0659-3F44-4FD4-B0B0-25F513FEB4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13132B3-A542-1B83-3C68-A846286E2FE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802423" y="42198"/>
            <a:ext cx="3389578" cy="3627594"/>
          </a:xfrm>
          <a:prstGeom prst="rect">
            <a:avLst/>
          </a:prstGeom>
        </p:spPr>
      </p:pic>
      <p:pic>
        <p:nvPicPr>
          <p:cNvPr id="3" name="Picture 2">
            <a:extLst>
              <a:ext uri="{FF2B5EF4-FFF2-40B4-BE49-F238E27FC236}">
                <a16:creationId xmlns:a16="http://schemas.microsoft.com/office/drawing/2014/main" id="{85997380-8071-159B-A8C3-4DBC805CD3BC}"/>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A38981E4-9A43-9DF1-C6EB-0511F27173DF}"/>
              </a:ext>
            </a:extLst>
          </p:cNvPr>
          <p:cNvSpPr txBox="1"/>
          <p:nvPr/>
        </p:nvSpPr>
        <p:spPr>
          <a:xfrm>
            <a:off x="99452" y="1228771"/>
            <a:ext cx="9387448" cy="1138773"/>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While ~99% of all epigenetic tags are removed during the production of ova and sperm, </a:t>
            </a:r>
            <a:r>
              <a:rPr lang="en-US" sz="1700" u="sng" dirty="0">
                <a:latin typeface="Calibri" panose="020F0502020204030204" pitchFamily="34" charset="0"/>
                <a:cs typeface="Calibri" panose="020F0502020204030204" pitchFamily="34" charset="0"/>
                <a:sym typeface="Wingdings" pitchFamily="2" charset="2"/>
              </a:rPr>
              <a:t>some persist</a:t>
            </a:r>
          </a:p>
          <a:p>
            <a:endParaRPr lang="en-US" sz="1700" u="sng"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this means that some epigenetic tags which alter the expression of genes persist and are passed from parent to offspring  e.g. genomic imprinting: alleles are silenced depending on parent of origin</a:t>
            </a:r>
          </a:p>
        </p:txBody>
      </p:sp>
      <p:pic>
        <p:nvPicPr>
          <p:cNvPr id="2" name="Picture 1">
            <a:extLst>
              <a:ext uri="{FF2B5EF4-FFF2-40B4-BE49-F238E27FC236}">
                <a16:creationId xmlns:a16="http://schemas.microsoft.com/office/drawing/2014/main" id="{8676A455-A93A-E347-8D1E-23AD052B35B9}"/>
              </a:ext>
            </a:extLst>
          </p:cNvPr>
          <p:cNvPicPr>
            <a:picLocks noChangeAspect="1"/>
          </p:cNvPicPr>
          <p:nvPr/>
        </p:nvPicPr>
        <p:blipFill>
          <a:blip r:embed="rId5"/>
          <a:stretch>
            <a:fillRect/>
          </a:stretch>
        </p:blipFill>
        <p:spPr>
          <a:xfrm>
            <a:off x="1665732" y="136347"/>
            <a:ext cx="6763512" cy="822170"/>
          </a:xfrm>
          <a:prstGeom prst="rect">
            <a:avLst/>
          </a:prstGeom>
        </p:spPr>
      </p:pic>
      <p:sp>
        <p:nvSpPr>
          <p:cNvPr id="9" name="TextBox 8">
            <a:extLst>
              <a:ext uri="{FF2B5EF4-FFF2-40B4-BE49-F238E27FC236}">
                <a16:creationId xmlns:a16="http://schemas.microsoft.com/office/drawing/2014/main" id="{27E24190-FDED-2E1E-F047-03BC2C9895DF}"/>
              </a:ext>
            </a:extLst>
          </p:cNvPr>
          <p:cNvSpPr txBox="1"/>
          <p:nvPr/>
        </p:nvSpPr>
        <p:spPr>
          <a:xfrm>
            <a:off x="99452" y="2721495"/>
            <a:ext cx="4471447" cy="4016484"/>
          </a:xfrm>
          <a:prstGeom prst="rect">
            <a:avLst/>
          </a:prstGeom>
          <a:noFill/>
        </p:spPr>
        <p:txBody>
          <a:bodyPr wrap="square">
            <a:spAutoFit/>
          </a:bodyPr>
          <a:lstStyle/>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During gametogenesis (spermatogenesis and oogenesis), epigenetic tags are added to sperm and ova, thereby silencing some genes</a:t>
            </a:r>
          </a:p>
          <a:p>
            <a:pPr marL="285750" indent="-285750">
              <a:buFont typeface="Wingdings" pitchFamily="2" charset="2"/>
              <a:buChar char="Ø"/>
            </a:pPr>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For most genes, two copies (alleles) are inherited, one from each parent but with imprinted genes, only one working copy is inherited due to differential silencing from methylation during gametogenesis</a:t>
            </a:r>
          </a:p>
          <a:p>
            <a:pPr marL="742950" lvl="1" indent="-285750">
              <a:buFont typeface="Arial" panose="020B0604020202020204" pitchFamily="34" charset="0"/>
              <a:buChar char="•"/>
            </a:pPr>
            <a:r>
              <a:rPr lang="en-US" sz="1700" dirty="0">
                <a:solidFill>
                  <a:srgbClr val="00B0F0"/>
                </a:solidFill>
                <a:latin typeface="Calibri" panose="020F0502020204030204" pitchFamily="34" charset="0"/>
                <a:cs typeface="Calibri" panose="020F0502020204030204" pitchFamily="34" charset="0"/>
                <a:sym typeface="Wingdings" pitchFamily="2" charset="2"/>
              </a:rPr>
              <a:t>Maternal imprinting</a:t>
            </a:r>
            <a:r>
              <a:rPr lang="en-US" sz="1700" dirty="0">
                <a:latin typeface="Calibri" panose="020F0502020204030204" pitchFamily="34" charset="0"/>
                <a:cs typeface="Calibri" panose="020F0502020204030204" pitchFamily="34" charset="0"/>
                <a:sym typeface="Wingdings" pitchFamily="2" charset="2"/>
              </a:rPr>
              <a:t>: maternal allele is silenced, paternal allele is normally expressed</a:t>
            </a:r>
          </a:p>
          <a:p>
            <a:pPr marL="742950" lvl="1" indent="-285750">
              <a:buFont typeface="Arial" panose="020B0604020202020204" pitchFamily="34" charset="0"/>
              <a:buChar char="•"/>
            </a:pPr>
            <a:r>
              <a:rPr lang="en-US" sz="1700" dirty="0">
                <a:solidFill>
                  <a:srgbClr val="FF8AD8"/>
                </a:solidFill>
                <a:latin typeface="Calibri" panose="020F0502020204030204" pitchFamily="34" charset="0"/>
                <a:cs typeface="Calibri" panose="020F0502020204030204" pitchFamily="34" charset="0"/>
                <a:sym typeface="Wingdings" pitchFamily="2" charset="2"/>
              </a:rPr>
              <a:t>Paternal imprinting</a:t>
            </a:r>
            <a:r>
              <a:rPr lang="en-US" sz="1700" dirty="0">
                <a:latin typeface="Calibri" panose="020F0502020204030204" pitchFamily="34" charset="0"/>
                <a:cs typeface="Calibri" panose="020F0502020204030204" pitchFamily="34" charset="0"/>
                <a:sym typeface="Wingdings" pitchFamily="2" charset="2"/>
              </a:rPr>
              <a:t>: maternal allele is normally expressed, paternal allele is silenced</a:t>
            </a:r>
          </a:p>
        </p:txBody>
      </p:sp>
      <p:pic>
        <p:nvPicPr>
          <p:cNvPr id="10" name="Picture 9">
            <a:extLst>
              <a:ext uri="{FF2B5EF4-FFF2-40B4-BE49-F238E27FC236}">
                <a16:creationId xmlns:a16="http://schemas.microsoft.com/office/drawing/2014/main" id="{52D5BE05-6BDE-B76F-A83C-A21F2A7DCDA3}"/>
              </a:ext>
            </a:extLst>
          </p:cNvPr>
          <p:cNvPicPr>
            <a:picLocks noChangeAspect="1"/>
          </p:cNvPicPr>
          <p:nvPr/>
        </p:nvPicPr>
        <p:blipFill>
          <a:blip r:embed="rId6"/>
          <a:stretch>
            <a:fillRect/>
          </a:stretch>
        </p:blipFill>
        <p:spPr>
          <a:xfrm>
            <a:off x="4646110" y="2534808"/>
            <a:ext cx="5077818" cy="4159904"/>
          </a:xfrm>
          <a:prstGeom prst="rect">
            <a:avLst/>
          </a:prstGeom>
        </p:spPr>
      </p:pic>
      <p:sp>
        <p:nvSpPr>
          <p:cNvPr id="5" name="Rectangle 4">
            <a:extLst>
              <a:ext uri="{FF2B5EF4-FFF2-40B4-BE49-F238E27FC236}">
                <a16:creationId xmlns:a16="http://schemas.microsoft.com/office/drawing/2014/main" id="{D0826552-210D-6206-1080-08928CDFD65F}"/>
              </a:ext>
            </a:extLst>
          </p:cNvPr>
          <p:cNvSpPr/>
          <p:nvPr/>
        </p:nvSpPr>
        <p:spPr>
          <a:xfrm>
            <a:off x="4833257" y="4392386"/>
            <a:ext cx="4965882" cy="1240971"/>
          </a:xfrm>
          <a:prstGeom prst="rect">
            <a:avLst/>
          </a:prstGeom>
          <a:solidFill>
            <a:srgbClr val="00B0F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ectangle 6">
            <a:extLst>
              <a:ext uri="{FF2B5EF4-FFF2-40B4-BE49-F238E27FC236}">
                <a16:creationId xmlns:a16="http://schemas.microsoft.com/office/drawing/2014/main" id="{6784A7C7-9F58-F5C9-0508-41F7C0B9B19E}"/>
              </a:ext>
            </a:extLst>
          </p:cNvPr>
          <p:cNvSpPr/>
          <p:nvPr/>
        </p:nvSpPr>
        <p:spPr>
          <a:xfrm>
            <a:off x="4833257" y="5735465"/>
            <a:ext cx="4965882" cy="1080337"/>
          </a:xfrm>
          <a:prstGeom prst="rect">
            <a:avLst/>
          </a:prstGeom>
          <a:solidFill>
            <a:srgbClr val="FF8AD8">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56426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B307A-0740-FDF5-7230-38352E8145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48B2B7-D8CA-8DDD-56D3-EE6C41766A5F}"/>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A96EB826-B0D1-FAC6-CCE7-6BB2F05BB409}"/>
              </a:ext>
            </a:extLst>
          </p:cNvPr>
          <p:cNvSpPr txBox="1"/>
          <p:nvPr/>
        </p:nvSpPr>
        <p:spPr>
          <a:xfrm>
            <a:off x="99452" y="943018"/>
            <a:ext cx="5557636" cy="353943"/>
          </a:xfrm>
          <a:prstGeom prst="rect">
            <a:avLst/>
          </a:prstGeom>
          <a:noFill/>
        </p:spPr>
        <p:txBody>
          <a:bodyPr wrap="square">
            <a:spAutoFit/>
          </a:bodyPr>
          <a:lstStyle/>
          <a:p>
            <a:r>
              <a:rPr lang="en-US" sz="1700" u="sng" dirty="0">
                <a:latin typeface="Calibri" panose="020F0502020204030204" pitchFamily="34" charset="0"/>
                <a:cs typeface="Calibri" panose="020F0502020204030204" pitchFamily="34" charset="0"/>
                <a:sym typeface="Wingdings" pitchFamily="2" charset="2"/>
              </a:rPr>
              <a:t>No imprinting in Tigers with respect to growth and size</a:t>
            </a:r>
          </a:p>
        </p:txBody>
      </p:sp>
      <p:pic>
        <p:nvPicPr>
          <p:cNvPr id="2" name="Picture 1">
            <a:extLst>
              <a:ext uri="{FF2B5EF4-FFF2-40B4-BE49-F238E27FC236}">
                <a16:creationId xmlns:a16="http://schemas.microsoft.com/office/drawing/2014/main" id="{68C26A69-CD10-3880-992D-050957673430}"/>
              </a:ext>
            </a:extLst>
          </p:cNvPr>
          <p:cNvPicPr>
            <a:picLocks noChangeAspect="1"/>
          </p:cNvPicPr>
          <p:nvPr/>
        </p:nvPicPr>
        <p:blipFill>
          <a:blip r:embed="rId4"/>
          <a:stretch>
            <a:fillRect/>
          </a:stretch>
        </p:blipFill>
        <p:spPr>
          <a:xfrm>
            <a:off x="2714244" y="76050"/>
            <a:ext cx="6763512" cy="822170"/>
          </a:xfrm>
          <a:prstGeom prst="rect">
            <a:avLst/>
          </a:prstGeom>
        </p:spPr>
      </p:pic>
      <p:pic>
        <p:nvPicPr>
          <p:cNvPr id="5" name="Picture 4">
            <a:extLst>
              <a:ext uri="{FF2B5EF4-FFF2-40B4-BE49-F238E27FC236}">
                <a16:creationId xmlns:a16="http://schemas.microsoft.com/office/drawing/2014/main" id="{2CF39C54-F456-3AED-2DC1-810E32BA5DB4}"/>
              </a:ext>
            </a:extLst>
          </p:cNvPr>
          <p:cNvPicPr>
            <a:picLocks noChangeAspect="1"/>
          </p:cNvPicPr>
          <p:nvPr/>
        </p:nvPicPr>
        <p:blipFill>
          <a:blip r:embed="rId5"/>
          <a:stretch>
            <a:fillRect/>
          </a:stretch>
        </p:blipFill>
        <p:spPr>
          <a:xfrm>
            <a:off x="3448361" y="1286865"/>
            <a:ext cx="1521163" cy="1958579"/>
          </a:xfrm>
          <a:prstGeom prst="rect">
            <a:avLst/>
          </a:prstGeom>
        </p:spPr>
      </p:pic>
      <p:pic>
        <p:nvPicPr>
          <p:cNvPr id="7" name="Picture 6">
            <a:extLst>
              <a:ext uri="{FF2B5EF4-FFF2-40B4-BE49-F238E27FC236}">
                <a16:creationId xmlns:a16="http://schemas.microsoft.com/office/drawing/2014/main" id="{BC4F6D06-277C-9C7E-D047-E2E11F203E38}"/>
              </a:ext>
            </a:extLst>
          </p:cNvPr>
          <p:cNvPicPr>
            <a:picLocks noChangeAspect="1"/>
          </p:cNvPicPr>
          <p:nvPr/>
        </p:nvPicPr>
        <p:blipFill>
          <a:blip r:embed="rId6"/>
          <a:stretch>
            <a:fillRect/>
          </a:stretch>
        </p:blipFill>
        <p:spPr>
          <a:xfrm>
            <a:off x="568133" y="1286866"/>
            <a:ext cx="1775779" cy="1945522"/>
          </a:xfrm>
          <a:prstGeom prst="rect">
            <a:avLst/>
          </a:prstGeom>
        </p:spPr>
      </p:pic>
      <p:pic>
        <p:nvPicPr>
          <p:cNvPr id="8" name="Picture 7">
            <a:extLst>
              <a:ext uri="{FF2B5EF4-FFF2-40B4-BE49-F238E27FC236}">
                <a16:creationId xmlns:a16="http://schemas.microsoft.com/office/drawing/2014/main" id="{5733D46F-3C5F-25A5-2F4C-2BC8695B141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579859" y="3825298"/>
            <a:ext cx="1775779" cy="885335"/>
          </a:xfrm>
          <a:prstGeom prst="rect">
            <a:avLst/>
          </a:prstGeom>
        </p:spPr>
      </p:pic>
      <p:pic>
        <p:nvPicPr>
          <p:cNvPr id="11" name="Picture 10">
            <a:extLst>
              <a:ext uri="{FF2B5EF4-FFF2-40B4-BE49-F238E27FC236}">
                <a16:creationId xmlns:a16="http://schemas.microsoft.com/office/drawing/2014/main" id="{1FE9A900-CC29-CD5D-F701-610FA302DEDE}"/>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3857795" y="5662273"/>
            <a:ext cx="1521163" cy="510071"/>
          </a:xfrm>
          <a:prstGeom prst="rect">
            <a:avLst/>
          </a:prstGeom>
        </p:spPr>
      </p:pic>
      <p:pic>
        <p:nvPicPr>
          <p:cNvPr id="12" name="Picture 11">
            <a:extLst>
              <a:ext uri="{FF2B5EF4-FFF2-40B4-BE49-F238E27FC236}">
                <a16:creationId xmlns:a16="http://schemas.microsoft.com/office/drawing/2014/main" id="{621C4FAB-0B6B-5462-AC34-E858C68C69A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3857795" y="5053139"/>
            <a:ext cx="1521163" cy="510071"/>
          </a:xfrm>
          <a:prstGeom prst="rect">
            <a:avLst/>
          </a:prstGeom>
        </p:spPr>
      </p:pic>
      <p:cxnSp>
        <p:nvCxnSpPr>
          <p:cNvPr id="14" name="Straight Connector 13">
            <a:extLst>
              <a:ext uri="{FF2B5EF4-FFF2-40B4-BE49-F238E27FC236}">
                <a16:creationId xmlns:a16="http://schemas.microsoft.com/office/drawing/2014/main" id="{65F372A1-9330-FF93-3C2B-CFF0A6EEF8A9}"/>
              </a:ext>
            </a:extLst>
          </p:cNvPr>
          <p:cNvCxnSpPr/>
          <p:nvPr/>
        </p:nvCxnSpPr>
        <p:spPr>
          <a:xfrm>
            <a:off x="5522976" y="1009063"/>
            <a:ext cx="0" cy="563247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CBE22C2-19E6-1A9C-0097-9A6AD8CED603}"/>
              </a:ext>
            </a:extLst>
          </p:cNvPr>
          <p:cNvSpPr txBox="1"/>
          <p:nvPr/>
        </p:nvSpPr>
        <p:spPr>
          <a:xfrm>
            <a:off x="5711952" y="941505"/>
            <a:ext cx="5557636" cy="353943"/>
          </a:xfrm>
          <a:prstGeom prst="rect">
            <a:avLst/>
          </a:prstGeom>
          <a:noFill/>
        </p:spPr>
        <p:txBody>
          <a:bodyPr wrap="square">
            <a:spAutoFit/>
          </a:bodyPr>
          <a:lstStyle/>
          <a:p>
            <a:r>
              <a:rPr lang="en-US" sz="1700" u="sng" dirty="0">
                <a:latin typeface="Calibri" panose="020F0502020204030204" pitchFamily="34" charset="0"/>
                <a:cs typeface="Calibri" panose="020F0502020204030204" pitchFamily="34" charset="0"/>
                <a:sym typeface="Wingdings" pitchFamily="2" charset="2"/>
              </a:rPr>
              <a:t>Imprinting in Lions with respect to growth and size</a:t>
            </a:r>
          </a:p>
        </p:txBody>
      </p:sp>
      <p:pic>
        <p:nvPicPr>
          <p:cNvPr id="16" name="Picture 15">
            <a:extLst>
              <a:ext uri="{FF2B5EF4-FFF2-40B4-BE49-F238E27FC236}">
                <a16:creationId xmlns:a16="http://schemas.microsoft.com/office/drawing/2014/main" id="{56641A4F-36FB-C6E2-A0D3-867EE3A48C24}"/>
              </a:ext>
            </a:extLst>
          </p:cNvPr>
          <p:cNvPicPr>
            <a:picLocks noChangeAspect="1"/>
          </p:cNvPicPr>
          <p:nvPr/>
        </p:nvPicPr>
        <p:blipFill>
          <a:blip r:embed="rId9"/>
          <a:stretch>
            <a:fillRect/>
          </a:stretch>
        </p:blipFill>
        <p:spPr>
          <a:xfrm>
            <a:off x="6614533" y="1327140"/>
            <a:ext cx="1574764" cy="1917391"/>
          </a:xfrm>
          <a:prstGeom prst="rect">
            <a:avLst/>
          </a:prstGeom>
        </p:spPr>
      </p:pic>
      <p:pic>
        <p:nvPicPr>
          <p:cNvPr id="17" name="Picture 16">
            <a:extLst>
              <a:ext uri="{FF2B5EF4-FFF2-40B4-BE49-F238E27FC236}">
                <a16:creationId xmlns:a16="http://schemas.microsoft.com/office/drawing/2014/main" id="{5A1EF0E8-9708-1FA9-E0BE-A60BED70BADB}"/>
              </a:ext>
            </a:extLst>
          </p:cNvPr>
          <p:cNvPicPr>
            <a:picLocks noChangeAspect="1"/>
          </p:cNvPicPr>
          <p:nvPr/>
        </p:nvPicPr>
        <p:blipFill>
          <a:blip r:embed="rId10"/>
          <a:stretch>
            <a:fillRect/>
          </a:stretch>
        </p:blipFill>
        <p:spPr>
          <a:xfrm>
            <a:off x="9765533" y="1294075"/>
            <a:ext cx="1587943" cy="1956925"/>
          </a:xfrm>
          <a:prstGeom prst="rect">
            <a:avLst/>
          </a:prstGeom>
        </p:spPr>
      </p:pic>
      <p:pic>
        <p:nvPicPr>
          <p:cNvPr id="18" name="Picture 17">
            <a:extLst>
              <a:ext uri="{FF2B5EF4-FFF2-40B4-BE49-F238E27FC236}">
                <a16:creationId xmlns:a16="http://schemas.microsoft.com/office/drawing/2014/main" id="{5307BAF7-DAE0-4014-2FE3-0759E35DDD70}"/>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10384595" y="3586813"/>
            <a:ext cx="1574764" cy="917363"/>
          </a:xfrm>
          <a:prstGeom prst="rect">
            <a:avLst/>
          </a:prstGeom>
        </p:spPr>
      </p:pic>
      <p:pic>
        <p:nvPicPr>
          <p:cNvPr id="21" name="Picture 20">
            <a:extLst>
              <a:ext uri="{FF2B5EF4-FFF2-40B4-BE49-F238E27FC236}">
                <a16:creationId xmlns:a16="http://schemas.microsoft.com/office/drawing/2014/main" id="{699A910C-594F-5AD7-67D5-07E45D0B47CD}"/>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10617019" y="4839989"/>
            <a:ext cx="1574764" cy="620155"/>
          </a:xfrm>
          <a:prstGeom prst="rect">
            <a:avLst/>
          </a:prstGeom>
        </p:spPr>
      </p:pic>
      <p:pic>
        <p:nvPicPr>
          <p:cNvPr id="22" name="Picture 21">
            <a:extLst>
              <a:ext uri="{FF2B5EF4-FFF2-40B4-BE49-F238E27FC236}">
                <a16:creationId xmlns:a16="http://schemas.microsoft.com/office/drawing/2014/main" id="{3BB08BC4-F4E2-7424-FF26-F95CBA85C1A8}"/>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10619440" y="5587947"/>
            <a:ext cx="1587943" cy="584397"/>
          </a:xfrm>
          <a:prstGeom prst="rect">
            <a:avLst/>
          </a:prstGeom>
        </p:spPr>
      </p:pic>
      <p:sp>
        <p:nvSpPr>
          <p:cNvPr id="23" name="TextBox 22">
            <a:extLst>
              <a:ext uri="{FF2B5EF4-FFF2-40B4-BE49-F238E27FC236}">
                <a16:creationId xmlns:a16="http://schemas.microsoft.com/office/drawing/2014/main" id="{B61CA59F-8929-0C8E-9964-EE8AA39CAF15}"/>
              </a:ext>
            </a:extLst>
          </p:cNvPr>
          <p:cNvSpPr txBox="1"/>
          <p:nvPr/>
        </p:nvSpPr>
        <p:spPr>
          <a:xfrm>
            <a:off x="3127706" y="2087015"/>
            <a:ext cx="287258" cy="369332"/>
          </a:xfrm>
          <a:prstGeom prst="rect">
            <a:avLst/>
          </a:prstGeom>
          <a:noFill/>
        </p:spPr>
        <p:txBody>
          <a:bodyPr wrap="none" rtlCol="0">
            <a:spAutoFit/>
          </a:bodyPr>
          <a:lstStyle/>
          <a:p>
            <a:r>
              <a:rPr lang="en-JP" dirty="0"/>
              <a:t>x</a:t>
            </a:r>
          </a:p>
        </p:txBody>
      </p:sp>
      <p:sp>
        <p:nvSpPr>
          <p:cNvPr id="24" name="TextBox 23">
            <a:extLst>
              <a:ext uri="{FF2B5EF4-FFF2-40B4-BE49-F238E27FC236}">
                <a16:creationId xmlns:a16="http://schemas.microsoft.com/office/drawing/2014/main" id="{9601F0C2-FEF0-6FAB-E4EF-D4C458DE8F2C}"/>
              </a:ext>
            </a:extLst>
          </p:cNvPr>
          <p:cNvSpPr txBox="1"/>
          <p:nvPr/>
        </p:nvSpPr>
        <p:spPr>
          <a:xfrm>
            <a:off x="8984890" y="2085979"/>
            <a:ext cx="287258" cy="369332"/>
          </a:xfrm>
          <a:prstGeom prst="rect">
            <a:avLst/>
          </a:prstGeom>
          <a:noFill/>
        </p:spPr>
        <p:txBody>
          <a:bodyPr wrap="none" rtlCol="0">
            <a:spAutoFit/>
          </a:bodyPr>
          <a:lstStyle/>
          <a:p>
            <a:r>
              <a:rPr lang="en-JP" dirty="0"/>
              <a:t>x</a:t>
            </a:r>
          </a:p>
        </p:txBody>
      </p:sp>
      <p:sp>
        <p:nvSpPr>
          <p:cNvPr id="25" name="TextBox 24">
            <a:extLst>
              <a:ext uri="{FF2B5EF4-FFF2-40B4-BE49-F238E27FC236}">
                <a16:creationId xmlns:a16="http://schemas.microsoft.com/office/drawing/2014/main" id="{901D5A78-1F21-ED59-A13A-3B727675D2E4}"/>
              </a:ext>
            </a:extLst>
          </p:cNvPr>
          <p:cNvSpPr txBox="1"/>
          <p:nvPr/>
        </p:nvSpPr>
        <p:spPr>
          <a:xfrm>
            <a:off x="0" y="3547357"/>
            <a:ext cx="3635279"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Tigers are solitary animals, and a tigress will only produce a litter with cubs from a single male tiger</a:t>
            </a:r>
          </a:p>
          <a:p>
            <a:pPr marL="285750" indent="-285750">
              <a:buFont typeface="Wingdings" pitchFamily="2" charset="2"/>
              <a:buChar char="Ø"/>
            </a:pPr>
            <a:r>
              <a:rPr lang="en-US" sz="1600" dirty="0">
                <a:latin typeface="Calibri" panose="020F0502020204030204" pitchFamily="34" charset="0"/>
                <a:cs typeface="Calibri" panose="020F0502020204030204" pitchFamily="34" charset="0"/>
              </a:rPr>
              <a:t>Therefore, reproductive goals of the male tiger and female tigress are the same and there is no need for imprinted genes to develop in this species</a:t>
            </a:r>
          </a:p>
          <a:p>
            <a:pPr marL="285750" indent="-285750">
              <a:buFont typeface="Wingdings" pitchFamily="2" charset="2"/>
              <a:buChar char="Ø"/>
            </a:pPr>
            <a:r>
              <a:rPr lang="en-US" sz="1600" dirty="0">
                <a:latin typeface="Calibri" panose="020F0502020204030204" pitchFamily="34" charset="0"/>
                <a:cs typeface="Calibri" panose="020F0502020204030204" pitchFamily="34" charset="0"/>
              </a:rPr>
              <a:t>Neither gene is imprinted, and offspring grow in similar size to their parents</a:t>
            </a:r>
          </a:p>
        </p:txBody>
      </p:sp>
      <p:sp>
        <p:nvSpPr>
          <p:cNvPr id="26" name="TextBox 25">
            <a:extLst>
              <a:ext uri="{FF2B5EF4-FFF2-40B4-BE49-F238E27FC236}">
                <a16:creationId xmlns:a16="http://schemas.microsoft.com/office/drawing/2014/main" id="{A7F894DB-7A78-75B0-602F-D4330100D369}"/>
              </a:ext>
            </a:extLst>
          </p:cNvPr>
          <p:cNvSpPr txBox="1"/>
          <p:nvPr/>
        </p:nvSpPr>
        <p:spPr>
          <a:xfrm>
            <a:off x="5571744" y="3373126"/>
            <a:ext cx="4571303" cy="3293209"/>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Lions live in prides where a single lioness may mate with multiple males and have a litter with cubs from multiple fathers</a:t>
            </a:r>
          </a:p>
          <a:p>
            <a:pPr marL="285750" indent="-285750">
              <a:buFont typeface="Wingdings" pitchFamily="2" charset="2"/>
              <a:buChar char="Ø"/>
            </a:pPr>
            <a:r>
              <a:rPr lang="en-US" sz="1600" b="0" i="0" dirty="0">
                <a:solidFill>
                  <a:srgbClr val="000000"/>
                </a:solidFill>
                <a:effectLst/>
                <a:latin typeface="Calibri" panose="020F0502020204030204" pitchFamily="34" charset="0"/>
                <a:cs typeface="Calibri" panose="020F0502020204030204" pitchFamily="34" charset="0"/>
              </a:rPr>
              <a:t>male lion incentivized to have the largest offspring (so his cubs can outcompete the other littermates) and hence will produce sperm containing imprinted genes that </a:t>
            </a:r>
            <a:r>
              <a:rPr lang="en-US" sz="1600" b="0" i="0" dirty="0">
                <a:solidFill>
                  <a:srgbClr val="00B050"/>
                </a:solidFill>
                <a:effectLst/>
                <a:latin typeface="Calibri" panose="020F0502020204030204" pitchFamily="34" charset="0"/>
                <a:cs typeface="Calibri" panose="020F0502020204030204" pitchFamily="34" charset="0"/>
              </a:rPr>
              <a:t>promote growth</a:t>
            </a:r>
          </a:p>
          <a:p>
            <a:pPr marL="285750" indent="-285750">
              <a:buFont typeface="Wingdings" pitchFamily="2" charset="2"/>
              <a:buChar char="Ø"/>
            </a:pPr>
            <a:r>
              <a:rPr lang="en-US" sz="1600" b="0" i="0" dirty="0">
                <a:solidFill>
                  <a:srgbClr val="000000"/>
                </a:solidFill>
                <a:effectLst/>
                <a:latin typeface="Calibri" panose="020F0502020204030204" pitchFamily="34" charset="0"/>
                <a:cs typeface="Calibri" panose="020F0502020204030204" pitchFamily="34" charset="0"/>
              </a:rPr>
              <a:t>lioness incentivized to have smaller offspring (in order to achieve a successful pregnancy that prioritizes all cubs equally) and will produce eggs containing imprinted genes that </a:t>
            </a:r>
            <a:r>
              <a:rPr lang="en-US" sz="1600" b="0" i="0" dirty="0">
                <a:solidFill>
                  <a:srgbClr val="FF0000"/>
                </a:solidFill>
                <a:effectLst/>
                <a:latin typeface="Calibri" panose="020F0502020204030204" pitchFamily="34" charset="0"/>
                <a:cs typeface="Calibri" panose="020F0502020204030204" pitchFamily="34" charset="0"/>
              </a:rPr>
              <a:t>restrict growth</a:t>
            </a:r>
          </a:p>
          <a:p>
            <a:pPr marL="285750" indent="-285750">
              <a:buFont typeface="Wingdings" pitchFamily="2" charset="2"/>
              <a:buChar char="Ø"/>
            </a:pPr>
            <a:r>
              <a:rPr lang="en-US" sz="1600" dirty="0">
                <a:latin typeface="Calibri" panose="020F0502020204030204" pitchFamily="34" charset="0"/>
                <a:cs typeface="Calibri" panose="020F0502020204030204" pitchFamily="34" charset="0"/>
              </a:rPr>
              <a:t>The imprints cancel each other out and cubs are similar size to their parents</a:t>
            </a:r>
            <a:endParaRPr lang="en-US" sz="1600" b="0" i="0" dirty="0">
              <a:effectLst/>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44E0FAF5-6C57-E304-52BE-307ED6E56DAB}"/>
              </a:ext>
            </a:extLst>
          </p:cNvPr>
          <p:cNvPicPr>
            <a:picLocks noChangeAspect="1"/>
          </p:cNvPicPr>
          <p:nvPr/>
        </p:nvPicPr>
        <p:blipFill>
          <a:blip r:embed="rId14"/>
          <a:stretch>
            <a:fillRect/>
          </a:stretch>
        </p:blipFill>
        <p:spPr>
          <a:xfrm>
            <a:off x="197977" y="1479087"/>
            <a:ext cx="315292" cy="1708444"/>
          </a:xfrm>
          <a:prstGeom prst="rect">
            <a:avLst/>
          </a:prstGeom>
        </p:spPr>
      </p:pic>
      <p:pic>
        <p:nvPicPr>
          <p:cNvPr id="28" name="Picture 27">
            <a:extLst>
              <a:ext uri="{FF2B5EF4-FFF2-40B4-BE49-F238E27FC236}">
                <a16:creationId xmlns:a16="http://schemas.microsoft.com/office/drawing/2014/main" id="{AE09B13A-369C-F4EE-F259-A5AA17C7E23B}"/>
              </a:ext>
            </a:extLst>
          </p:cNvPr>
          <p:cNvPicPr>
            <a:picLocks noChangeAspect="1"/>
          </p:cNvPicPr>
          <p:nvPr/>
        </p:nvPicPr>
        <p:blipFill>
          <a:blip r:embed="rId15"/>
          <a:stretch>
            <a:fillRect/>
          </a:stretch>
        </p:blipFill>
        <p:spPr>
          <a:xfrm>
            <a:off x="5053827" y="1547068"/>
            <a:ext cx="323886" cy="1669812"/>
          </a:xfrm>
          <a:prstGeom prst="rect">
            <a:avLst/>
          </a:prstGeom>
        </p:spPr>
      </p:pic>
      <p:pic>
        <p:nvPicPr>
          <p:cNvPr id="29" name="Picture 28">
            <a:extLst>
              <a:ext uri="{FF2B5EF4-FFF2-40B4-BE49-F238E27FC236}">
                <a16:creationId xmlns:a16="http://schemas.microsoft.com/office/drawing/2014/main" id="{5D08EF78-0D46-C91A-3F84-73ECEDC44439}"/>
              </a:ext>
            </a:extLst>
          </p:cNvPr>
          <p:cNvPicPr>
            <a:picLocks noChangeAspect="1"/>
          </p:cNvPicPr>
          <p:nvPr/>
        </p:nvPicPr>
        <p:blipFill>
          <a:blip r:embed="rId16"/>
          <a:stretch>
            <a:fillRect/>
          </a:stretch>
        </p:blipFill>
        <p:spPr>
          <a:xfrm>
            <a:off x="3344734" y="6253160"/>
            <a:ext cx="638300" cy="400983"/>
          </a:xfrm>
          <a:prstGeom prst="rect">
            <a:avLst/>
          </a:prstGeom>
        </p:spPr>
      </p:pic>
      <p:pic>
        <p:nvPicPr>
          <p:cNvPr id="32" name="Picture 31">
            <a:extLst>
              <a:ext uri="{FF2B5EF4-FFF2-40B4-BE49-F238E27FC236}">
                <a16:creationId xmlns:a16="http://schemas.microsoft.com/office/drawing/2014/main" id="{CA3013CB-C436-3106-1FE2-4503EB5A6AF8}"/>
              </a:ext>
            </a:extLst>
          </p:cNvPr>
          <p:cNvPicPr>
            <a:picLocks noChangeAspect="1"/>
          </p:cNvPicPr>
          <p:nvPr/>
        </p:nvPicPr>
        <p:blipFill>
          <a:blip r:embed="rId17"/>
          <a:stretch>
            <a:fillRect/>
          </a:stretch>
        </p:blipFill>
        <p:spPr>
          <a:xfrm>
            <a:off x="3732425" y="4795781"/>
            <a:ext cx="250728" cy="1504366"/>
          </a:xfrm>
          <a:prstGeom prst="rect">
            <a:avLst/>
          </a:prstGeom>
        </p:spPr>
      </p:pic>
      <p:pic>
        <p:nvPicPr>
          <p:cNvPr id="33" name="Picture 32">
            <a:extLst>
              <a:ext uri="{FF2B5EF4-FFF2-40B4-BE49-F238E27FC236}">
                <a16:creationId xmlns:a16="http://schemas.microsoft.com/office/drawing/2014/main" id="{5E6693BD-CFC5-4B0A-9360-AD3F514654D9}"/>
              </a:ext>
            </a:extLst>
          </p:cNvPr>
          <p:cNvPicPr>
            <a:picLocks noChangeAspect="1"/>
          </p:cNvPicPr>
          <p:nvPr/>
        </p:nvPicPr>
        <p:blipFill>
          <a:blip r:embed="rId17"/>
          <a:stretch>
            <a:fillRect/>
          </a:stretch>
        </p:blipFill>
        <p:spPr>
          <a:xfrm>
            <a:off x="3492023" y="4795781"/>
            <a:ext cx="250728" cy="1504366"/>
          </a:xfrm>
          <a:prstGeom prst="rect">
            <a:avLst/>
          </a:prstGeom>
        </p:spPr>
      </p:pic>
      <p:pic>
        <p:nvPicPr>
          <p:cNvPr id="35" name="Picture 34">
            <a:extLst>
              <a:ext uri="{FF2B5EF4-FFF2-40B4-BE49-F238E27FC236}">
                <a16:creationId xmlns:a16="http://schemas.microsoft.com/office/drawing/2014/main" id="{F2F30771-B2EE-8018-8983-FC29EF08D961}"/>
              </a:ext>
            </a:extLst>
          </p:cNvPr>
          <p:cNvPicPr>
            <a:picLocks noChangeAspect="1"/>
          </p:cNvPicPr>
          <p:nvPr/>
        </p:nvPicPr>
        <p:blipFill>
          <a:blip r:embed="rId18"/>
          <a:stretch>
            <a:fillRect/>
          </a:stretch>
        </p:blipFill>
        <p:spPr>
          <a:xfrm>
            <a:off x="11537032" y="1479087"/>
            <a:ext cx="341795" cy="1672613"/>
          </a:xfrm>
          <a:prstGeom prst="rect">
            <a:avLst/>
          </a:prstGeom>
        </p:spPr>
      </p:pic>
      <p:pic>
        <p:nvPicPr>
          <p:cNvPr id="37" name="Picture 36">
            <a:extLst>
              <a:ext uri="{FF2B5EF4-FFF2-40B4-BE49-F238E27FC236}">
                <a16:creationId xmlns:a16="http://schemas.microsoft.com/office/drawing/2014/main" id="{0BA6A443-1306-A8C2-0B7C-B8785F9E779A}"/>
              </a:ext>
            </a:extLst>
          </p:cNvPr>
          <p:cNvPicPr>
            <a:picLocks noChangeAspect="1"/>
          </p:cNvPicPr>
          <p:nvPr/>
        </p:nvPicPr>
        <p:blipFill>
          <a:blip r:embed="rId19"/>
          <a:stretch>
            <a:fillRect/>
          </a:stretch>
        </p:blipFill>
        <p:spPr>
          <a:xfrm>
            <a:off x="5651221" y="1547068"/>
            <a:ext cx="357773" cy="1701245"/>
          </a:xfrm>
          <a:prstGeom prst="rect">
            <a:avLst/>
          </a:prstGeom>
        </p:spPr>
      </p:pic>
      <p:pic>
        <p:nvPicPr>
          <p:cNvPr id="39" name="Picture 38">
            <a:extLst>
              <a:ext uri="{FF2B5EF4-FFF2-40B4-BE49-F238E27FC236}">
                <a16:creationId xmlns:a16="http://schemas.microsoft.com/office/drawing/2014/main" id="{2C394E59-1ACB-925B-C2E0-85AA1F8BBBC1}"/>
              </a:ext>
            </a:extLst>
          </p:cNvPr>
          <p:cNvPicPr>
            <a:picLocks noChangeAspect="1"/>
          </p:cNvPicPr>
          <p:nvPr/>
        </p:nvPicPr>
        <p:blipFill>
          <a:blip r:embed="rId20"/>
          <a:stretch>
            <a:fillRect/>
          </a:stretch>
        </p:blipFill>
        <p:spPr>
          <a:xfrm>
            <a:off x="10155239" y="4959298"/>
            <a:ext cx="349120" cy="1360858"/>
          </a:xfrm>
          <a:prstGeom prst="rect">
            <a:avLst/>
          </a:prstGeom>
        </p:spPr>
      </p:pic>
      <p:pic>
        <p:nvPicPr>
          <p:cNvPr id="40" name="Picture 39">
            <a:extLst>
              <a:ext uri="{FF2B5EF4-FFF2-40B4-BE49-F238E27FC236}">
                <a16:creationId xmlns:a16="http://schemas.microsoft.com/office/drawing/2014/main" id="{B3EFBD14-FF0F-0972-B65C-ABD967A26025}"/>
              </a:ext>
            </a:extLst>
          </p:cNvPr>
          <p:cNvPicPr>
            <a:picLocks noChangeAspect="1"/>
          </p:cNvPicPr>
          <p:nvPr/>
        </p:nvPicPr>
        <p:blipFill>
          <a:blip r:embed="rId21"/>
          <a:stretch>
            <a:fillRect/>
          </a:stretch>
        </p:blipFill>
        <p:spPr>
          <a:xfrm>
            <a:off x="10501611" y="4957455"/>
            <a:ext cx="349120" cy="1375108"/>
          </a:xfrm>
          <a:prstGeom prst="rect">
            <a:avLst/>
          </a:prstGeom>
        </p:spPr>
      </p:pic>
      <p:pic>
        <p:nvPicPr>
          <p:cNvPr id="41" name="Picture 40">
            <a:extLst>
              <a:ext uri="{FF2B5EF4-FFF2-40B4-BE49-F238E27FC236}">
                <a16:creationId xmlns:a16="http://schemas.microsoft.com/office/drawing/2014/main" id="{11E7DF14-140F-1A07-4168-445C4B207BD5}"/>
              </a:ext>
            </a:extLst>
          </p:cNvPr>
          <p:cNvPicPr>
            <a:picLocks noChangeAspect="1"/>
          </p:cNvPicPr>
          <p:nvPr/>
        </p:nvPicPr>
        <p:blipFill>
          <a:blip r:embed="rId16"/>
          <a:stretch>
            <a:fillRect/>
          </a:stretch>
        </p:blipFill>
        <p:spPr>
          <a:xfrm>
            <a:off x="10143046" y="6320633"/>
            <a:ext cx="638300" cy="400983"/>
          </a:xfrm>
          <a:prstGeom prst="rect">
            <a:avLst/>
          </a:prstGeom>
        </p:spPr>
      </p:pic>
    </p:spTree>
    <p:extLst>
      <p:ext uri="{BB962C8B-B14F-4D97-AF65-F5344CB8AC3E}">
        <p14:creationId xmlns:p14="http://schemas.microsoft.com/office/powerpoint/2010/main" val="278299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3AE35-BDCF-D2B2-AFA9-3A22E05EF6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AE96E9-5C7B-CBE4-4BC5-D5372848C72C}"/>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F6CC2511-9BE2-DC08-E26F-0867B4173285}"/>
              </a:ext>
            </a:extLst>
          </p:cNvPr>
          <p:cNvSpPr txBox="1"/>
          <p:nvPr/>
        </p:nvSpPr>
        <p:spPr>
          <a:xfrm>
            <a:off x="99452" y="943018"/>
            <a:ext cx="5557636" cy="353943"/>
          </a:xfrm>
          <a:prstGeom prst="rect">
            <a:avLst/>
          </a:prstGeom>
          <a:noFill/>
        </p:spPr>
        <p:txBody>
          <a:bodyPr wrap="square">
            <a:spAutoFit/>
          </a:bodyPr>
          <a:lstStyle/>
          <a:p>
            <a:r>
              <a:rPr lang="en-US" sz="1700" u="sng" dirty="0">
                <a:latin typeface="Calibri" panose="020F0502020204030204" pitchFamily="34" charset="0"/>
                <a:cs typeface="Calibri" panose="020F0502020204030204" pitchFamily="34" charset="0"/>
                <a:sym typeface="Wingdings" pitchFamily="2" charset="2"/>
              </a:rPr>
              <a:t>Male lion + Female tiger  Liger</a:t>
            </a:r>
          </a:p>
        </p:txBody>
      </p:sp>
      <p:pic>
        <p:nvPicPr>
          <p:cNvPr id="2" name="Picture 1">
            <a:extLst>
              <a:ext uri="{FF2B5EF4-FFF2-40B4-BE49-F238E27FC236}">
                <a16:creationId xmlns:a16="http://schemas.microsoft.com/office/drawing/2014/main" id="{84BA7B04-6EAC-AA4A-DC45-03F479459AF5}"/>
              </a:ext>
            </a:extLst>
          </p:cNvPr>
          <p:cNvPicPr>
            <a:picLocks noChangeAspect="1"/>
          </p:cNvPicPr>
          <p:nvPr/>
        </p:nvPicPr>
        <p:blipFill>
          <a:blip r:embed="rId4"/>
          <a:stretch>
            <a:fillRect/>
          </a:stretch>
        </p:blipFill>
        <p:spPr>
          <a:xfrm>
            <a:off x="2714244" y="76050"/>
            <a:ext cx="6763512" cy="822170"/>
          </a:xfrm>
          <a:prstGeom prst="rect">
            <a:avLst/>
          </a:prstGeom>
        </p:spPr>
      </p:pic>
      <p:pic>
        <p:nvPicPr>
          <p:cNvPr id="5" name="Picture 4">
            <a:extLst>
              <a:ext uri="{FF2B5EF4-FFF2-40B4-BE49-F238E27FC236}">
                <a16:creationId xmlns:a16="http://schemas.microsoft.com/office/drawing/2014/main" id="{0BEC25A5-04E2-8CD3-4FD0-A0A301756A8F}"/>
              </a:ext>
            </a:extLst>
          </p:cNvPr>
          <p:cNvPicPr>
            <a:picLocks noChangeAspect="1"/>
          </p:cNvPicPr>
          <p:nvPr/>
        </p:nvPicPr>
        <p:blipFill>
          <a:blip r:embed="rId5"/>
          <a:stretch>
            <a:fillRect/>
          </a:stretch>
        </p:blipFill>
        <p:spPr>
          <a:xfrm>
            <a:off x="3753161" y="1475323"/>
            <a:ext cx="1521163" cy="1958579"/>
          </a:xfrm>
          <a:prstGeom prst="rect">
            <a:avLst/>
          </a:prstGeom>
        </p:spPr>
      </p:pic>
      <p:pic>
        <p:nvPicPr>
          <p:cNvPr id="7" name="Picture 6">
            <a:extLst>
              <a:ext uri="{FF2B5EF4-FFF2-40B4-BE49-F238E27FC236}">
                <a16:creationId xmlns:a16="http://schemas.microsoft.com/office/drawing/2014/main" id="{34220F70-5055-369C-5BE3-694C0D792BF9}"/>
              </a:ext>
            </a:extLst>
          </p:cNvPr>
          <p:cNvPicPr>
            <a:picLocks noChangeAspect="1"/>
          </p:cNvPicPr>
          <p:nvPr/>
        </p:nvPicPr>
        <p:blipFill>
          <a:blip r:embed="rId6"/>
          <a:stretch>
            <a:fillRect/>
          </a:stretch>
        </p:blipFill>
        <p:spPr>
          <a:xfrm>
            <a:off x="6527533" y="1469622"/>
            <a:ext cx="1775779" cy="1945522"/>
          </a:xfrm>
          <a:prstGeom prst="rect">
            <a:avLst/>
          </a:prstGeom>
        </p:spPr>
      </p:pic>
      <p:pic>
        <p:nvPicPr>
          <p:cNvPr id="11" name="Picture 10">
            <a:extLst>
              <a:ext uri="{FF2B5EF4-FFF2-40B4-BE49-F238E27FC236}">
                <a16:creationId xmlns:a16="http://schemas.microsoft.com/office/drawing/2014/main" id="{5844D1B3-C7FE-EC61-F372-3DF182051CF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083340" y="6073532"/>
            <a:ext cx="1521163" cy="510071"/>
          </a:xfrm>
          <a:prstGeom prst="rect">
            <a:avLst/>
          </a:prstGeom>
        </p:spPr>
      </p:pic>
      <p:pic>
        <p:nvPicPr>
          <p:cNvPr id="12" name="Picture 11">
            <a:extLst>
              <a:ext uri="{FF2B5EF4-FFF2-40B4-BE49-F238E27FC236}">
                <a16:creationId xmlns:a16="http://schemas.microsoft.com/office/drawing/2014/main" id="{18518B35-59A5-71B7-C212-F5A101435D2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0166616" y="5236083"/>
            <a:ext cx="1521163" cy="510071"/>
          </a:xfrm>
          <a:prstGeom prst="rect">
            <a:avLst/>
          </a:prstGeom>
        </p:spPr>
      </p:pic>
      <p:cxnSp>
        <p:nvCxnSpPr>
          <p:cNvPr id="14" name="Straight Connector 13">
            <a:extLst>
              <a:ext uri="{FF2B5EF4-FFF2-40B4-BE49-F238E27FC236}">
                <a16:creationId xmlns:a16="http://schemas.microsoft.com/office/drawing/2014/main" id="{3FD45E69-0A0E-0DF5-82FC-A1A4F10DA6A2}"/>
              </a:ext>
            </a:extLst>
          </p:cNvPr>
          <p:cNvCxnSpPr/>
          <p:nvPr/>
        </p:nvCxnSpPr>
        <p:spPr>
          <a:xfrm>
            <a:off x="5900928" y="1009063"/>
            <a:ext cx="0" cy="563247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2735D6AA-32EB-53C3-9673-BACFF2F137B2}"/>
              </a:ext>
            </a:extLst>
          </p:cNvPr>
          <p:cNvPicPr>
            <a:picLocks noChangeAspect="1"/>
          </p:cNvPicPr>
          <p:nvPr/>
        </p:nvPicPr>
        <p:blipFill>
          <a:blip r:embed="rId8"/>
          <a:stretch>
            <a:fillRect/>
          </a:stretch>
        </p:blipFill>
        <p:spPr>
          <a:xfrm>
            <a:off x="519314" y="1581710"/>
            <a:ext cx="1574764" cy="1917391"/>
          </a:xfrm>
          <a:prstGeom prst="rect">
            <a:avLst/>
          </a:prstGeom>
        </p:spPr>
      </p:pic>
      <p:pic>
        <p:nvPicPr>
          <p:cNvPr id="17" name="Picture 16">
            <a:extLst>
              <a:ext uri="{FF2B5EF4-FFF2-40B4-BE49-F238E27FC236}">
                <a16:creationId xmlns:a16="http://schemas.microsoft.com/office/drawing/2014/main" id="{F4273125-842B-BCBB-9976-AE664B12D243}"/>
              </a:ext>
            </a:extLst>
          </p:cNvPr>
          <p:cNvPicPr>
            <a:picLocks noChangeAspect="1"/>
          </p:cNvPicPr>
          <p:nvPr/>
        </p:nvPicPr>
        <p:blipFill>
          <a:blip r:embed="rId9"/>
          <a:stretch>
            <a:fillRect/>
          </a:stretch>
        </p:blipFill>
        <p:spPr>
          <a:xfrm>
            <a:off x="10121653" y="1469622"/>
            <a:ext cx="1587943" cy="1956925"/>
          </a:xfrm>
          <a:prstGeom prst="rect">
            <a:avLst/>
          </a:prstGeom>
        </p:spPr>
      </p:pic>
      <p:pic>
        <p:nvPicPr>
          <p:cNvPr id="21" name="Picture 20">
            <a:extLst>
              <a:ext uri="{FF2B5EF4-FFF2-40B4-BE49-F238E27FC236}">
                <a16:creationId xmlns:a16="http://schemas.microsoft.com/office/drawing/2014/main" id="{9C9B0FA5-0A1C-0CAD-1FDB-92CF4B0A1520}"/>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4066319" y="5402007"/>
            <a:ext cx="1574764" cy="620155"/>
          </a:xfrm>
          <a:prstGeom prst="rect">
            <a:avLst/>
          </a:prstGeom>
        </p:spPr>
      </p:pic>
      <p:pic>
        <p:nvPicPr>
          <p:cNvPr id="22" name="Picture 21">
            <a:extLst>
              <a:ext uri="{FF2B5EF4-FFF2-40B4-BE49-F238E27FC236}">
                <a16:creationId xmlns:a16="http://schemas.microsoft.com/office/drawing/2014/main" id="{0221DD7B-8819-E2AD-9B0E-238A0F8F2E1F}"/>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10121653" y="5876290"/>
            <a:ext cx="1587943" cy="584397"/>
          </a:xfrm>
          <a:prstGeom prst="rect">
            <a:avLst/>
          </a:prstGeom>
        </p:spPr>
      </p:pic>
      <p:sp>
        <p:nvSpPr>
          <p:cNvPr id="23" name="TextBox 22">
            <a:extLst>
              <a:ext uri="{FF2B5EF4-FFF2-40B4-BE49-F238E27FC236}">
                <a16:creationId xmlns:a16="http://schemas.microsoft.com/office/drawing/2014/main" id="{E19B466C-E335-A777-AB2C-3636CD96B5A8}"/>
              </a:ext>
            </a:extLst>
          </p:cNvPr>
          <p:cNvSpPr txBox="1"/>
          <p:nvPr/>
        </p:nvSpPr>
        <p:spPr>
          <a:xfrm>
            <a:off x="2859619" y="2257717"/>
            <a:ext cx="287258" cy="369332"/>
          </a:xfrm>
          <a:prstGeom prst="rect">
            <a:avLst/>
          </a:prstGeom>
          <a:noFill/>
        </p:spPr>
        <p:txBody>
          <a:bodyPr wrap="none" rtlCol="0">
            <a:spAutoFit/>
          </a:bodyPr>
          <a:lstStyle/>
          <a:p>
            <a:r>
              <a:rPr lang="en-JP" dirty="0"/>
              <a:t>x</a:t>
            </a:r>
          </a:p>
        </p:txBody>
      </p:sp>
      <p:sp>
        <p:nvSpPr>
          <p:cNvPr id="24" name="TextBox 23">
            <a:extLst>
              <a:ext uri="{FF2B5EF4-FFF2-40B4-BE49-F238E27FC236}">
                <a16:creationId xmlns:a16="http://schemas.microsoft.com/office/drawing/2014/main" id="{C092B05F-6A2F-1D87-9DCD-7EFE7209ADB6}"/>
              </a:ext>
            </a:extLst>
          </p:cNvPr>
          <p:cNvSpPr txBox="1"/>
          <p:nvPr/>
        </p:nvSpPr>
        <p:spPr>
          <a:xfrm>
            <a:off x="9188752" y="2223541"/>
            <a:ext cx="287258" cy="369332"/>
          </a:xfrm>
          <a:prstGeom prst="rect">
            <a:avLst/>
          </a:prstGeom>
          <a:noFill/>
        </p:spPr>
        <p:txBody>
          <a:bodyPr wrap="none" rtlCol="0">
            <a:spAutoFit/>
          </a:bodyPr>
          <a:lstStyle/>
          <a:p>
            <a:r>
              <a:rPr lang="en-JP" dirty="0"/>
              <a:t>x</a:t>
            </a:r>
          </a:p>
        </p:txBody>
      </p:sp>
      <p:sp>
        <p:nvSpPr>
          <p:cNvPr id="25" name="TextBox 24">
            <a:extLst>
              <a:ext uri="{FF2B5EF4-FFF2-40B4-BE49-F238E27FC236}">
                <a16:creationId xmlns:a16="http://schemas.microsoft.com/office/drawing/2014/main" id="{27F84F76-2EAE-5E7C-576C-B2BF53A6B815}"/>
              </a:ext>
            </a:extLst>
          </p:cNvPr>
          <p:cNvSpPr txBox="1"/>
          <p:nvPr/>
        </p:nvSpPr>
        <p:spPr>
          <a:xfrm>
            <a:off x="25702" y="3949240"/>
            <a:ext cx="2795344"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Lion sperm (imprinted to promote growth) is combined with a tiger egg (no growth-related imprinting)</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Wingdings" pitchFamily="2" charset="2"/>
              <a:buChar char="Ø"/>
            </a:pPr>
            <a:r>
              <a:rPr lang="en-US" sz="1600" dirty="0">
                <a:latin typeface="Calibri" panose="020F0502020204030204" pitchFamily="34" charset="0"/>
                <a:cs typeface="Calibri" panose="020F0502020204030204" pitchFamily="34" charset="0"/>
              </a:rPr>
              <a:t>results in a VERY LARGE offspring, larger than both parents</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1B03B2-C516-746A-C66F-BC799170A44F}"/>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3516956" y="3698502"/>
            <a:ext cx="2363189" cy="1567450"/>
          </a:xfrm>
          <a:prstGeom prst="rect">
            <a:avLst/>
          </a:prstGeom>
        </p:spPr>
      </p:pic>
      <p:pic>
        <p:nvPicPr>
          <p:cNvPr id="9" name="Picture 8">
            <a:extLst>
              <a:ext uri="{FF2B5EF4-FFF2-40B4-BE49-F238E27FC236}">
                <a16:creationId xmlns:a16="http://schemas.microsoft.com/office/drawing/2014/main" id="{BD0AEFB2-B8CD-EE0D-6AF4-CD1429BF663F}"/>
              </a:ext>
            </a:extLst>
          </p:cNvPr>
          <p:cNvPicPr>
            <a:picLocks noChangeAspect="1"/>
          </p:cNvPicPr>
          <p:nvPr/>
        </p:nvPicPr>
        <p:blipFill>
          <a:blip r:embed="rId13"/>
          <a:stretch>
            <a:fillRect/>
          </a:stretch>
        </p:blipFill>
        <p:spPr>
          <a:xfrm>
            <a:off x="9724223" y="3556683"/>
            <a:ext cx="2180445" cy="1549264"/>
          </a:xfrm>
          <a:prstGeom prst="rect">
            <a:avLst/>
          </a:prstGeom>
        </p:spPr>
      </p:pic>
      <p:sp>
        <p:nvSpPr>
          <p:cNvPr id="10" name="TextBox 9">
            <a:extLst>
              <a:ext uri="{FF2B5EF4-FFF2-40B4-BE49-F238E27FC236}">
                <a16:creationId xmlns:a16="http://schemas.microsoft.com/office/drawing/2014/main" id="{C24C9CD8-F708-CD12-DB6F-D36960390388}"/>
              </a:ext>
            </a:extLst>
          </p:cNvPr>
          <p:cNvSpPr txBox="1"/>
          <p:nvPr/>
        </p:nvSpPr>
        <p:spPr>
          <a:xfrm>
            <a:off x="6025501" y="943018"/>
            <a:ext cx="5557636" cy="353943"/>
          </a:xfrm>
          <a:prstGeom prst="rect">
            <a:avLst/>
          </a:prstGeom>
          <a:noFill/>
        </p:spPr>
        <p:txBody>
          <a:bodyPr wrap="square">
            <a:spAutoFit/>
          </a:bodyPr>
          <a:lstStyle/>
          <a:p>
            <a:r>
              <a:rPr lang="en-US" sz="1700" u="sng" dirty="0">
                <a:latin typeface="Calibri" panose="020F0502020204030204" pitchFamily="34" charset="0"/>
                <a:cs typeface="Calibri" panose="020F0502020204030204" pitchFamily="34" charset="0"/>
                <a:sym typeface="Wingdings" pitchFamily="2" charset="2"/>
              </a:rPr>
              <a:t>Male tiger + Female lion  tigon</a:t>
            </a:r>
          </a:p>
        </p:txBody>
      </p:sp>
      <p:sp>
        <p:nvSpPr>
          <p:cNvPr id="13" name="TextBox 12">
            <a:extLst>
              <a:ext uri="{FF2B5EF4-FFF2-40B4-BE49-F238E27FC236}">
                <a16:creationId xmlns:a16="http://schemas.microsoft.com/office/drawing/2014/main" id="{86B5A8D5-A29C-1AA5-CE5F-FB0E1B82E6D2}"/>
              </a:ext>
            </a:extLst>
          </p:cNvPr>
          <p:cNvSpPr txBox="1"/>
          <p:nvPr/>
        </p:nvSpPr>
        <p:spPr>
          <a:xfrm>
            <a:off x="5937508" y="3875096"/>
            <a:ext cx="277716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Tiger sperm (without growth-related imprinting) is combined with a lion egg (imprinted to suppress growth)</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Wingdings" pitchFamily="2" charset="2"/>
              <a:buChar char="Ø"/>
            </a:pPr>
            <a:r>
              <a:rPr lang="en-US" sz="1600" dirty="0">
                <a:latin typeface="Calibri" panose="020F0502020204030204" pitchFamily="34" charset="0"/>
                <a:cs typeface="Calibri" panose="020F0502020204030204" pitchFamily="34" charset="0"/>
              </a:rPr>
              <a:t>results in a medium-small offspring, normal size or smaller size compared to either parent</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9AFC263-848B-F959-8F8D-757F2B52D5BD}"/>
              </a:ext>
            </a:extLst>
          </p:cNvPr>
          <p:cNvPicPr>
            <a:picLocks noChangeAspect="1"/>
          </p:cNvPicPr>
          <p:nvPr/>
        </p:nvPicPr>
        <p:blipFill>
          <a:blip r:embed="rId14"/>
          <a:stretch>
            <a:fillRect/>
          </a:stretch>
        </p:blipFill>
        <p:spPr>
          <a:xfrm>
            <a:off x="116374" y="1732657"/>
            <a:ext cx="357773" cy="1701245"/>
          </a:xfrm>
          <a:prstGeom prst="rect">
            <a:avLst/>
          </a:prstGeom>
        </p:spPr>
      </p:pic>
      <p:pic>
        <p:nvPicPr>
          <p:cNvPr id="20" name="Picture 19">
            <a:extLst>
              <a:ext uri="{FF2B5EF4-FFF2-40B4-BE49-F238E27FC236}">
                <a16:creationId xmlns:a16="http://schemas.microsoft.com/office/drawing/2014/main" id="{022E5552-A7E3-0F9D-485C-4741098F7EEA}"/>
              </a:ext>
            </a:extLst>
          </p:cNvPr>
          <p:cNvPicPr>
            <a:picLocks noChangeAspect="1"/>
          </p:cNvPicPr>
          <p:nvPr/>
        </p:nvPicPr>
        <p:blipFill>
          <a:blip r:embed="rId15"/>
          <a:stretch>
            <a:fillRect/>
          </a:stretch>
        </p:blipFill>
        <p:spPr>
          <a:xfrm>
            <a:off x="5429217" y="1662825"/>
            <a:ext cx="323886" cy="1669812"/>
          </a:xfrm>
          <a:prstGeom prst="rect">
            <a:avLst/>
          </a:prstGeom>
        </p:spPr>
      </p:pic>
      <p:pic>
        <p:nvPicPr>
          <p:cNvPr id="27" name="Picture 26">
            <a:extLst>
              <a:ext uri="{FF2B5EF4-FFF2-40B4-BE49-F238E27FC236}">
                <a16:creationId xmlns:a16="http://schemas.microsoft.com/office/drawing/2014/main" id="{469B8A57-5FE7-B4DD-05E1-6C5A58570698}"/>
              </a:ext>
            </a:extLst>
          </p:cNvPr>
          <p:cNvPicPr>
            <a:picLocks noChangeAspect="1"/>
          </p:cNvPicPr>
          <p:nvPr/>
        </p:nvPicPr>
        <p:blipFill>
          <a:blip r:embed="rId16"/>
          <a:stretch>
            <a:fillRect/>
          </a:stretch>
        </p:blipFill>
        <p:spPr>
          <a:xfrm>
            <a:off x="6104761" y="1636385"/>
            <a:ext cx="315292" cy="1708444"/>
          </a:xfrm>
          <a:prstGeom prst="rect">
            <a:avLst/>
          </a:prstGeom>
        </p:spPr>
      </p:pic>
      <p:pic>
        <p:nvPicPr>
          <p:cNvPr id="28" name="Picture 27">
            <a:extLst>
              <a:ext uri="{FF2B5EF4-FFF2-40B4-BE49-F238E27FC236}">
                <a16:creationId xmlns:a16="http://schemas.microsoft.com/office/drawing/2014/main" id="{0AE6E9F5-D647-D8A4-7A02-C5AA524C743F}"/>
              </a:ext>
            </a:extLst>
          </p:cNvPr>
          <p:cNvPicPr>
            <a:picLocks noChangeAspect="1"/>
          </p:cNvPicPr>
          <p:nvPr/>
        </p:nvPicPr>
        <p:blipFill>
          <a:blip r:embed="rId17"/>
          <a:stretch>
            <a:fillRect/>
          </a:stretch>
        </p:blipFill>
        <p:spPr>
          <a:xfrm>
            <a:off x="11709596" y="1618305"/>
            <a:ext cx="341795" cy="1672613"/>
          </a:xfrm>
          <a:prstGeom prst="rect">
            <a:avLst/>
          </a:prstGeom>
        </p:spPr>
      </p:pic>
      <p:pic>
        <p:nvPicPr>
          <p:cNvPr id="29" name="Picture 28">
            <a:extLst>
              <a:ext uri="{FF2B5EF4-FFF2-40B4-BE49-F238E27FC236}">
                <a16:creationId xmlns:a16="http://schemas.microsoft.com/office/drawing/2014/main" id="{3CF9F386-4097-E5FC-40B5-4C807D37C06D}"/>
              </a:ext>
            </a:extLst>
          </p:cNvPr>
          <p:cNvPicPr>
            <a:picLocks noChangeAspect="1"/>
          </p:cNvPicPr>
          <p:nvPr/>
        </p:nvPicPr>
        <p:blipFill>
          <a:blip r:embed="rId18"/>
          <a:stretch>
            <a:fillRect/>
          </a:stretch>
        </p:blipFill>
        <p:spPr>
          <a:xfrm>
            <a:off x="2791897" y="6317506"/>
            <a:ext cx="638300" cy="400983"/>
          </a:xfrm>
          <a:prstGeom prst="rect">
            <a:avLst/>
          </a:prstGeom>
        </p:spPr>
      </p:pic>
      <p:pic>
        <p:nvPicPr>
          <p:cNvPr id="30" name="Picture 29">
            <a:extLst>
              <a:ext uri="{FF2B5EF4-FFF2-40B4-BE49-F238E27FC236}">
                <a16:creationId xmlns:a16="http://schemas.microsoft.com/office/drawing/2014/main" id="{07941827-C239-B773-19CD-E53CF308E9E2}"/>
              </a:ext>
            </a:extLst>
          </p:cNvPr>
          <p:cNvPicPr>
            <a:picLocks noChangeAspect="1"/>
          </p:cNvPicPr>
          <p:nvPr/>
        </p:nvPicPr>
        <p:blipFill>
          <a:blip r:embed="rId19"/>
          <a:stretch>
            <a:fillRect/>
          </a:stretch>
        </p:blipFill>
        <p:spPr>
          <a:xfrm>
            <a:off x="3219835" y="4768270"/>
            <a:ext cx="250728" cy="1504366"/>
          </a:xfrm>
          <a:prstGeom prst="rect">
            <a:avLst/>
          </a:prstGeom>
        </p:spPr>
      </p:pic>
      <p:pic>
        <p:nvPicPr>
          <p:cNvPr id="31" name="Picture 30">
            <a:extLst>
              <a:ext uri="{FF2B5EF4-FFF2-40B4-BE49-F238E27FC236}">
                <a16:creationId xmlns:a16="http://schemas.microsoft.com/office/drawing/2014/main" id="{40576F71-C88C-0956-EA12-B9CE2623A858}"/>
              </a:ext>
            </a:extLst>
          </p:cNvPr>
          <p:cNvPicPr>
            <a:picLocks noChangeAspect="1"/>
          </p:cNvPicPr>
          <p:nvPr/>
        </p:nvPicPr>
        <p:blipFill>
          <a:blip r:embed="rId19"/>
          <a:stretch>
            <a:fillRect/>
          </a:stretch>
        </p:blipFill>
        <p:spPr>
          <a:xfrm>
            <a:off x="9105392" y="4740674"/>
            <a:ext cx="250728" cy="1504366"/>
          </a:xfrm>
          <a:prstGeom prst="rect">
            <a:avLst/>
          </a:prstGeom>
        </p:spPr>
      </p:pic>
      <p:pic>
        <p:nvPicPr>
          <p:cNvPr id="32" name="Picture 31">
            <a:extLst>
              <a:ext uri="{FF2B5EF4-FFF2-40B4-BE49-F238E27FC236}">
                <a16:creationId xmlns:a16="http://schemas.microsoft.com/office/drawing/2014/main" id="{C9604EE0-0E93-1CC5-FDF2-1D9F70944A72}"/>
              </a:ext>
            </a:extLst>
          </p:cNvPr>
          <p:cNvPicPr>
            <a:picLocks noChangeAspect="1"/>
          </p:cNvPicPr>
          <p:nvPr/>
        </p:nvPicPr>
        <p:blipFill>
          <a:blip r:embed="rId20"/>
          <a:stretch>
            <a:fillRect/>
          </a:stretch>
        </p:blipFill>
        <p:spPr>
          <a:xfrm>
            <a:off x="2846166" y="4834526"/>
            <a:ext cx="367906" cy="1434085"/>
          </a:xfrm>
          <a:prstGeom prst="rect">
            <a:avLst/>
          </a:prstGeom>
        </p:spPr>
      </p:pic>
      <p:pic>
        <p:nvPicPr>
          <p:cNvPr id="33" name="Picture 32">
            <a:extLst>
              <a:ext uri="{FF2B5EF4-FFF2-40B4-BE49-F238E27FC236}">
                <a16:creationId xmlns:a16="http://schemas.microsoft.com/office/drawing/2014/main" id="{18CAE69D-8D06-ACEB-9FEC-3B83187157AE}"/>
              </a:ext>
            </a:extLst>
          </p:cNvPr>
          <p:cNvPicPr>
            <a:picLocks noChangeAspect="1"/>
          </p:cNvPicPr>
          <p:nvPr/>
        </p:nvPicPr>
        <p:blipFill>
          <a:blip r:embed="rId21"/>
          <a:stretch>
            <a:fillRect/>
          </a:stretch>
        </p:blipFill>
        <p:spPr>
          <a:xfrm>
            <a:off x="9332381" y="4786023"/>
            <a:ext cx="371058" cy="1461519"/>
          </a:xfrm>
          <a:prstGeom prst="rect">
            <a:avLst/>
          </a:prstGeom>
        </p:spPr>
      </p:pic>
      <p:pic>
        <p:nvPicPr>
          <p:cNvPr id="34" name="Picture 33">
            <a:extLst>
              <a:ext uri="{FF2B5EF4-FFF2-40B4-BE49-F238E27FC236}">
                <a16:creationId xmlns:a16="http://schemas.microsoft.com/office/drawing/2014/main" id="{A7F1E5FC-C766-8959-8693-17BB5B713988}"/>
              </a:ext>
            </a:extLst>
          </p:cNvPr>
          <p:cNvPicPr>
            <a:picLocks noChangeAspect="1"/>
          </p:cNvPicPr>
          <p:nvPr/>
        </p:nvPicPr>
        <p:blipFill>
          <a:blip r:embed="rId18"/>
          <a:stretch>
            <a:fillRect/>
          </a:stretch>
        </p:blipFill>
        <p:spPr>
          <a:xfrm>
            <a:off x="9026684" y="6317506"/>
            <a:ext cx="638300" cy="400983"/>
          </a:xfrm>
          <a:prstGeom prst="rect">
            <a:avLst/>
          </a:prstGeom>
        </p:spPr>
      </p:pic>
    </p:spTree>
    <p:extLst>
      <p:ext uri="{BB962C8B-B14F-4D97-AF65-F5344CB8AC3E}">
        <p14:creationId xmlns:p14="http://schemas.microsoft.com/office/powerpoint/2010/main" val="66008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BC16-6A06-0D3E-C744-41554A6E07D9}"/>
            </a:ext>
          </a:extLst>
        </p:cNvPr>
        <p:cNvGrpSpPr/>
        <p:nvPr/>
      </p:nvGrpSpPr>
      <p:grpSpPr>
        <a:xfrm>
          <a:off x="0" y="0"/>
          <a:ext cx="0" cy="0"/>
          <a:chOff x="0" y="0"/>
          <a:chExt cx="0" cy="0"/>
        </a:xfrm>
      </p:grpSpPr>
      <p:pic>
        <p:nvPicPr>
          <p:cNvPr id="1028" name="Picture 4" descr="Gene Expression | Learn Science at Scitable">
            <a:extLst>
              <a:ext uri="{FF2B5EF4-FFF2-40B4-BE49-F238E27FC236}">
                <a16:creationId xmlns:a16="http://schemas.microsoft.com/office/drawing/2014/main" id="{628561F1-4CB2-D64B-9E9C-96BD753E8B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07355" y="1706879"/>
            <a:ext cx="3284646" cy="29342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D489A4-9D2E-84A0-B0FB-192BDA2BD1CF}"/>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895E0FD4-3C9B-F462-D63C-250595B959D1}"/>
              </a:ext>
            </a:extLst>
          </p:cNvPr>
          <p:cNvSpPr txBox="1"/>
          <p:nvPr/>
        </p:nvSpPr>
        <p:spPr>
          <a:xfrm>
            <a:off x="-2" y="946632"/>
            <a:ext cx="11106914" cy="4016484"/>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Gene expression : </a:t>
            </a:r>
            <a:r>
              <a:rPr lang="en-US" sz="1700" dirty="0">
                <a:latin typeface="Calibri" panose="020F0502020204030204" pitchFamily="34" charset="0"/>
                <a:cs typeface="Calibri" panose="020F0502020204030204" pitchFamily="34" charset="0"/>
                <a:sym typeface="Wingdings" pitchFamily="2" charset="2"/>
              </a:rPr>
              <a:t>process by which information encoded in a gene is used to create a functional product (protein)</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mechanism by which genetic instructions (genotype) give rise to observable characteristics (phenotype)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main stages in this process (and determination of the phenotype) are:</a:t>
            </a:r>
          </a:p>
          <a:p>
            <a:pPr marL="285750" indent="-285750">
              <a:buFont typeface="Wingdings" pitchFamily="2" charset="2"/>
              <a:buChar char="Ø"/>
            </a:pPr>
            <a:endParaRPr lang="en-US" sz="1700" dirty="0">
              <a:latin typeface="Calibri" panose="020F0502020204030204" pitchFamily="34" charset="0"/>
              <a:cs typeface="Calibri" panose="020F0502020204030204" pitchFamily="34" charset="0"/>
              <a:sym typeface="Wingdings" pitchFamily="2" charset="2"/>
            </a:endParaRPr>
          </a:p>
          <a:p>
            <a:pPr marL="342900" indent="-342900">
              <a:buFont typeface="+mj-lt"/>
              <a:buAutoNum type="arabicPeriod"/>
            </a:pPr>
            <a:r>
              <a:rPr lang="en-US" sz="1700" i="1" dirty="0">
                <a:latin typeface="Calibri" panose="020F0502020204030204" pitchFamily="34" charset="0"/>
                <a:cs typeface="Calibri" panose="020F0502020204030204" pitchFamily="34" charset="0"/>
                <a:sym typeface="Wingdings" pitchFamily="2" charset="2"/>
              </a:rPr>
              <a:t>Transcription</a:t>
            </a:r>
            <a:r>
              <a:rPr lang="en-US" sz="1700" dirty="0">
                <a:latin typeface="Calibri" panose="020F0502020204030204" pitchFamily="34" charset="0"/>
                <a:cs typeface="Calibri" panose="020F0502020204030204" pitchFamily="34" charset="0"/>
                <a:sym typeface="Wingdings" pitchFamily="2" charset="2"/>
              </a:rPr>
              <a:t>: DNA gene transcript  complementary mRNA transcript</a:t>
            </a:r>
          </a:p>
          <a:p>
            <a:pPr marL="800100" lvl="1" indent="-34290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rate of gene transcription can be altered and regulated by: </a:t>
            </a:r>
          </a:p>
          <a:p>
            <a:pPr marL="1257300" lvl="2" indent="-34290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Binding of epigenetic tags to parts of the DNA</a:t>
            </a:r>
          </a:p>
          <a:p>
            <a:pPr marL="1257300" lvl="2" indent="-34290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Proteins and non-coding sequences (promoters, enhancers, transcription factors)</a:t>
            </a:r>
          </a:p>
          <a:p>
            <a:pPr marL="1257300" lvl="2" indent="-34290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changes in the environment</a:t>
            </a:r>
          </a:p>
          <a:p>
            <a:pPr marL="1257300" lvl="2" indent="-34290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signaling chemicals (such as hormones)</a:t>
            </a:r>
          </a:p>
          <a:p>
            <a:pPr marL="342900" indent="-342900">
              <a:buFont typeface="+mj-lt"/>
              <a:buAutoNum type="arabicPeriod"/>
            </a:pPr>
            <a:r>
              <a:rPr lang="en-US" sz="1700" i="1" dirty="0">
                <a:latin typeface="Calibri" panose="020F0502020204030204" pitchFamily="34" charset="0"/>
                <a:cs typeface="Calibri" panose="020F0502020204030204" pitchFamily="34" charset="0"/>
                <a:sym typeface="Wingdings" pitchFamily="2" charset="2"/>
              </a:rPr>
              <a:t>Translation</a:t>
            </a:r>
            <a:r>
              <a:rPr lang="en-US" sz="1700" dirty="0">
                <a:latin typeface="Calibri" panose="020F0502020204030204" pitchFamily="34" charset="0"/>
                <a:cs typeface="Calibri" panose="020F0502020204030204" pitchFamily="34" charset="0"/>
                <a:sym typeface="Wingdings" pitchFamily="2" charset="2"/>
              </a:rPr>
              <a:t>: mRNA transcript   polypeptide </a:t>
            </a:r>
          </a:p>
          <a:p>
            <a:pPr marL="800100" lvl="1" indent="-34290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Can be controlled via rate of mRNA degradation</a:t>
            </a:r>
          </a:p>
          <a:p>
            <a:pPr marL="342900" indent="-342900">
              <a:buFont typeface="+mj-lt"/>
              <a:buAutoNum type="arabicPeriod"/>
            </a:pPr>
            <a:r>
              <a:rPr lang="en-US" sz="1700" i="1" dirty="0">
                <a:latin typeface="Calibri" panose="020F0502020204030204" pitchFamily="34" charset="0"/>
                <a:cs typeface="Calibri" panose="020F0502020204030204" pitchFamily="34" charset="0"/>
                <a:sym typeface="Wingdings" pitchFamily="2" charset="2"/>
              </a:rPr>
              <a:t>Protein function </a:t>
            </a:r>
            <a:r>
              <a:rPr lang="en-US" sz="1700" dirty="0">
                <a:latin typeface="Calibri" panose="020F0502020204030204" pitchFamily="34" charset="0"/>
                <a:cs typeface="Calibri" panose="020F0502020204030204" pitchFamily="34" charset="0"/>
                <a:sym typeface="Wingdings" pitchFamily="2" charset="2"/>
              </a:rPr>
              <a:t> specific function within organism/cell (ex: enzymatic action, structural component)</a:t>
            </a:r>
          </a:p>
          <a:p>
            <a:endParaRPr lang="en-JP" sz="17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96CA31C-9059-BCD7-4373-4EA5E2DD59DB}"/>
              </a:ext>
            </a:extLst>
          </p:cNvPr>
          <p:cNvPicPr>
            <a:picLocks noChangeAspect="1"/>
          </p:cNvPicPr>
          <p:nvPr/>
        </p:nvPicPr>
        <p:blipFill>
          <a:blip r:embed="rId5"/>
          <a:stretch>
            <a:fillRect/>
          </a:stretch>
        </p:blipFill>
        <p:spPr>
          <a:xfrm>
            <a:off x="3160775" y="0"/>
            <a:ext cx="6629400" cy="816205"/>
          </a:xfrm>
          <a:prstGeom prst="rect">
            <a:avLst/>
          </a:prstGeom>
        </p:spPr>
      </p:pic>
      <p:pic>
        <p:nvPicPr>
          <p:cNvPr id="2" name="Picture 1">
            <a:extLst>
              <a:ext uri="{FF2B5EF4-FFF2-40B4-BE49-F238E27FC236}">
                <a16:creationId xmlns:a16="http://schemas.microsoft.com/office/drawing/2014/main" id="{F0733A1D-BF3F-AF9A-CF86-F7336C1DA09D}"/>
              </a:ext>
            </a:extLst>
          </p:cNvPr>
          <p:cNvPicPr>
            <a:picLocks noChangeAspect="1"/>
          </p:cNvPicPr>
          <p:nvPr/>
        </p:nvPicPr>
        <p:blipFill>
          <a:blip r:embed="rId6"/>
          <a:stretch>
            <a:fillRect/>
          </a:stretch>
        </p:blipFill>
        <p:spPr>
          <a:xfrm>
            <a:off x="2701628" y="4714314"/>
            <a:ext cx="6205727" cy="1955355"/>
          </a:xfrm>
          <a:prstGeom prst="rect">
            <a:avLst/>
          </a:prstGeom>
        </p:spPr>
      </p:pic>
    </p:spTree>
    <p:extLst>
      <p:ext uri="{BB962C8B-B14F-4D97-AF65-F5344CB8AC3E}">
        <p14:creationId xmlns:p14="http://schemas.microsoft.com/office/powerpoint/2010/main" val="210025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A507-3916-7867-262C-6BF5028736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9577B6-3F1F-13BA-12A7-B0295D5FE06F}"/>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30B81A7B-C1A2-FE51-684E-E6FC37953D54}"/>
              </a:ext>
            </a:extLst>
          </p:cNvPr>
          <p:cNvSpPr txBox="1"/>
          <p:nvPr/>
        </p:nvSpPr>
        <p:spPr>
          <a:xfrm>
            <a:off x="-2" y="809351"/>
            <a:ext cx="12192002" cy="2877711"/>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Monozygotic (MZ) twins (aka identical twins) are formed by the splitting of an early-stage embryo to form two natural genetic clones</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While the twins are born identical, they will develop different phenotypes due to exposure to different environments and thus acquiring a different epigenome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As both twins share the same genome and genetic profile, any changes in their phenotypes will be due to the environment</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In MZ twin studies, </a:t>
            </a:r>
            <a:r>
              <a:rPr lang="en-US" sz="1700" b="1" dirty="0">
                <a:latin typeface="Calibri" panose="020F0502020204030204" pitchFamily="34" charset="0"/>
                <a:cs typeface="Calibri" panose="020F0502020204030204" pitchFamily="34" charset="0"/>
                <a:sym typeface="Wingdings" pitchFamily="2" charset="2"/>
              </a:rPr>
              <a:t>differentially methylated regions (DMR) </a:t>
            </a:r>
            <a:r>
              <a:rPr lang="en-US" sz="1700" dirty="0">
                <a:latin typeface="Calibri" panose="020F0502020204030204" pitchFamily="34" charset="0"/>
                <a:cs typeface="Calibri" panose="020F0502020204030204" pitchFamily="34" charset="0"/>
                <a:sym typeface="Wingdings" pitchFamily="2" charset="2"/>
              </a:rPr>
              <a:t>are identified between the twins in order to explain potential differences they have in phenotypes (and disease prevalence) and therefore the effects of the environment on gene expression and phenotype as their genotype is controlled</a:t>
            </a:r>
          </a:p>
          <a:p>
            <a:pPr marL="285750" indent="-285750">
              <a:buFont typeface="Wingdings" pitchFamily="2" charset="2"/>
              <a:buChar char="Ø"/>
            </a:pPr>
            <a:endParaRPr lang="en-US" sz="1100" dirty="0">
              <a:latin typeface="Calibri" panose="020F0502020204030204" pitchFamily="34" charset="0"/>
              <a:cs typeface="Calibri" panose="020F0502020204030204" pitchFamily="34" charset="0"/>
              <a:sym typeface="Wingdings" pitchFamily="2" charset="2"/>
            </a:endParaRPr>
          </a:p>
          <a:p>
            <a:r>
              <a:rPr lang="en-US" sz="1700" dirty="0">
                <a:latin typeface="Calibri" panose="020F0502020204030204" pitchFamily="34" charset="0"/>
                <a:cs typeface="Calibri" panose="020F0502020204030204" pitchFamily="34" charset="0"/>
                <a:sym typeface="Wingdings" pitchFamily="2" charset="2"/>
              </a:rPr>
              <a:t>Ex: DNA methylation patterns were compared between MZ twin pairs aged 3 and pairs aged 50.  The results demonstrate a significant difference in methylation patterns as MZ twins aged</a:t>
            </a:r>
            <a:endParaRPr lang="en-JP" sz="17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B2486EE-17D5-A754-CC80-D2E210DF2539}"/>
              </a:ext>
            </a:extLst>
          </p:cNvPr>
          <p:cNvPicPr>
            <a:picLocks noChangeAspect="1"/>
          </p:cNvPicPr>
          <p:nvPr/>
        </p:nvPicPr>
        <p:blipFill>
          <a:blip r:embed="rId4"/>
          <a:stretch>
            <a:fillRect/>
          </a:stretch>
        </p:blipFill>
        <p:spPr>
          <a:xfrm>
            <a:off x="2697479" y="42198"/>
            <a:ext cx="7092696" cy="657332"/>
          </a:xfrm>
          <a:prstGeom prst="rect">
            <a:avLst/>
          </a:prstGeom>
        </p:spPr>
      </p:pic>
      <p:pic>
        <p:nvPicPr>
          <p:cNvPr id="2" name="Picture 1">
            <a:hlinkClick r:id="rId5"/>
            <a:extLst>
              <a:ext uri="{FF2B5EF4-FFF2-40B4-BE49-F238E27FC236}">
                <a16:creationId xmlns:a16="http://schemas.microsoft.com/office/drawing/2014/main" id="{90853632-09BA-15B4-49E7-BE09D1254F47}"/>
              </a:ext>
            </a:extLst>
          </p:cNvPr>
          <p:cNvPicPr>
            <a:picLocks noChangeAspect="1"/>
          </p:cNvPicPr>
          <p:nvPr/>
        </p:nvPicPr>
        <p:blipFill>
          <a:blip r:embed="rId6"/>
          <a:stretch>
            <a:fillRect/>
          </a:stretch>
        </p:blipFill>
        <p:spPr>
          <a:xfrm>
            <a:off x="1766852" y="3726818"/>
            <a:ext cx="5546757" cy="3110083"/>
          </a:xfrm>
          <a:prstGeom prst="rect">
            <a:avLst/>
          </a:prstGeom>
        </p:spPr>
      </p:pic>
      <p:pic>
        <p:nvPicPr>
          <p:cNvPr id="11270" name="Picture 6">
            <a:extLst>
              <a:ext uri="{FF2B5EF4-FFF2-40B4-BE49-F238E27FC236}">
                <a16:creationId xmlns:a16="http://schemas.microsoft.com/office/drawing/2014/main" id="{7FC862AE-F8DF-06BE-3A20-E7C57E31A14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18783" y="3647327"/>
            <a:ext cx="2658717" cy="3189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nk sign icon hyperlink symbol Royalty Free Vector Image">
            <a:extLst>
              <a:ext uri="{FF2B5EF4-FFF2-40B4-BE49-F238E27FC236}">
                <a16:creationId xmlns:a16="http://schemas.microsoft.com/office/drawing/2014/main" id="{52329D7B-4A89-9035-E834-17CB4355B8A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086110" y="6397697"/>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220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4BCB3-8AE7-120E-8B1E-C6488BA9E7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298A9B-36E3-D9A0-0C23-1082CEB07115}"/>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4" name="Picture 3">
            <a:extLst>
              <a:ext uri="{FF2B5EF4-FFF2-40B4-BE49-F238E27FC236}">
                <a16:creationId xmlns:a16="http://schemas.microsoft.com/office/drawing/2014/main" id="{EEDE8441-C74B-11F0-C810-8A0805FFA3E5}"/>
              </a:ext>
            </a:extLst>
          </p:cNvPr>
          <p:cNvPicPr>
            <a:picLocks noChangeAspect="1"/>
          </p:cNvPicPr>
          <p:nvPr/>
        </p:nvPicPr>
        <p:blipFill>
          <a:blip r:embed="rId4"/>
          <a:stretch>
            <a:fillRect/>
          </a:stretch>
        </p:blipFill>
        <p:spPr>
          <a:xfrm>
            <a:off x="2697479" y="42198"/>
            <a:ext cx="7092696" cy="657332"/>
          </a:xfrm>
          <a:prstGeom prst="rect">
            <a:avLst/>
          </a:prstGeom>
        </p:spPr>
      </p:pic>
      <p:pic>
        <p:nvPicPr>
          <p:cNvPr id="5" name="Picture 4">
            <a:extLst>
              <a:ext uri="{FF2B5EF4-FFF2-40B4-BE49-F238E27FC236}">
                <a16:creationId xmlns:a16="http://schemas.microsoft.com/office/drawing/2014/main" id="{A1F85CE9-7D50-A6AA-A4A1-282BD1615E7B}"/>
              </a:ext>
            </a:extLst>
          </p:cNvPr>
          <p:cNvPicPr>
            <a:picLocks noChangeAspect="1"/>
          </p:cNvPicPr>
          <p:nvPr/>
        </p:nvPicPr>
        <p:blipFill>
          <a:blip r:embed="rId5"/>
          <a:stretch>
            <a:fillRect/>
          </a:stretch>
        </p:blipFill>
        <p:spPr>
          <a:xfrm>
            <a:off x="1986169" y="770440"/>
            <a:ext cx="8219661" cy="6045362"/>
          </a:xfrm>
          <a:prstGeom prst="rect">
            <a:avLst/>
          </a:prstGeom>
        </p:spPr>
      </p:pic>
    </p:spTree>
    <p:extLst>
      <p:ext uri="{BB962C8B-B14F-4D97-AF65-F5344CB8AC3E}">
        <p14:creationId xmlns:p14="http://schemas.microsoft.com/office/powerpoint/2010/main" val="497367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AE86-7A32-1E05-B12F-4E10CF9B5F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9BF48F-B189-96E9-C8AD-CF831A3926CB}"/>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4" name="Picture 3">
            <a:extLst>
              <a:ext uri="{FF2B5EF4-FFF2-40B4-BE49-F238E27FC236}">
                <a16:creationId xmlns:a16="http://schemas.microsoft.com/office/drawing/2014/main" id="{E7A5607F-2E18-4093-C8D4-6FD54A501874}"/>
              </a:ext>
            </a:extLst>
          </p:cNvPr>
          <p:cNvPicPr>
            <a:picLocks noChangeAspect="1"/>
          </p:cNvPicPr>
          <p:nvPr/>
        </p:nvPicPr>
        <p:blipFill>
          <a:blip r:embed="rId4"/>
          <a:stretch>
            <a:fillRect/>
          </a:stretch>
        </p:blipFill>
        <p:spPr>
          <a:xfrm>
            <a:off x="2697479" y="42198"/>
            <a:ext cx="7092696" cy="657332"/>
          </a:xfrm>
          <a:prstGeom prst="rect">
            <a:avLst/>
          </a:prstGeom>
        </p:spPr>
      </p:pic>
      <p:pic>
        <p:nvPicPr>
          <p:cNvPr id="2" name="Picture 1">
            <a:extLst>
              <a:ext uri="{FF2B5EF4-FFF2-40B4-BE49-F238E27FC236}">
                <a16:creationId xmlns:a16="http://schemas.microsoft.com/office/drawing/2014/main" id="{00B3A763-1027-D95D-3F0C-A815421E558C}"/>
              </a:ext>
            </a:extLst>
          </p:cNvPr>
          <p:cNvPicPr>
            <a:picLocks noChangeAspect="1"/>
          </p:cNvPicPr>
          <p:nvPr/>
        </p:nvPicPr>
        <p:blipFill>
          <a:blip r:embed="rId5"/>
          <a:stretch>
            <a:fillRect/>
          </a:stretch>
        </p:blipFill>
        <p:spPr>
          <a:xfrm>
            <a:off x="1336332" y="1616766"/>
            <a:ext cx="9519336" cy="4385459"/>
          </a:xfrm>
          <a:prstGeom prst="rect">
            <a:avLst/>
          </a:prstGeom>
        </p:spPr>
      </p:pic>
      <p:sp>
        <p:nvSpPr>
          <p:cNvPr id="6" name="TextBox 5">
            <a:extLst>
              <a:ext uri="{FF2B5EF4-FFF2-40B4-BE49-F238E27FC236}">
                <a16:creationId xmlns:a16="http://schemas.microsoft.com/office/drawing/2014/main" id="{3E2864A1-1EC6-707B-989C-0158D1A0B051}"/>
              </a:ext>
            </a:extLst>
          </p:cNvPr>
          <p:cNvSpPr txBox="1"/>
          <p:nvPr/>
        </p:nvSpPr>
        <p:spPr>
          <a:xfrm>
            <a:off x="407536" y="980661"/>
            <a:ext cx="1095877" cy="369332"/>
          </a:xfrm>
          <a:prstGeom prst="rect">
            <a:avLst/>
          </a:prstGeom>
          <a:noFill/>
        </p:spPr>
        <p:txBody>
          <a:bodyPr wrap="none" rtlCol="0">
            <a:spAutoFit/>
          </a:bodyPr>
          <a:lstStyle/>
          <a:p>
            <a:r>
              <a:rPr lang="en-US" dirty="0">
                <a:solidFill>
                  <a:srgbClr val="C00000"/>
                </a:solidFill>
              </a:rPr>
              <a:t>A</a:t>
            </a:r>
            <a:r>
              <a:rPr lang="en-JP" dirty="0">
                <a:solidFill>
                  <a:srgbClr val="C00000"/>
                </a:solidFill>
              </a:rPr>
              <a:t>nswers:</a:t>
            </a:r>
          </a:p>
        </p:txBody>
      </p:sp>
    </p:spTree>
    <p:extLst>
      <p:ext uri="{BB962C8B-B14F-4D97-AF65-F5344CB8AC3E}">
        <p14:creationId xmlns:p14="http://schemas.microsoft.com/office/powerpoint/2010/main" val="28471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0BFBF-4D83-90AE-6986-7329B33DA3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C5D576-E233-4D71-6406-4E72C0B60475}"/>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EE7ED782-F5A5-7E8D-48D0-6F7315413602}"/>
              </a:ext>
            </a:extLst>
          </p:cNvPr>
          <p:cNvSpPr txBox="1"/>
          <p:nvPr/>
        </p:nvSpPr>
        <p:spPr>
          <a:xfrm>
            <a:off x="-1" y="1019784"/>
            <a:ext cx="6412994" cy="5586145"/>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Genome</a:t>
            </a:r>
            <a:r>
              <a:rPr lang="en-US" sz="1700" dirty="0">
                <a:latin typeface="Calibri" panose="020F0502020204030204" pitchFamily="34" charset="0"/>
                <a:cs typeface="Calibri" panose="020F0502020204030204" pitchFamily="34" charset="0"/>
                <a:sym typeface="Wingdings" pitchFamily="2" charset="2"/>
              </a:rPr>
              <a:t>: </a:t>
            </a:r>
            <a:r>
              <a:rPr lang="en-US" sz="1700" i="1" dirty="0">
                <a:latin typeface="Calibri" panose="020F0502020204030204" pitchFamily="34" charset="0"/>
                <a:cs typeface="Calibri" panose="020F0502020204030204" pitchFamily="34" charset="0"/>
                <a:sym typeface="Wingdings" pitchFamily="2" charset="2"/>
              </a:rPr>
              <a:t>the whole of the genetic information (typically DNA) of a cell</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Includes both coding and non-coding sequences</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Includes DNA in nucleus and organelles (mitochondrion and chloroplast)</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All cells in a multicellular organism share the same genome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As cells specialize, they only express some genes and not others</a:t>
            </a:r>
          </a:p>
          <a:p>
            <a:endParaRPr lang="en-US" sz="1700" dirty="0">
              <a:latin typeface="Calibri" panose="020F0502020204030204" pitchFamily="34" charset="0"/>
              <a:cs typeface="Calibri" panose="020F0502020204030204" pitchFamily="34" charset="0"/>
              <a:sym typeface="Wingdings" pitchFamily="2" charset="2"/>
            </a:endParaRPr>
          </a:p>
          <a:p>
            <a:r>
              <a:rPr lang="en-US" sz="1700" b="1" dirty="0">
                <a:latin typeface="Calibri" panose="020F0502020204030204" pitchFamily="34" charset="0"/>
                <a:cs typeface="Calibri" panose="020F0502020204030204" pitchFamily="34" charset="0"/>
                <a:sym typeface="Wingdings" pitchFamily="2" charset="2"/>
              </a:rPr>
              <a:t>Transcriptome</a:t>
            </a:r>
            <a:r>
              <a:rPr lang="en-US" sz="1700" dirty="0">
                <a:latin typeface="Calibri" panose="020F0502020204030204" pitchFamily="34" charset="0"/>
                <a:cs typeface="Calibri" panose="020F0502020204030204" pitchFamily="34" charset="0"/>
                <a:sym typeface="Wingdings" pitchFamily="2" charset="2"/>
              </a:rPr>
              <a:t>: </a:t>
            </a:r>
            <a:r>
              <a:rPr lang="en-US" sz="1700" i="1" dirty="0">
                <a:latin typeface="Calibri" panose="020F0502020204030204" pitchFamily="34" charset="0"/>
                <a:cs typeface="Calibri" panose="020F0502020204030204" pitchFamily="34" charset="0"/>
                <a:sym typeface="Wingdings" pitchFamily="2" charset="2"/>
              </a:rPr>
              <a:t>entire set of RNA transcripts present in a cell</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Includes mRNA, tRNA, rRNA</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No cell transcribes all of its genes simultaneously, and many genes are never transcribed in a given cell type, so its transcriptome does not contain an RNA copy of each gene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Transcriptome varies over time within any cell and between cells of a multicellular organism</a:t>
            </a:r>
          </a:p>
          <a:p>
            <a:endParaRPr lang="en-US" sz="1700" dirty="0">
              <a:latin typeface="Calibri" panose="020F0502020204030204" pitchFamily="34" charset="0"/>
              <a:cs typeface="Calibri" panose="020F0502020204030204" pitchFamily="34" charset="0"/>
              <a:sym typeface="Wingdings" pitchFamily="2" charset="2"/>
            </a:endParaRPr>
          </a:p>
          <a:p>
            <a:r>
              <a:rPr lang="en-US" sz="1700" b="1" dirty="0">
                <a:latin typeface="Calibri" panose="020F0502020204030204" pitchFamily="34" charset="0"/>
                <a:cs typeface="Calibri" panose="020F0502020204030204" pitchFamily="34" charset="0"/>
                <a:sym typeface="Wingdings" pitchFamily="2" charset="2"/>
              </a:rPr>
              <a:t>Proteome</a:t>
            </a:r>
            <a:r>
              <a:rPr lang="en-US" sz="1700" dirty="0">
                <a:latin typeface="Calibri" panose="020F0502020204030204" pitchFamily="34" charset="0"/>
                <a:cs typeface="Calibri" panose="020F0502020204030204" pitchFamily="34" charset="0"/>
                <a:sym typeface="Wingdings" pitchFamily="2" charset="2"/>
              </a:rPr>
              <a:t>: </a:t>
            </a:r>
            <a:r>
              <a:rPr lang="en-US" sz="1700" i="1" dirty="0">
                <a:latin typeface="Calibri" panose="020F0502020204030204" pitchFamily="34" charset="0"/>
                <a:cs typeface="Calibri" panose="020F0502020204030204" pitchFamily="34" charset="0"/>
                <a:sym typeface="Wingdings" pitchFamily="2" charset="2"/>
              </a:rPr>
              <a:t>entire set of proteins produced by a cell</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Based on the transcriptome but the quantities of each protein in a cell are not directly proportional to the quantity of corresponding mRNA due to regulation</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Pattern of gene expression within a cell determines its transcriptome, proteome and how it differentiates</a:t>
            </a:r>
            <a:endParaRPr lang="en-JP" sz="17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5D6B79D-5A6E-5457-26F5-AFCE54AD637D}"/>
              </a:ext>
            </a:extLst>
          </p:cNvPr>
          <p:cNvPicPr>
            <a:picLocks noChangeAspect="1"/>
          </p:cNvPicPr>
          <p:nvPr/>
        </p:nvPicPr>
        <p:blipFill>
          <a:blip r:embed="rId4"/>
          <a:stretch>
            <a:fillRect/>
          </a:stretch>
        </p:blipFill>
        <p:spPr>
          <a:xfrm>
            <a:off x="2744724" y="33054"/>
            <a:ext cx="6702552" cy="615618"/>
          </a:xfrm>
          <a:prstGeom prst="rect">
            <a:avLst/>
          </a:prstGeom>
        </p:spPr>
      </p:pic>
      <p:pic>
        <p:nvPicPr>
          <p:cNvPr id="4" name="Picture 3">
            <a:extLst>
              <a:ext uri="{FF2B5EF4-FFF2-40B4-BE49-F238E27FC236}">
                <a16:creationId xmlns:a16="http://schemas.microsoft.com/office/drawing/2014/main" id="{69B7B7C3-68BB-4B6A-1F9C-76FB25820036}"/>
              </a:ext>
            </a:extLst>
          </p:cNvPr>
          <p:cNvPicPr>
            <a:picLocks noChangeAspect="1"/>
          </p:cNvPicPr>
          <p:nvPr/>
        </p:nvPicPr>
        <p:blipFill>
          <a:blip r:embed="rId5">
            <a:extLst>
              <a:ext uri="{28A0092B-C50C-407E-A947-70E740481C1C}">
                <a14:useLocalDpi xmlns:a14="http://schemas.microsoft.com/office/drawing/2010/main"/>
              </a:ext>
            </a:extLst>
          </a:blip>
          <a:srcRect l="-100"/>
          <a:stretch/>
        </p:blipFill>
        <p:spPr>
          <a:xfrm>
            <a:off x="6412993" y="1126109"/>
            <a:ext cx="5802908" cy="4605782"/>
          </a:xfrm>
          <a:prstGeom prst="rect">
            <a:avLst/>
          </a:prstGeom>
        </p:spPr>
      </p:pic>
      <p:sp>
        <p:nvSpPr>
          <p:cNvPr id="5" name="TextBox 4">
            <a:extLst>
              <a:ext uri="{FF2B5EF4-FFF2-40B4-BE49-F238E27FC236}">
                <a16:creationId xmlns:a16="http://schemas.microsoft.com/office/drawing/2014/main" id="{8411B727-A76D-5113-D1AD-171BFD3082CE}"/>
              </a:ext>
            </a:extLst>
          </p:cNvPr>
          <p:cNvSpPr txBox="1"/>
          <p:nvPr/>
        </p:nvSpPr>
        <p:spPr>
          <a:xfrm>
            <a:off x="7689680" y="5990376"/>
            <a:ext cx="3515191" cy="615553"/>
          </a:xfrm>
          <a:prstGeom prst="rect">
            <a:avLst/>
          </a:prstGeom>
          <a:noFill/>
          <a:ln w="12700">
            <a:solidFill>
              <a:schemeClr val="tx1"/>
            </a:solidFill>
          </a:ln>
        </p:spPr>
        <p:txBody>
          <a:bodyPr wrap="square" rtlCol="0">
            <a:spAutoFit/>
          </a:bodyPr>
          <a:lstStyle/>
          <a:p>
            <a:r>
              <a:rPr lang="en-JP" sz="1700" i="1" dirty="0">
                <a:latin typeface="Calibri" panose="020F0502020204030204" pitchFamily="34" charset="0"/>
                <a:cs typeface="Calibri" panose="020F0502020204030204" pitchFamily="34" charset="0"/>
              </a:rPr>
              <a:t>The pattern of gene expression is a cell determines how it differentiates</a:t>
            </a:r>
          </a:p>
        </p:txBody>
      </p:sp>
    </p:spTree>
    <p:extLst>
      <p:ext uri="{BB962C8B-B14F-4D97-AF65-F5344CB8AC3E}">
        <p14:creationId xmlns:p14="http://schemas.microsoft.com/office/powerpoint/2010/main" val="304784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FA512-CFA6-F118-2A44-C484923C35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16F8CF-AB6C-84C2-9BCB-024DC65992DB}"/>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433DDD12-8340-F095-1E8A-650E6FD5388C}"/>
              </a:ext>
            </a:extLst>
          </p:cNvPr>
          <p:cNvSpPr txBox="1"/>
          <p:nvPr/>
        </p:nvSpPr>
        <p:spPr>
          <a:xfrm>
            <a:off x="0" y="810454"/>
            <a:ext cx="7120128" cy="615553"/>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Gene expression can be regulated at the </a:t>
            </a:r>
            <a:r>
              <a:rPr lang="en-US" sz="1700" u="sng" dirty="0">
                <a:latin typeface="Calibri" panose="020F0502020204030204" pitchFamily="34" charset="0"/>
                <a:cs typeface="Calibri" panose="020F0502020204030204" pitchFamily="34" charset="0"/>
                <a:sym typeface="Wingdings" pitchFamily="2" charset="2"/>
              </a:rPr>
              <a:t>transcription</a:t>
            </a:r>
            <a:r>
              <a:rPr lang="en-US" sz="1700" dirty="0">
                <a:latin typeface="Calibri" panose="020F0502020204030204" pitchFamily="34" charset="0"/>
                <a:cs typeface="Calibri" panose="020F0502020204030204" pitchFamily="34" charset="0"/>
                <a:sym typeface="Wingdings" pitchFamily="2" charset="2"/>
              </a:rPr>
              <a:t> stage via specific non-coding DNA sequences and proteins (transcription factors)</a:t>
            </a:r>
            <a:endParaRPr lang="en-JP" sz="17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60529DD-6C1E-727D-AFED-7B626E6F9FEA}"/>
              </a:ext>
            </a:extLst>
          </p:cNvPr>
          <p:cNvPicPr>
            <a:picLocks noChangeAspect="1"/>
          </p:cNvPicPr>
          <p:nvPr/>
        </p:nvPicPr>
        <p:blipFill>
          <a:blip r:embed="rId4"/>
          <a:stretch>
            <a:fillRect/>
          </a:stretch>
        </p:blipFill>
        <p:spPr>
          <a:xfrm>
            <a:off x="2718816" y="42198"/>
            <a:ext cx="6705600" cy="560331"/>
          </a:xfrm>
          <a:prstGeom prst="rect">
            <a:avLst/>
          </a:prstGeom>
        </p:spPr>
      </p:pic>
      <p:pic>
        <p:nvPicPr>
          <p:cNvPr id="4" name="Picture 3">
            <a:extLst>
              <a:ext uri="{FF2B5EF4-FFF2-40B4-BE49-F238E27FC236}">
                <a16:creationId xmlns:a16="http://schemas.microsoft.com/office/drawing/2014/main" id="{D444D6A9-6134-EAC4-8CA1-F7DBF674EBA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718816" y="370110"/>
            <a:ext cx="6705600" cy="352263"/>
          </a:xfrm>
          <a:prstGeom prst="rect">
            <a:avLst/>
          </a:prstGeom>
        </p:spPr>
      </p:pic>
      <p:sp>
        <p:nvSpPr>
          <p:cNvPr id="11" name="TextBox 10">
            <a:extLst>
              <a:ext uri="{FF2B5EF4-FFF2-40B4-BE49-F238E27FC236}">
                <a16:creationId xmlns:a16="http://schemas.microsoft.com/office/drawing/2014/main" id="{4B8B6446-DC9D-04F8-D38A-669587C2F53C}"/>
              </a:ext>
            </a:extLst>
          </p:cNvPr>
          <p:cNvSpPr txBox="1"/>
          <p:nvPr/>
        </p:nvSpPr>
        <p:spPr>
          <a:xfrm>
            <a:off x="82704" y="1556507"/>
            <a:ext cx="7400544" cy="1138773"/>
          </a:xfrm>
          <a:prstGeom prst="rect">
            <a:avLst/>
          </a:prstGeom>
          <a:noFill/>
        </p:spPr>
        <p:txBody>
          <a:bodyPr wrap="square">
            <a:spAutoFit/>
          </a:bodyPr>
          <a:lstStyle/>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Promoters</a:t>
            </a:r>
            <a:r>
              <a:rPr lang="en-US" sz="1700" dirty="0">
                <a:latin typeface="Calibri" panose="020F0502020204030204" pitchFamily="34" charset="0"/>
                <a:cs typeface="Calibri" panose="020F0502020204030204" pitchFamily="34" charset="0"/>
                <a:sym typeface="Wingdings" pitchFamily="2" charset="2"/>
              </a:rPr>
              <a:t>: non-coding DNA sequence upstream (in 5’ direction) of a gene </a:t>
            </a:r>
          </a:p>
          <a:p>
            <a:pPr marL="800100" lvl="1" indent="-342900">
              <a:buFont typeface="+mj-lt"/>
              <a:buAutoNum type="arabicPeriod"/>
            </a:pPr>
            <a:r>
              <a:rPr lang="en-US" sz="1700" dirty="0">
                <a:latin typeface="Calibri" panose="020F0502020204030204" pitchFamily="34" charset="0"/>
                <a:cs typeface="Calibri" panose="020F0502020204030204" pitchFamily="34" charset="0"/>
                <a:sym typeface="Wingdings" pitchFamily="2" charset="2"/>
              </a:rPr>
              <a:t>In eukaryotes, proteins (transcription factors) bind onto promoter region</a:t>
            </a:r>
          </a:p>
          <a:p>
            <a:pPr marL="800100" lvl="1" indent="-342900">
              <a:buFont typeface="+mj-lt"/>
              <a:buAutoNum type="arabicPeriod"/>
            </a:pPr>
            <a:r>
              <a:rPr lang="en-US" sz="1700" dirty="0">
                <a:latin typeface="Calibri" panose="020F0502020204030204" pitchFamily="34" charset="0"/>
                <a:cs typeface="Calibri" panose="020F0502020204030204" pitchFamily="34" charset="0"/>
                <a:sym typeface="Wingdings" pitchFamily="2" charset="2"/>
              </a:rPr>
              <a:t>RNA polymerase binds onto transcription factors and begins transcription of the gene (5’  3’ direction)</a:t>
            </a:r>
            <a:endParaRPr lang="en-JP" sz="17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DCA86FD-D9CE-CC3C-2314-D1742D556154}"/>
              </a:ext>
            </a:extLst>
          </p:cNvPr>
          <p:cNvPicPr>
            <a:picLocks noChangeAspect="1"/>
          </p:cNvPicPr>
          <p:nvPr/>
        </p:nvPicPr>
        <p:blipFill>
          <a:blip r:embed="rId6"/>
          <a:stretch>
            <a:fillRect/>
          </a:stretch>
        </p:blipFill>
        <p:spPr>
          <a:xfrm>
            <a:off x="8059033" y="700818"/>
            <a:ext cx="3611470" cy="2147706"/>
          </a:xfrm>
          <a:prstGeom prst="rect">
            <a:avLst/>
          </a:prstGeom>
        </p:spPr>
      </p:pic>
      <p:sp>
        <p:nvSpPr>
          <p:cNvPr id="13" name="TextBox 12">
            <a:extLst>
              <a:ext uri="{FF2B5EF4-FFF2-40B4-BE49-F238E27FC236}">
                <a16:creationId xmlns:a16="http://schemas.microsoft.com/office/drawing/2014/main" id="{DAAECE2A-E691-1FDE-554A-1EB945D4FDD1}"/>
              </a:ext>
            </a:extLst>
          </p:cNvPr>
          <p:cNvSpPr txBox="1"/>
          <p:nvPr/>
        </p:nvSpPr>
        <p:spPr>
          <a:xfrm>
            <a:off x="0" y="3160155"/>
            <a:ext cx="7400544" cy="1138773"/>
          </a:xfrm>
          <a:prstGeom prst="rect">
            <a:avLst/>
          </a:prstGeom>
          <a:noFill/>
        </p:spPr>
        <p:txBody>
          <a:bodyPr wrap="square">
            <a:spAutoFit/>
          </a:bodyPr>
          <a:lstStyle/>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Enhancers</a:t>
            </a:r>
            <a:r>
              <a:rPr lang="en-US" sz="1700" dirty="0">
                <a:latin typeface="Calibri" panose="020F0502020204030204" pitchFamily="34" charset="0"/>
                <a:cs typeface="Calibri" panose="020F0502020204030204" pitchFamily="34" charset="0"/>
                <a:sym typeface="Wingdings" pitchFamily="2" charset="2"/>
              </a:rPr>
              <a:t>: non-coding regulatory DNA sequence upstream or downstream of a gene (potentially thousands of bp away from the gene) which </a:t>
            </a:r>
            <a:r>
              <a:rPr lang="en-US" sz="1700" i="1" u="sng" dirty="0">
                <a:latin typeface="Calibri" panose="020F0502020204030204" pitchFamily="34" charset="0"/>
                <a:cs typeface="Calibri" panose="020F0502020204030204" pitchFamily="34" charset="0"/>
                <a:sym typeface="Wingdings" pitchFamily="2" charset="2"/>
              </a:rPr>
              <a:t>promotes</a:t>
            </a:r>
            <a:r>
              <a:rPr lang="en-US" sz="1700" i="1"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rPr>
              <a:t>gene transcription when bound to an </a:t>
            </a:r>
            <a:r>
              <a:rPr lang="en-US" sz="1700" b="1" dirty="0">
                <a:solidFill>
                  <a:srgbClr val="00B050"/>
                </a:solidFill>
                <a:latin typeface="Calibri" panose="020F0502020204030204" pitchFamily="34" charset="0"/>
                <a:cs typeface="Calibri" panose="020F0502020204030204" pitchFamily="34" charset="0"/>
                <a:sym typeface="Wingdings" pitchFamily="2" charset="2"/>
              </a:rPr>
              <a:t>activator protein, </a:t>
            </a:r>
            <a:r>
              <a:rPr lang="en-US" sz="1700" i="1" dirty="0">
                <a:latin typeface="Calibri" panose="020F0502020204030204" pitchFamily="34" charset="0"/>
                <a:cs typeface="Calibri" panose="020F0502020204030204" pitchFamily="34" charset="0"/>
                <a:sym typeface="Wingdings" pitchFamily="2" charset="2"/>
              </a:rPr>
              <a:t>increasing</a:t>
            </a:r>
            <a:r>
              <a:rPr lang="en-US" sz="1700" dirty="0">
                <a:latin typeface="Calibri" panose="020F0502020204030204" pitchFamily="34" charset="0"/>
                <a:cs typeface="Calibri" panose="020F0502020204030204" pitchFamily="34" charset="0"/>
                <a:sym typeface="Wingdings" pitchFamily="2" charset="2"/>
              </a:rPr>
              <a:t> the rate of gene expression</a:t>
            </a:r>
            <a:endParaRPr lang="en-JP" sz="1700" dirty="0">
              <a:latin typeface="Calibri" panose="020F0502020204030204" pitchFamily="34" charset="0"/>
              <a:cs typeface="Calibri" panose="020F0502020204030204" pitchFamily="34" charset="0"/>
            </a:endParaRPr>
          </a:p>
        </p:txBody>
      </p:sp>
      <p:pic>
        <p:nvPicPr>
          <p:cNvPr id="2054" name="Picture 6" descr="Diagram of an activator attached to a specific DNA sequence that is its binding site. The other end of the transcriptional activator (the one not bound to the DNA) interacts with general transcription factors, helping the general transcription factors and polymerase assemble tat the nearby promoter.">
            <a:extLst>
              <a:ext uri="{FF2B5EF4-FFF2-40B4-BE49-F238E27FC236}">
                <a16:creationId xmlns:a16="http://schemas.microsoft.com/office/drawing/2014/main" id="{647F6093-ECB2-FECA-BBAC-829DBE6790B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37538" y="3083115"/>
            <a:ext cx="4654461" cy="15933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23BC13-0462-7A21-D572-01F1C7DE7C47}"/>
              </a:ext>
            </a:extLst>
          </p:cNvPr>
          <p:cNvSpPr txBox="1"/>
          <p:nvPr/>
        </p:nvSpPr>
        <p:spPr>
          <a:xfrm>
            <a:off x="-14833" y="5115638"/>
            <a:ext cx="7217665" cy="615553"/>
          </a:xfrm>
          <a:prstGeom prst="rect">
            <a:avLst/>
          </a:prstGeom>
          <a:noFill/>
        </p:spPr>
        <p:txBody>
          <a:bodyPr wrap="square">
            <a:spAutoFit/>
          </a:bodyPr>
          <a:lstStyle/>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Silencers</a:t>
            </a:r>
            <a:r>
              <a:rPr lang="en-US" sz="1700" dirty="0">
                <a:latin typeface="Calibri" panose="020F0502020204030204" pitchFamily="34" charset="0"/>
                <a:cs typeface="Calibri" panose="020F0502020204030204" pitchFamily="34" charset="0"/>
                <a:sym typeface="Wingdings" pitchFamily="2" charset="2"/>
              </a:rPr>
              <a:t>: non-coding regulatory DNA which </a:t>
            </a:r>
            <a:r>
              <a:rPr lang="en-US" sz="1700" i="1" u="sng" dirty="0">
                <a:latin typeface="Calibri" panose="020F0502020204030204" pitchFamily="34" charset="0"/>
                <a:cs typeface="Calibri" panose="020F0502020204030204" pitchFamily="34" charset="0"/>
                <a:sym typeface="Wingdings" pitchFamily="2" charset="2"/>
              </a:rPr>
              <a:t>represses</a:t>
            </a:r>
            <a:r>
              <a:rPr lang="en-US" sz="1700" i="1"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sym typeface="Wingdings" pitchFamily="2" charset="2"/>
              </a:rPr>
              <a:t>gene transcription when bound to a </a:t>
            </a:r>
            <a:r>
              <a:rPr lang="en-US" sz="1700" b="1" dirty="0">
                <a:solidFill>
                  <a:srgbClr val="FF0000"/>
                </a:solidFill>
                <a:latin typeface="Calibri" panose="020F0502020204030204" pitchFamily="34" charset="0"/>
                <a:cs typeface="Calibri" panose="020F0502020204030204" pitchFamily="34" charset="0"/>
                <a:sym typeface="Wingdings" pitchFamily="2" charset="2"/>
              </a:rPr>
              <a:t>repressor protein, </a:t>
            </a:r>
            <a:r>
              <a:rPr lang="en-US" sz="1700" i="1" dirty="0">
                <a:latin typeface="Calibri" panose="020F0502020204030204" pitchFamily="34" charset="0"/>
                <a:cs typeface="Calibri" panose="020F0502020204030204" pitchFamily="34" charset="0"/>
                <a:sym typeface="Wingdings" pitchFamily="2" charset="2"/>
              </a:rPr>
              <a:t>decreasing</a:t>
            </a:r>
            <a:r>
              <a:rPr lang="en-US" sz="1700" dirty="0">
                <a:latin typeface="Calibri" panose="020F0502020204030204" pitchFamily="34" charset="0"/>
                <a:cs typeface="Calibri" panose="020F0502020204030204" pitchFamily="34" charset="0"/>
                <a:sym typeface="Wingdings" pitchFamily="2" charset="2"/>
              </a:rPr>
              <a:t> the rate of gene expression</a:t>
            </a:r>
            <a:endParaRPr lang="en-JP" sz="1700" dirty="0">
              <a:latin typeface="Calibri" panose="020F0502020204030204" pitchFamily="34" charset="0"/>
              <a:cs typeface="Calibri" panose="020F0502020204030204" pitchFamily="34" charset="0"/>
            </a:endParaRPr>
          </a:p>
        </p:txBody>
      </p:sp>
      <p:pic>
        <p:nvPicPr>
          <p:cNvPr id="2056" name="Picture 8" descr="Diagram of a repressor attached to a specific DNA sequence that is its binding site. When bound to this site, the repressor blocks formation of the transcription initiation complex at the promoter of a nearby gene.">
            <a:extLst>
              <a:ext uri="{FF2B5EF4-FFF2-40B4-BE49-F238E27FC236}">
                <a16:creationId xmlns:a16="http://schemas.microsoft.com/office/drawing/2014/main" id="{4AE41C9E-42AE-E544-61F6-592BD5EB6A1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37538" y="4959778"/>
            <a:ext cx="4654462" cy="18969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F9B699D-A0D8-23BF-57B6-5B36EF0980ED}"/>
              </a:ext>
            </a:extLst>
          </p:cNvPr>
          <p:cNvPicPr>
            <a:picLocks noChangeAspect="1"/>
          </p:cNvPicPr>
          <p:nvPr/>
        </p:nvPicPr>
        <p:blipFill>
          <a:blip r:embed="rId9"/>
          <a:stretch>
            <a:fillRect/>
          </a:stretch>
        </p:blipFill>
        <p:spPr>
          <a:xfrm>
            <a:off x="1302987" y="4116251"/>
            <a:ext cx="4514154" cy="931044"/>
          </a:xfrm>
          <a:prstGeom prst="rect">
            <a:avLst/>
          </a:prstGeom>
        </p:spPr>
      </p:pic>
      <p:pic>
        <p:nvPicPr>
          <p:cNvPr id="16" name="Picture 15">
            <a:extLst>
              <a:ext uri="{FF2B5EF4-FFF2-40B4-BE49-F238E27FC236}">
                <a16:creationId xmlns:a16="http://schemas.microsoft.com/office/drawing/2014/main" id="{5A515767-3420-BE12-669B-F4CFE2C09071}"/>
              </a:ext>
            </a:extLst>
          </p:cNvPr>
          <p:cNvPicPr>
            <a:picLocks noChangeAspect="1"/>
          </p:cNvPicPr>
          <p:nvPr/>
        </p:nvPicPr>
        <p:blipFill>
          <a:blip r:embed="rId10"/>
          <a:stretch>
            <a:fillRect/>
          </a:stretch>
        </p:blipFill>
        <p:spPr>
          <a:xfrm>
            <a:off x="1302987" y="5864005"/>
            <a:ext cx="4761923" cy="979226"/>
          </a:xfrm>
          <a:prstGeom prst="rect">
            <a:avLst/>
          </a:prstGeom>
        </p:spPr>
      </p:pic>
    </p:spTree>
    <p:extLst>
      <p:ext uri="{BB962C8B-B14F-4D97-AF65-F5344CB8AC3E}">
        <p14:creationId xmlns:p14="http://schemas.microsoft.com/office/powerpoint/2010/main" val="1719680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E37AA-07F9-CDC7-F8D8-7F92B47E95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DCDDD7-DF15-3D75-00A3-E037B790F60C}"/>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7EBBA4A0-64D1-2692-2A61-67556531B32B}"/>
              </a:ext>
            </a:extLst>
          </p:cNvPr>
          <p:cNvPicPr>
            <a:picLocks noChangeAspect="1"/>
          </p:cNvPicPr>
          <p:nvPr/>
        </p:nvPicPr>
        <p:blipFill>
          <a:blip r:embed="rId4"/>
          <a:stretch>
            <a:fillRect/>
          </a:stretch>
        </p:blipFill>
        <p:spPr>
          <a:xfrm>
            <a:off x="2921508" y="10215"/>
            <a:ext cx="6348984" cy="779955"/>
          </a:xfrm>
          <a:prstGeom prst="rect">
            <a:avLst/>
          </a:prstGeom>
        </p:spPr>
      </p:pic>
      <p:sp>
        <p:nvSpPr>
          <p:cNvPr id="4" name="TextBox 3">
            <a:extLst>
              <a:ext uri="{FF2B5EF4-FFF2-40B4-BE49-F238E27FC236}">
                <a16:creationId xmlns:a16="http://schemas.microsoft.com/office/drawing/2014/main" id="{B33A9E35-F494-EF6E-7D21-57841907D2F8}"/>
              </a:ext>
            </a:extLst>
          </p:cNvPr>
          <p:cNvSpPr txBox="1"/>
          <p:nvPr/>
        </p:nvSpPr>
        <p:spPr>
          <a:xfrm>
            <a:off x="99452" y="849639"/>
            <a:ext cx="7152708" cy="1846659"/>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Gene expression can be regulated at the </a:t>
            </a:r>
            <a:r>
              <a:rPr lang="en-US" sz="1700" u="sng" dirty="0">
                <a:latin typeface="Calibri" panose="020F0502020204030204" pitchFamily="34" charset="0"/>
                <a:cs typeface="Calibri" panose="020F0502020204030204" pitchFamily="34" charset="0"/>
                <a:sym typeface="Wingdings" pitchFamily="2" charset="2"/>
              </a:rPr>
              <a:t>translation</a:t>
            </a:r>
            <a:r>
              <a:rPr lang="en-US" sz="1700" dirty="0">
                <a:latin typeface="Calibri" panose="020F0502020204030204" pitchFamily="34" charset="0"/>
                <a:cs typeface="Calibri" panose="020F0502020204030204" pitchFamily="34" charset="0"/>
                <a:sym typeface="Wingdings" pitchFamily="2" charset="2"/>
              </a:rPr>
              <a:t> stage by regulating the rate at which mRNA transcripts are degraded</a:t>
            </a:r>
          </a:p>
          <a:p>
            <a:endParaRPr lang="en-US" sz="105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à"/>
            </a:pPr>
            <a:r>
              <a:rPr lang="en-US" sz="1700" i="1" dirty="0">
                <a:latin typeface="Calibri" panose="020F0502020204030204" pitchFamily="34" charset="0"/>
                <a:cs typeface="Calibri" panose="020F0502020204030204" pitchFamily="34" charset="0"/>
                <a:sym typeface="Wingdings" pitchFamily="2" charset="2"/>
              </a:rPr>
              <a:t>Recall (D1.2)</a:t>
            </a:r>
            <a:r>
              <a:rPr lang="en-US" sz="1700" dirty="0">
                <a:latin typeface="Calibri" panose="020F0502020204030204" pitchFamily="34" charset="0"/>
                <a:cs typeface="Calibri" panose="020F0502020204030204" pitchFamily="34" charset="0"/>
                <a:sym typeface="Wingdings" pitchFamily="2" charset="2"/>
              </a:rPr>
              <a:t>: i</a:t>
            </a:r>
            <a:r>
              <a:rPr lang="en-JP" sz="1700" dirty="0">
                <a:latin typeface="Calibri" panose="020F0502020204030204" pitchFamily="34" charset="0"/>
                <a:cs typeface="Calibri" panose="020F0502020204030204" pitchFamily="34" charset="0"/>
                <a:sym typeface="Wingdings" pitchFamily="2" charset="2"/>
              </a:rPr>
              <a:t>n eukaryotes, post-transcriptional modification involves:</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S</a:t>
            </a:r>
            <a:r>
              <a:rPr lang="en-JP" sz="1700" dirty="0">
                <a:latin typeface="Calibri" panose="020F0502020204030204" pitchFamily="34" charset="0"/>
                <a:cs typeface="Calibri" panose="020F0502020204030204" pitchFamily="34" charset="0"/>
                <a:sym typeface="Wingdings" pitchFamily="2" charset="2"/>
              </a:rPr>
              <a:t>plicing (removing introns and joining exons)</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A</a:t>
            </a:r>
            <a:r>
              <a:rPr lang="en-JP" sz="1700" dirty="0">
                <a:latin typeface="Calibri" panose="020F0502020204030204" pitchFamily="34" charset="0"/>
                <a:cs typeface="Calibri" panose="020F0502020204030204" pitchFamily="34" charset="0"/>
                <a:sym typeface="Wingdings" pitchFamily="2" charset="2"/>
              </a:rPr>
              <a:t>ddition of a 3’ poly-A tail</a:t>
            </a:r>
          </a:p>
          <a:p>
            <a:pPr marL="742950" lvl="1" indent="-285750">
              <a:buFont typeface="Courier New" panose="02070309020205020404" pitchFamily="49" charset="0"/>
              <a:buChar char="o"/>
            </a:pPr>
            <a:r>
              <a:rPr lang="en-JP" sz="1700" dirty="0">
                <a:latin typeface="Calibri" panose="020F0502020204030204" pitchFamily="34" charset="0"/>
                <a:cs typeface="Calibri" panose="020F0502020204030204" pitchFamily="34" charset="0"/>
                <a:sym typeface="Wingdings" pitchFamily="2" charset="2"/>
              </a:rPr>
              <a:t>Addition of a 5’ methylated guanosine cap</a:t>
            </a:r>
            <a:endParaRPr lang="en-JP" sz="1700" dirty="0">
              <a:latin typeface="Calibri" panose="020F0502020204030204" pitchFamily="34" charset="0"/>
              <a:cs typeface="Calibri" panose="020F0502020204030204" pitchFamily="34" charset="0"/>
            </a:endParaRPr>
          </a:p>
        </p:txBody>
      </p:sp>
      <p:pic>
        <p:nvPicPr>
          <p:cNvPr id="3074" name="Picture 2" descr="Eukaryotic pre-mRNA processing | RNA splicing (article) | Khan Academy">
            <a:extLst>
              <a:ext uri="{FF2B5EF4-FFF2-40B4-BE49-F238E27FC236}">
                <a16:creationId xmlns:a16="http://schemas.microsoft.com/office/drawing/2014/main" id="{865FC07B-7B21-60AF-CFFC-23B8FE77D7B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4491" r="3709"/>
          <a:stretch/>
        </p:blipFill>
        <p:spPr bwMode="auto">
          <a:xfrm>
            <a:off x="7302683" y="1156503"/>
            <a:ext cx="4901510" cy="19528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E93F9F-5DAD-FED2-93C7-60D799E5CEC8}"/>
              </a:ext>
            </a:extLst>
          </p:cNvPr>
          <p:cNvSpPr txBox="1"/>
          <p:nvPr/>
        </p:nvSpPr>
        <p:spPr>
          <a:xfrm>
            <a:off x="99452" y="2721571"/>
            <a:ext cx="7154788" cy="4178067"/>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Mature mRNA is degraded through poly-A tail removal, de-capping, and finally hydrolysis of mRNA transcript by </a:t>
            </a:r>
            <a:r>
              <a:rPr lang="en-US" sz="1700" b="1" dirty="0">
                <a:latin typeface="Calibri" panose="020F0502020204030204" pitchFamily="34" charset="0"/>
                <a:cs typeface="Calibri" panose="020F0502020204030204" pitchFamily="34" charset="0"/>
                <a:sym typeface="Wingdings" pitchFamily="2" charset="2"/>
              </a:rPr>
              <a:t>nuclease enzymes</a:t>
            </a:r>
            <a:r>
              <a:rPr lang="en-US" sz="1700" dirty="0">
                <a:latin typeface="Calibri" panose="020F0502020204030204" pitchFamily="34" charset="0"/>
                <a:cs typeface="Calibri" panose="020F0502020204030204" pitchFamily="34" charset="0"/>
                <a:sym typeface="Wingdings" pitchFamily="2" charset="2"/>
              </a:rPr>
              <a:t>, allowing the nucleotides to be recycled and re-used</a:t>
            </a:r>
          </a:p>
          <a:p>
            <a:endParaRPr lang="en-US" sz="105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length of the poly-A tail, hormones, chemical signals, and regulatory sequences can alter the rate of mRNA degradation, allowing </a:t>
            </a:r>
            <a:r>
              <a:rPr lang="en-US" sz="1700" u="sng" dirty="0">
                <a:latin typeface="Calibri" panose="020F0502020204030204" pitchFamily="34" charset="0"/>
                <a:cs typeface="Calibri" panose="020F0502020204030204" pitchFamily="34" charset="0"/>
                <a:sym typeface="Wingdings" pitchFamily="2" charset="2"/>
              </a:rPr>
              <a:t>regulation of protein translation</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rate the mRNA is degraded determines how long a transcript persists, and therefore the total amount of polypeptide produced:</a:t>
            </a:r>
          </a:p>
          <a:p>
            <a:pPr marL="742950" lvl="1" indent="-285750">
              <a:buFont typeface="Wingdings" pitchFamily="2" charset="2"/>
              <a:buChar char="§"/>
            </a:pPr>
            <a:r>
              <a:rPr lang="en-US" sz="1700" dirty="0">
                <a:latin typeface="Calibri" panose="020F0502020204030204" pitchFamily="34" charset="0"/>
                <a:cs typeface="Calibri" panose="020F0502020204030204" pitchFamily="34" charset="0"/>
                <a:sym typeface="Wingdings" pitchFamily="2" charset="2"/>
              </a:rPr>
              <a:t>Slower rate of degradation  mRNA persists longer  more translation of mRNA   more protein made over time</a:t>
            </a:r>
          </a:p>
          <a:p>
            <a:pPr marL="742950" lvl="1" indent="-285750">
              <a:buFont typeface="Wingdings" pitchFamily="2" charset="2"/>
              <a:buChar char="§"/>
            </a:pPr>
            <a:r>
              <a:rPr lang="en-US" sz="1700" dirty="0">
                <a:latin typeface="Calibri" panose="020F0502020204030204" pitchFamily="34" charset="0"/>
                <a:cs typeface="Calibri" panose="020F0502020204030204" pitchFamily="34" charset="0"/>
                <a:sym typeface="Wingdings" pitchFamily="2" charset="2"/>
              </a:rPr>
              <a:t>Faster rate of degradation  mRNA persists shorter  less translation of mRNA   less protein made over time</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rate of this degradation is very variable:</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Ex: 30 nucleotides removed/min  mRNA persists for ~5 minutes </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Ex: 1-2 nucleotides removed/</a:t>
            </a:r>
            <a:r>
              <a:rPr lang="en-US" sz="1700" dirty="0" err="1">
                <a:latin typeface="Calibri" panose="020F0502020204030204" pitchFamily="34" charset="0"/>
                <a:cs typeface="Calibri" panose="020F0502020204030204" pitchFamily="34" charset="0"/>
                <a:sym typeface="Wingdings" pitchFamily="2" charset="2"/>
              </a:rPr>
              <a:t>hr</a:t>
            </a:r>
            <a:r>
              <a:rPr lang="en-US" sz="1700" dirty="0">
                <a:latin typeface="Calibri" panose="020F0502020204030204" pitchFamily="34" charset="0"/>
                <a:cs typeface="Calibri" panose="020F0502020204030204" pitchFamily="34" charset="0"/>
                <a:sym typeface="Wingdings" pitchFamily="2" charset="2"/>
              </a:rPr>
              <a:t>  mRNA persists for a ~week</a:t>
            </a:r>
          </a:p>
        </p:txBody>
      </p:sp>
      <p:pic>
        <p:nvPicPr>
          <p:cNvPr id="3078" name="Picture 6" descr="The 5′ → 3′ degradation pathway exonuclease-mediated decay begins with... |  Download Scientific Diagram">
            <a:hlinkClick r:id="rId6"/>
            <a:extLst>
              <a:ext uri="{FF2B5EF4-FFF2-40B4-BE49-F238E27FC236}">
                <a16:creationId xmlns:a16="http://schemas.microsoft.com/office/drawing/2014/main" id="{5EE25D71-6386-EEB7-190F-606173925B3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52160" y="3578694"/>
            <a:ext cx="4901511" cy="28717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9B200E1-C764-6B77-6E62-89444C65E31A}"/>
              </a:ext>
            </a:extLst>
          </p:cNvPr>
          <p:cNvSpPr txBox="1"/>
          <p:nvPr/>
        </p:nvSpPr>
        <p:spPr>
          <a:xfrm>
            <a:off x="9294017" y="6450403"/>
            <a:ext cx="918841" cy="276999"/>
          </a:xfrm>
          <a:prstGeom prst="rect">
            <a:avLst/>
          </a:prstGeom>
          <a:noFill/>
        </p:spPr>
        <p:txBody>
          <a:bodyPr wrap="none" rtlCol="0">
            <a:spAutoFit/>
          </a:bodyPr>
          <a:lstStyle/>
          <a:p>
            <a:r>
              <a:rPr lang="en-JP" sz="1200" b="1" dirty="0">
                <a:solidFill>
                  <a:srgbClr val="C00000"/>
                </a:solidFill>
              </a:rPr>
              <a:t>(nuclease)</a:t>
            </a:r>
            <a:endParaRPr lang="en-JP" b="1" dirty="0">
              <a:solidFill>
                <a:srgbClr val="C00000"/>
              </a:solidFill>
            </a:endParaRPr>
          </a:p>
        </p:txBody>
      </p:sp>
      <p:pic>
        <p:nvPicPr>
          <p:cNvPr id="6" name="Picture 5" descr="Link sign icon hyperlink symbol Royalty Free Vector Image">
            <a:extLst>
              <a:ext uri="{FF2B5EF4-FFF2-40B4-BE49-F238E27FC236}">
                <a16:creationId xmlns:a16="http://schemas.microsoft.com/office/drawing/2014/main" id="{CEE0AACF-EBD2-8A49-5C3F-D332B5C4030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331816" y="6149698"/>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6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DF72-0AEF-4C0E-6923-450C0497F5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57F7E8-D6BF-3E95-C6A8-F6E9ED43B318}"/>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CF37B388-CCA4-26DA-AF68-57302CABD8D7}"/>
              </a:ext>
            </a:extLst>
          </p:cNvPr>
          <p:cNvSpPr txBox="1"/>
          <p:nvPr/>
        </p:nvSpPr>
        <p:spPr>
          <a:xfrm>
            <a:off x="-2" y="861288"/>
            <a:ext cx="12192002" cy="1954381"/>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Gene expression can be regulated and impacted by external factors:</a:t>
            </a:r>
          </a:p>
          <a:p>
            <a:endParaRPr lang="en-US" sz="1000" dirty="0">
              <a:latin typeface="Calibri" panose="020F0502020204030204" pitchFamily="34" charset="0"/>
              <a:cs typeface="Calibri" panose="020F0502020204030204" pitchFamily="34" charset="0"/>
              <a:sym typeface="Wingdings" pitchFamily="2" charset="2"/>
            </a:endParaRPr>
          </a:p>
          <a:p>
            <a:r>
              <a:rPr lang="en-US" sz="1700" u="sng" dirty="0">
                <a:latin typeface="Calibri" panose="020F0502020204030204" pitchFamily="34" charset="0"/>
                <a:cs typeface="Calibri" panose="020F0502020204030204" pitchFamily="34" charset="0"/>
                <a:sym typeface="Wingdings" pitchFamily="2" charset="2"/>
              </a:rPr>
              <a:t>Effect of biochemical concentration: </a:t>
            </a:r>
            <a:r>
              <a:rPr lang="en-US" sz="1700" b="1" u="sng" dirty="0">
                <a:latin typeface="Calibri" panose="020F0502020204030204" pitchFamily="34" charset="0"/>
                <a:cs typeface="Calibri" panose="020F0502020204030204" pitchFamily="34" charset="0"/>
                <a:sym typeface="Wingdings" pitchFamily="2" charset="2"/>
              </a:rPr>
              <a:t>tryptophan biosynthesis in </a:t>
            </a:r>
            <a:r>
              <a:rPr lang="en-US" sz="1700" b="1" i="1" u="sng" dirty="0">
                <a:latin typeface="Calibri" panose="020F0502020204030204" pitchFamily="34" charset="0"/>
                <a:cs typeface="Calibri" panose="020F0502020204030204" pitchFamily="34" charset="0"/>
                <a:sym typeface="Wingdings" pitchFamily="2" charset="2"/>
              </a:rPr>
              <a:t>E. coli</a:t>
            </a:r>
            <a:r>
              <a:rPr lang="en-US" sz="1700" b="1" u="sng" dirty="0">
                <a:latin typeface="Calibri" panose="020F0502020204030204" pitchFamily="34" charset="0"/>
                <a:cs typeface="Calibri" panose="020F0502020204030204" pitchFamily="34" charset="0"/>
                <a:sym typeface="Wingdings" pitchFamily="2" charset="2"/>
              </a:rPr>
              <a:t> bacteria</a:t>
            </a:r>
          </a:p>
          <a:p>
            <a:endParaRPr lang="en-US" sz="900" u="sng"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The </a:t>
            </a:r>
            <a:r>
              <a:rPr lang="en-US" sz="1700" i="1" dirty="0">
                <a:latin typeface="Calibri" panose="020F0502020204030204" pitchFamily="34" charset="0"/>
                <a:cs typeface="Calibri" panose="020F0502020204030204" pitchFamily="34" charset="0"/>
              </a:rPr>
              <a:t>trp</a:t>
            </a:r>
            <a:r>
              <a:rPr lang="en-US" sz="1700" dirty="0">
                <a:latin typeface="Calibri" panose="020F0502020204030204" pitchFamily="34" charset="0"/>
                <a:cs typeface="Calibri" panose="020F0502020204030204" pitchFamily="34" charset="0"/>
              </a:rPr>
              <a:t> operon is a group of genes that controls the biosynthesis of tryptophan, allowing bacterium to produce its own tryptophan when it is unavailable from the environment. The genes are controlled by the same promoter region and are transcribed together.</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The </a:t>
            </a:r>
            <a:r>
              <a:rPr lang="en-US" sz="1700" i="1" dirty="0" err="1">
                <a:latin typeface="Calibri" panose="020F0502020204030204" pitchFamily="34" charset="0"/>
                <a:cs typeface="Calibri" panose="020F0502020204030204" pitchFamily="34" charset="0"/>
              </a:rPr>
              <a:t>trp</a:t>
            </a:r>
            <a:r>
              <a:rPr lang="en-US" sz="1700" dirty="0">
                <a:latin typeface="Calibri" panose="020F0502020204030204" pitchFamily="34" charset="0"/>
                <a:cs typeface="Calibri" panose="020F0502020204030204" pitchFamily="34" charset="0"/>
              </a:rPr>
              <a:t> operon used to conserve energy by producing </a:t>
            </a:r>
            <a:r>
              <a:rPr lang="en-US" sz="1700" u="sng" dirty="0">
                <a:latin typeface="Calibri" panose="020F0502020204030204" pitchFamily="34" charset="0"/>
                <a:cs typeface="Calibri" panose="020F0502020204030204" pitchFamily="34" charset="0"/>
              </a:rPr>
              <a:t>tryptophan-synthesising enzymes</a:t>
            </a:r>
            <a:r>
              <a:rPr lang="en-US" sz="1700" dirty="0">
                <a:latin typeface="Calibri" panose="020F0502020204030204" pitchFamily="34" charset="0"/>
                <a:cs typeface="Calibri" panose="020F0502020204030204" pitchFamily="34" charset="0"/>
              </a:rPr>
              <a:t> </a:t>
            </a:r>
            <a:r>
              <a:rPr lang="en-US" sz="1700" i="1" dirty="0">
                <a:latin typeface="Calibri" panose="020F0502020204030204" pitchFamily="34" charset="0"/>
                <a:cs typeface="Calibri" panose="020F0502020204030204" pitchFamily="34" charset="0"/>
              </a:rPr>
              <a:t>only</a:t>
            </a:r>
            <a:r>
              <a:rPr lang="en-US" sz="1700" dirty="0">
                <a:latin typeface="Calibri" panose="020F0502020204030204" pitchFamily="34" charset="0"/>
                <a:cs typeface="Calibri" panose="020F0502020204030204" pitchFamily="34" charset="0"/>
              </a:rPr>
              <a:t> when tryptophan is absent and needed</a:t>
            </a:r>
          </a:p>
          <a:p>
            <a:endParaRPr lang="en-US" sz="17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75B6CF-7D5C-481A-FD26-A3D01CEA0319}"/>
              </a:ext>
            </a:extLst>
          </p:cNvPr>
          <p:cNvPicPr>
            <a:picLocks noChangeAspect="1"/>
          </p:cNvPicPr>
          <p:nvPr/>
        </p:nvPicPr>
        <p:blipFill>
          <a:blip r:embed="rId4"/>
          <a:stretch>
            <a:fillRect/>
          </a:stretch>
        </p:blipFill>
        <p:spPr>
          <a:xfrm>
            <a:off x="2747843" y="42198"/>
            <a:ext cx="6696314" cy="820739"/>
          </a:xfrm>
          <a:prstGeom prst="rect">
            <a:avLst/>
          </a:prstGeom>
        </p:spPr>
      </p:pic>
      <p:cxnSp>
        <p:nvCxnSpPr>
          <p:cNvPr id="5" name="Straight Connector 4">
            <a:extLst>
              <a:ext uri="{FF2B5EF4-FFF2-40B4-BE49-F238E27FC236}">
                <a16:creationId xmlns:a16="http://schemas.microsoft.com/office/drawing/2014/main" id="{B880BA0F-1F91-8F76-A35A-5F81F5B5F16B}"/>
              </a:ext>
            </a:extLst>
          </p:cNvPr>
          <p:cNvCxnSpPr>
            <a:cxnSpLocks/>
          </p:cNvCxnSpPr>
          <p:nvPr/>
        </p:nvCxnSpPr>
        <p:spPr>
          <a:xfrm>
            <a:off x="5792163" y="2620231"/>
            <a:ext cx="0" cy="410729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4098" name="Picture 2" descr="Diagram showing the trp operon when tryptophan is absent, with the repressor protein inactive and RNA polymerase transcribing the structural genes.">
            <a:extLst>
              <a:ext uri="{FF2B5EF4-FFF2-40B4-BE49-F238E27FC236}">
                <a16:creationId xmlns:a16="http://schemas.microsoft.com/office/drawing/2014/main" id="{8560CF1D-8DC2-EBEF-055E-20EADD57152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6968" r="9736" b="5854"/>
          <a:stretch>
            <a:fillRect/>
          </a:stretch>
        </p:blipFill>
        <p:spPr bwMode="auto">
          <a:xfrm>
            <a:off x="-459051" y="2620231"/>
            <a:ext cx="5667397" cy="2288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33091CF-9711-794B-1EA6-8EA9A2B6BE87}"/>
              </a:ext>
            </a:extLst>
          </p:cNvPr>
          <p:cNvSpPr txBox="1"/>
          <p:nvPr/>
        </p:nvSpPr>
        <p:spPr>
          <a:xfrm>
            <a:off x="1" y="4987728"/>
            <a:ext cx="5669278" cy="1605568"/>
          </a:xfrm>
          <a:prstGeom prst="rect">
            <a:avLst/>
          </a:prstGeom>
          <a:noFill/>
        </p:spPr>
        <p:txBody>
          <a:bodyPr wrap="square">
            <a:spAutoFit/>
          </a:bodyPr>
          <a:lstStyle/>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3069A4"/>
                </a:solidFill>
                <a:effectLst/>
                <a:latin typeface="Calibri" panose="020F0502020204030204" pitchFamily="34" charset="0"/>
                <a:cs typeface="Calibri" panose="020F0502020204030204" pitchFamily="34" charset="0"/>
              </a:rPr>
              <a:t>repressor protein </a:t>
            </a:r>
            <a:r>
              <a:rPr lang="en-US" sz="1700" b="0" i="0" dirty="0">
                <a:effectLst/>
                <a:latin typeface="Calibri" panose="020F0502020204030204" pitchFamily="34" charset="0"/>
                <a:cs typeface="Calibri" panose="020F0502020204030204" pitchFamily="34" charset="0"/>
              </a:rPr>
              <a:t>is inactive and cannot bind to </a:t>
            </a:r>
            <a:r>
              <a:rPr lang="en-US" sz="1700" b="0" i="0" dirty="0">
                <a:solidFill>
                  <a:srgbClr val="119D8B"/>
                </a:solidFill>
                <a:effectLst/>
                <a:latin typeface="Calibri" panose="020F0502020204030204" pitchFamily="34" charset="0"/>
                <a:cs typeface="Calibri" panose="020F0502020204030204" pitchFamily="34" charset="0"/>
              </a:rPr>
              <a:t>operator </a:t>
            </a: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binds to the </a:t>
            </a:r>
            <a:r>
              <a:rPr lang="en-US" sz="1700" b="0" i="0" dirty="0">
                <a:solidFill>
                  <a:srgbClr val="BC3A70"/>
                </a:solidFill>
                <a:effectLst/>
                <a:latin typeface="Calibri" panose="020F0502020204030204" pitchFamily="34" charset="0"/>
                <a:cs typeface="Calibri" panose="020F0502020204030204" pitchFamily="34" charset="0"/>
              </a:rPr>
              <a:t>promoter</a:t>
            </a:r>
            <a:endParaRPr lang="en-US" sz="1700" b="0" i="0" dirty="0">
              <a:effectLst/>
              <a:latin typeface="Calibri" panose="020F0502020204030204" pitchFamily="34" charset="0"/>
              <a:cs typeface="Calibri" panose="020F0502020204030204" pitchFamily="34" charset="0"/>
            </a:endParaRP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transcribes the </a:t>
            </a:r>
            <a:r>
              <a:rPr lang="en-US" sz="1700" b="0" i="0" dirty="0">
                <a:solidFill>
                  <a:srgbClr val="FE942E"/>
                </a:solidFill>
                <a:effectLst/>
                <a:latin typeface="Calibri" panose="020F0502020204030204" pitchFamily="34" charset="0"/>
                <a:cs typeface="Calibri" panose="020F0502020204030204" pitchFamily="34" charset="0"/>
              </a:rPr>
              <a:t>structural genes</a:t>
            </a:r>
            <a:endParaRPr lang="en-US" sz="1700" b="0" i="0" dirty="0">
              <a:effectLst/>
              <a:latin typeface="Calibri" panose="020F0502020204030204" pitchFamily="34" charset="0"/>
              <a:cs typeface="Calibri" panose="020F0502020204030204" pitchFamily="34" charset="0"/>
            </a:endParaRP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The enzymes for tryptophan biosynthesis are produced</a:t>
            </a:r>
          </a:p>
          <a:p>
            <a:pPr algn="l">
              <a:spcBef>
                <a:spcPts val="225"/>
              </a:spcBef>
              <a:spcAft>
                <a:spcPts val="225"/>
              </a:spcAft>
            </a:pPr>
            <a:r>
              <a:rPr lang="en-US" sz="1700" i="1" dirty="0">
                <a:latin typeface="Calibri" panose="020F0502020204030204" pitchFamily="34" charset="0"/>
                <a:cs typeface="Calibri" panose="020F0502020204030204" pitchFamily="34" charset="0"/>
              </a:rPr>
              <a:t>Tryptophan concentrations will build over time</a:t>
            </a:r>
            <a:endParaRPr lang="en-US" sz="1700" b="0" i="1" dirty="0">
              <a:effectLst/>
              <a:latin typeface="Calibri" panose="020F0502020204030204" pitchFamily="34" charset="0"/>
              <a:cs typeface="Calibri" panose="020F0502020204030204" pitchFamily="34" charset="0"/>
            </a:endParaRPr>
          </a:p>
        </p:txBody>
      </p:sp>
      <p:pic>
        <p:nvPicPr>
          <p:cNvPr id="4100" name="Picture 4" descr="Diagram showing the trp operon when tryptophan is present, with tryptophan binding to the repressor as a corepressor, activating it to bind the operator and block transcription.">
            <a:extLst>
              <a:ext uri="{FF2B5EF4-FFF2-40B4-BE49-F238E27FC236}">
                <a16:creationId xmlns:a16="http://schemas.microsoft.com/office/drawing/2014/main" id="{8D6C06A1-32F2-BF36-E8E4-B4A1847A5E6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9306" t="17600" r="11111" b="6450"/>
          <a:stretch>
            <a:fillRect/>
          </a:stretch>
        </p:blipFill>
        <p:spPr bwMode="auto">
          <a:xfrm>
            <a:off x="6059426" y="2692018"/>
            <a:ext cx="5273889" cy="22367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E7D616-61A6-1FA1-D19F-0556176E45E6}"/>
              </a:ext>
            </a:extLst>
          </p:cNvPr>
          <p:cNvSpPr txBox="1"/>
          <p:nvPr/>
        </p:nvSpPr>
        <p:spPr>
          <a:xfrm>
            <a:off x="5989320" y="4987728"/>
            <a:ext cx="6202680" cy="1867178"/>
          </a:xfrm>
          <a:prstGeom prst="rect">
            <a:avLst/>
          </a:prstGeom>
          <a:noFill/>
        </p:spPr>
        <p:txBody>
          <a:bodyPr wrap="square">
            <a:spAutoFit/>
          </a:bodyPr>
          <a:lstStyle/>
          <a:p>
            <a:pPr marL="342900" indent="-342900">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Tryptophan </a:t>
            </a:r>
            <a:r>
              <a:rPr lang="en-US" sz="1700" dirty="0">
                <a:solidFill>
                  <a:srgbClr val="3069A4"/>
                </a:solidFill>
                <a:latin typeface="Calibri" panose="020F0502020204030204" pitchFamily="34" charset="0"/>
                <a:cs typeface="Calibri" panose="020F0502020204030204" pitchFamily="34" charset="0"/>
              </a:rPr>
              <a:t>(corepressor) </a:t>
            </a:r>
            <a:r>
              <a:rPr lang="en-US" sz="1700" b="0" i="0" dirty="0">
                <a:effectLst/>
                <a:latin typeface="Calibri" panose="020F0502020204030204" pitchFamily="34" charset="0"/>
                <a:cs typeface="Calibri" panose="020F0502020204030204" pitchFamily="34" charset="0"/>
              </a:rPr>
              <a:t>binds to the inactive </a:t>
            </a:r>
            <a:r>
              <a:rPr lang="en-US" sz="1700" b="0" i="0" dirty="0">
                <a:solidFill>
                  <a:srgbClr val="3069A4"/>
                </a:solidFill>
                <a:effectLst/>
                <a:latin typeface="Calibri" panose="020F0502020204030204" pitchFamily="34" charset="0"/>
                <a:cs typeface="Calibri" panose="020F0502020204030204" pitchFamily="34" charset="0"/>
              </a:rPr>
              <a:t>repressor protein</a:t>
            </a:r>
          </a:p>
          <a:p>
            <a:pPr marL="342900" indent="-342900">
              <a:spcBef>
                <a:spcPts val="225"/>
              </a:spcBef>
              <a:spcAft>
                <a:spcPts val="225"/>
              </a:spcAft>
              <a:buFont typeface="+mj-lt"/>
              <a:buAutoNum type="arabicPeriod"/>
            </a:pPr>
            <a:r>
              <a:rPr lang="en-US" sz="1700" b="0" i="0" dirty="0">
                <a:solidFill>
                  <a:srgbClr val="3069A4"/>
                </a:solidFill>
                <a:effectLst/>
                <a:latin typeface="Calibri" panose="020F0502020204030204" pitchFamily="34" charset="0"/>
                <a:cs typeface="Calibri" panose="020F0502020204030204" pitchFamily="34" charset="0"/>
              </a:rPr>
              <a:t>repressor protein </a:t>
            </a:r>
            <a:r>
              <a:rPr lang="en-US" sz="1700" b="0" i="0" dirty="0">
                <a:effectLst/>
                <a:latin typeface="Calibri" panose="020F0502020204030204" pitchFamily="34" charset="0"/>
                <a:cs typeface="Calibri" panose="020F0502020204030204" pitchFamily="34" charset="0"/>
              </a:rPr>
              <a:t>changes shape and binds to the </a:t>
            </a:r>
            <a:r>
              <a:rPr lang="en-US" sz="1700" b="0" i="0" dirty="0">
                <a:solidFill>
                  <a:srgbClr val="119D8B"/>
                </a:solidFill>
                <a:effectLst/>
                <a:latin typeface="Calibri" panose="020F0502020204030204" pitchFamily="34" charset="0"/>
                <a:cs typeface="Calibri" panose="020F0502020204030204" pitchFamily="34" charset="0"/>
              </a:rPr>
              <a:t>operator</a:t>
            </a: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is blocked from binding to the </a:t>
            </a:r>
            <a:r>
              <a:rPr lang="en-US" sz="1700" b="0" i="0" dirty="0">
                <a:solidFill>
                  <a:srgbClr val="BC3A70"/>
                </a:solidFill>
                <a:effectLst/>
                <a:latin typeface="Calibri" panose="020F0502020204030204" pitchFamily="34" charset="0"/>
                <a:cs typeface="Calibri" panose="020F0502020204030204" pitchFamily="34" charset="0"/>
              </a:rPr>
              <a:t>promoter</a:t>
            </a: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can't transcribe the </a:t>
            </a:r>
            <a:r>
              <a:rPr lang="en-US" sz="1700" b="0" i="0" dirty="0">
                <a:solidFill>
                  <a:srgbClr val="FE942E"/>
                </a:solidFill>
                <a:effectLst/>
                <a:latin typeface="Calibri" panose="020F0502020204030204" pitchFamily="34" charset="0"/>
                <a:cs typeface="Calibri" panose="020F0502020204030204" pitchFamily="34" charset="0"/>
              </a:rPr>
              <a:t>structural genes</a:t>
            </a:r>
            <a:r>
              <a:rPr lang="en-US" sz="1700" b="0" i="0" dirty="0">
                <a:effectLst/>
                <a:latin typeface="Calibri" panose="020F0502020204030204" pitchFamily="34" charset="0"/>
                <a:cs typeface="Calibri" panose="020F0502020204030204" pitchFamily="34" charset="0"/>
              </a:rPr>
              <a:t>, so enzymes for tryptophan biosynthesis aren't produced</a:t>
            </a:r>
          </a:p>
          <a:p>
            <a:pPr algn="l">
              <a:spcBef>
                <a:spcPts val="225"/>
              </a:spcBef>
              <a:spcAft>
                <a:spcPts val="225"/>
              </a:spcAft>
            </a:pPr>
            <a:r>
              <a:rPr lang="en-US" sz="1700" i="1" dirty="0">
                <a:latin typeface="Calibri" panose="020F0502020204030204" pitchFamily="34" charset="0"/>
                <a:cs typeface="Calibri" panose="020F0502020204030204" pitchFamily="34" charset="0"/>
              </a:rPr>
              <a:t>Tryptophan concentrations will decrease over time</a:t>
            </a:r>
            <a:endParaRPr lang="en-US" sz="1700" b="0" i="1" dirty="0">
              <a:effectLst/>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1AB0B78-E5C6-7150-2272-5F8E1E3000EB}"/>
              </a:ext>
            </a:extLst>
          </p:cNvPr>
          <p:cNvSpPr txBox="1"/>
          <p:nvPr/>
        </p:nvSpPr>
        <p:spPr>
          <a:xfrm>
            <a:off x="2381671" y="2636560"/>
            <a:ext cx="3252215" cy="692497"/>
          </a:xfrm>
          <a:prstGeom prst="rect">
            <a:avLst/>
          </a:prstGeom>
          <a:solidFill>
            <a:schemeClr val="bg1"/>
          </a:solidFill>
        </p:spPr>
        <p:txBody>
          <a:bodyPr wrap="square">
            <a:spAutoFit/>
          </a:bodyPr>
          <a:lstStyle/>
          <a:p>
            <a:pPr algn="l">
              <a:spcBef>
                <a:spcPts val="300"/>
              </a:spcBef>
              <a:spcAft>
                <a:spcPts val="300"/>
              </a:spcAft>
              <a:buNone/>
            </a:pPr>
            <a:r>
              <a:rPr lang="en-US" sz="1700" b="1" i="0" dirty="0">
                <a:effectLst/>
                <a:latin typeface="Calibri" panose="020F0502020204030204" pitchFamily="34" charset="0"/>
                <a:cs typeface="Calibri" panose="020F0502020204030204" pitchFamily="34" charset="0"/>
              </a:rPr>
              <a:t>When tryptophan is </a:t>
            </a:r>
            <a:r>
              <a:rPr lang="en-US" sz="1700" b="1" i="0" u="sng" dirty="0">
                <a:effectLst/>
                <a:latin typeface="Calibri" panose="020F0502020204030204" pitchFamily="34" charset="0"/>
                <a:cs typeface="Calibri" panose="020F0502020204030204" pitchFamily="34" charset="0"/>
              </a:rPr>
              <a:t>absent</a:t>
            </a:r>
          </a:p>
          <a:p>
            <a:pPr algn="l">
              <a:spcBef>
                <a:spcPts val="300"/>
              </a:spcBef>
              <a:spcAft>
                <a:spcPts val="300"/>
              </a:spcAft>
              <a:buNone/>
            </a:pPr>
            <a:r>
              <a:rPr lang="en-US" sz="1700" b="1" i="0" dirty="0">
                <a:effectLst/>
                <a:latin typeface="Calibri" panose="020F0502020204030204" pitchFamily="34" charset="0"/>
                <a:cs typeface="Calibri" panose="020F0502020204030204" pitchFamily="34" charset="0"/>
                <a:sym typeface="Wingdings" pitchFamily="2" charset="2"/>
              </a:rPr>
              <a:t> Operon is derepressed</a:t>
            </a:r>
            <a:endParaRPr lang="en-US" sz="1700" b="0" i="0" dirty="0">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068AC51-273A-FB7E-5450-520422AFE6BA}"/>
              </a:ext>
            </a:extLst>
          </p:cNvPr>
          <p:cNvSpPr txBox="1"/>
          <p:nvPr/>
        </p:nvSpPr>
        <p:spPr>
          <a:xfrm>
            <a:off x="8968340" y="2620231"/>
            <a:ext cx="2917854" cy="692497"/>
          </a:xfrm>
          <a:prstGeom prst="rect">
            <a:avLst/>
          </a:prstGeom>
          <a:solidFill>
            <a:schemeClr val="bg1"/>
          </a:solidFill>
        </p:spPr>
        <p:txBody>
          <a:bodyPr wrap="square">
            <a:spAutoFit/>
          </a:bodyPr>
          <a:lstStyle/>
          <a:p>
            <a:pPr algn="l">
              <a:spcBef>
                <a:spcPts val="300"/>
              </a:spcBef>
              <a:spcAft>
                <a:spcPts val="300"/>
              </a:spcAft>
              <a:buNone/>
            </a:pPr>
            <a:r>
              <a:rPr lang="en-US" sz="1700" b="1" i="0" dirty="0">
                <a:effectLst/>
                <a:latin typeface="Calibri" panose="020F0502020204030204" pitchFamily="34" charset="0"/>
                <a:cs typeface="Calibri" panose="020F0502020204030204" pitchFamily="34" charset="0"/>
              </a:rPr>
              <a:t>    When tryptophan is </a:t>
            </a:r>
            <a:r>
              <a:rPr lang="en-US" sz="1700" b="1" i="0" u="sng" dirty="0">
                <a:effectLst/>
                <a:latin typeface="Calibri" panose="020F0502020204030204" pitchFamily="34" charset="0"/>
                <a:cs typeface="Calibri" panose="020F0502020204030204" pitchFamily="34" charset="0"/>
              </a:rPr>
              <a:t>present</a:t>
            </a:r>
            <a:endParaRPr lang="en-US" sz="1700" u="sng" dirty="0">
              <a:latin typeface="Calibri" panose="020F0502020204030204" pitchFamily="34" charset="0"/>
              <a:cs typeface="Calibri" panose="020F0502020204030204" pitchFamily="34" charset="0"/>
            </a:endParaRPr>
          </a:p>
          <a:p>
            <a:pPr algn="l">
              <a:spcBef>
                <a:spcPts val="300"/>
              </a:spcBef>
              <a:spcAft>
                <a:spcPts val="300"/>
              </a:spcAft>
              <a:buNone/>
            </a:pPr>
            <a:r>
              <a:rPr lang="en-US" sz="1700" b="1" dirty="0">
                <a:latin typeface="Calibri" panose="020F0502020204030204" pitchFamily="34" charset="0"/>
                <a:cs typeface="Calibri" panose="020F0502020204030204" pitchFamily="34" charset="0"/>
                <a:sym typeface="Wingdings" pitchFamily="2" charset="2"/>
              </a:rPr>
              <a:t>     Operon is repressed</a:t>
            </a:r>
            <a:endParaRPr lang="en-US" sz="1700" b="1" i="0" dirty="0">
              <a:effectLst/>
              <a:latin typeface="Calibri" panose="020F0502020204030204" pitchFamily="34" charset="0"/>
              <a:cs typeface="Calibri" panose="020F0502020204030204" pitchFamily="34" charset="0"/>
            </a:endParaRPr>
          </a:p>
        </p:txBody>
      </p:sp>
      <p:pic>
        <p:nvPicPr>
          <p:cNvPr id="7" name="Picture 4" descr="Diagram showing the lac operon regulation when lactose is present, with lactose binding to the repressor protein and RNA polymerase transcribing structural genes.">
            <a:extLst>
              <a:ext uri="{FF2B5EF4-FFF2-40B4-BE49-F238E27FC236}">
                <a16:creationId xmlns:a16="http://schemas.microsoft.com/office/drawing/2014/main" id="{923E4516-9E9D-DDBD-145F-DCA7A7EA4A8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50000" t="32999" r="6404" b="49972"/>
          <a:stretch>
            <a:fillRect/>
          </a:stretch>
        </p:blipFill>
        <p:spPr bwMode="auto">
          <a:xfrm>
            <a:off x="2747843" y="3535565"/>
            <a:ext cx="2202798" cy="382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iagram showing the lac operon when lactose is absent, with the repressor protein binding to the operator region and blocking RNA polymerase from transcribing structural genes.">
            <a:extLst>
              <a:ext uri="{FF2B5EF4-FFF2-40B4-BE49-F238E27FC236}">
                <a16:creationId xmlns:a16="http://schemas.microsoft.com/office/drawing/2014/main" id="{88B05E3A-316F-78C9-01E3-13FAB735058A}"/>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r="56296" b="83536"/>
          <a:stretch>
            <a:fillRect/>
          </a:stretch>
        </p:blipFill>
        <p:spPr bwMode="auto">
          <a:xfrm>
            <a:off x="8833757" y="3379759"/>
            <a:ext cx="2162336" cy="3847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12AFDF5-7C13-E5CF-A21D-ECF7A6E1DDBC}"/>
              </a:ext>
            </a:extLst>
          </p:cNvPr>
          <p:cNvSpPr/>
          <p:nvPr/>
        </p:nvSpPr>
        <p:spPr>
          <a:xfrm>
            <a:off x="7055623" y="2977362"/>
            <a:ext cx="1398472" cy="120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218713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DF72-0AEF-4C0E-6923-450C0497F5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57F7E8-D6BF-3E95-C6A8-F6E9ED43B318}"/>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CF37B388-CCA4-26DA-AF68-57302CABD8D7}"/>
              </a:ext>
            </a:extLst>
          </p:cNvPr>
          <p:cNvSpPr txBox="1"/>
          <p:nvPr/>
        </p:nvSpPr>
        <p:spPr>
          <a:xfrm>
            <a:off x="-2" y="861288"/>
            <a:ext cx="12192002" cy="1985159"/>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Gene expression can be regulated and impacted by external factors:</a:t>
            </a:r>
          </a:p>
          <a:p>
            <a:endParaRPr lang="en-US" sz="1000" dirty="0">
              <a:latin typeface="Calibri" panose="020F0502020204030204" pitchFamily="34" charset="0"/>
              <a:cs typeface="Calibri" panose="020F0502020204030204" pitchFamily="34" charset="0"/>
              <a:sym typeface="Wingdings" pitchFamily="2" charset="2"/>
            </a:endParaRPr>
          </a:p>
          <a:p>
            <a:r>
              <a:rPr lang="en-US" sz="1700" u="sng" dirty="0">
                <a:latin typeface="Calibri" panose="020F0502020204030204" pitchFamily="34" charset="0"/>
                <a:cs typeface="Calibri" panose="020F0502020204030204" pitchFamily="34" charset="0"/>
                <a:sym typeface="Wingdings" pitchFamily="2" charset="2"/>
              </a:rPr>
              <a:t>Effect of biochemical concentration: </a:t>
            </a:r>
            <a:r>
              <a:rPr lang="en-US" sz="1700" b="1" u="sng" dirty="0">
                <a:latin typeface="Calibri" panose="020F0502020204030204" pitchFamily="34" charset="0"/>
                <a:cs typeface="Calibri" panose="020F0502020204030204" pitchFamily="34" charset="0"/>
                <a:sym typeface="Wingdings" pitchFamily="2" charset="2"/>
              </a:rPr>
              <a:t>lactose catabolism in </a:t>
            </a:r>
            <a:r>
              <a:rPr lang="en-US" sz="1700" b="1" i="1" u="sng" dirty="0">
                <a:latin typeface="Calibri" panose="020F0502020204030204" pitchFamily="34" charset="0"/>
                <a:cs typeface="Calibri" panose="020F0502020204030204" pitchFamily="34" charset="0"/>
                <a:sym typeface="Wingdings" pitchFamily="2" charset="2"/>
              </a:rPr>
              <a:t>E. coli</a:t>
            </a:r>
            <a:r>
              <a:rPr lang="en-US" sz="1700" b="1" u="sng" dirty="0">
                <a:latin typeface="Calibri" panose="020F0502020204030204" pitchFamily="34" charset="0"/>
                <a:cs typeface="Calibri" panose="020F0502020204030204" pitchFamily="34" charset="0"/>
                <a:sym typeface="Wingdings" pitchFamily="2" charset="2"/>
              </a:rPr>
              <a:t> bacteria</a:t>
            </a:r>
          </a:p>
          <a:p>
            <a:endParaRPr lang="en-US" sz="900" u="sng"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The </a:t>
            </a:r>
            <a:r>
              <a:rPr lang="en-US" sz="1700" i="1" dirty="0">
                <a:latin typeface="Calibri" panose="020F0502020204030204" pitchFamily="34" charset="0"/>
                <a:cs typeface="Calibri" panose="020F0502020204030204" pitchFamily="34" charset="0"/>
              </a:rPr>
              <a:t>lac</a:t>
            </a:r>
            <a:r>
              <a:rPr lang="en-US" sz="1700" dirty="0">
                <a:latin typeface="Calibri" panose="020F0502020204030204" pitchFamily="34" charset="0"/>
                <a:cs typeface="Calibri" panose="020F0502020204030204" pitchFamily="34" charset="0"/>
              </a:rPr>
              <a:t> operon is a group of genes that control the catabolism of lactose, allowing the bacterium to use lactose as an energy source when glucose is scarce. The genes are controlled by the same promoter region and are transcribed together.</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The </a:t>
            </a:r>
            <a:r>
              <a:rPr lang="en-US" sz="1700" i="1" dirty="0">
                <a:latin typeface="Calibri" panose="020F0502020204030204" pitchFamily="34" charset="0"/>
                <a:cs typeface="Calibri" panose="020F0502020204030204" pitchFamily="34" charset="0"/>
              </a:rPr>
              <a:t>lac</a:t>
            </a:r>
            <a:r>
              <a:rPr lang="en-US" sz="1700" dirty="0">
                <a:latin typeface="Calibri" panose="020F0502020204030204" pitchFamily="34" charset="0"/>
                <a:cs typeface="Calibri" panose="020F0502020204030204" pitchFamily="34" charset="0"/>
              </a:rPr>
              <a:t> operon is used to conserve energy by producing </a:t>
            </a:r>
            <a:r>
              <a:rPr lang="en-US" sz="1700" u="sng" dirty="0">
                <a:latin typeface="Calibri" panose="020F0502020204030204" pitchFamily="34" charset="0"/>
                <a:cs typeface="Calibri" panose="020F0502020204030204" pitchFamily="34" charset="0"/>
              </a:rPr>
              <a:t>lactose-metabolizing enzymes </a:t>
            </a:r>
            <a:r>
              <a:rPr lang="en-US" sz="1700" i="1" dirty="0">
                <a:latin typeface="Calibri" panose="020F0502020204030204" pitchFamily="34" charset="0"/>
                <a:cs typeface="Calibri" panose="020F0502020204030204" pitchFamily="34" charset="0"/>
              </a:rPr>
              <a:t>only</a:t>
            </a:r>
            <a:r>
              <a:rPr lang="en-US" sz="1700" dirty="0">
                <a:latin typeface="Calibri" panose="020F0502020204030204" pitchFamily="34" charset="0"/>
                <a:cs typeface="Calibri" panose="020F0502020204030204" pitchFamily="34" charset="0"/>
              </a:rPr>
              <a:t> when lactose is present and needed</a:t>
            </a:r>
          </a:p>
          <a:p>
            <a:endParaRPr lang="en-US" sz="17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75B6CF-7D5C-481A-FD26-A3D01CEA0319}"/>
              </a:ext>
            </a:extLst>
          </p:cNvPr>
          <p:cNvPicPr>
            <a:picLocks noChangeAspect="1"/>
          </p:cNvPicPr>
          <p:nvPr/>
        </p:nvPicPr>
        <p:blipFill>
          <a:blip r:embed="rId4"/>
          <a:stretch>
            <a:fillRect/>
          </a:stretch>
        </p:blipFill>
        <p:spPr>
          <a:xfrm>
            <a:off x="2747843" y="42198"/>
            <a:ext cx="6696314" cy="820739"/>
          </a:xfrm>
          <a:prstGeom prst="rect">
            <a:avLst/>
          </a:prstGeom>
        </p:spPr>
      </p:pic>
      <p:cxnSp>
        <p:nvCxnSpPr>
          <p:cNvPr id="5" name="Straight Connector 4">
            <a:extLst>
              <a:ext uri="{FF2B5EF4-FFF2-40B4-BE49-F238E27FC236}">
                <a16:creationId xmlns:a16="http://schemas.microsoft.com/office/drawing/2014/main" id="{B880BA0F-1F91-8F76-A35A-5F81F5B5F16B}"/>
              </a:ext>
            </a:extLst>
          </p:cNvPr>
          <p:cNvCxnSpPr>
            <a:cxnSpLocks/>
          </p:cNvCxnSpPr>
          <p:nvPr/>
        </p:nvCxnSpPr>
        <p:spPr>
          <a:xfrm>
            <a:off x="5792162" y="2571119"/>
            <a:ext cx="0" cy="42367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4098" name="Picture 2" descr="Diagram showing the lac operon when lactose is absent, with the repressor protein binding to the operator region and blocking RNA polymerase from transcribing structural genes.">
            <a:extLst>
              <a:ext uri="{FF2B5EF4-FFF2-40B4-BE49-F238E27FC236}">
                <a16:creationId xmlns:a16="http://schemas.microsoft.com/office/drawing/2014/main" id="{8560CF1D-8DC2-EBEF-055E-20EADD57152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9364"/>
          <a:stretch/>
        </p:blipFill>
        <p:spPr bwMode="auto">
          <a:xfrm>
            <a:off x="89795" y="2784249"/>
            <a:ext cx="5314912" cy="22750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33091CF-9711-794B-1EA6-8EA9A2B6BE87}"/>
              </a:ext>
            </a:extLst>
          </p:cNvPr>
          <p:cNvSpPr txBox="1"/>
          <p:nvPr/>
        </p:nvSpPr>
        <p:spPr>
          <a:xfrm>
            <a:off x="176785" y="5202271"/>
            <a:ext cx="5492493" cy="1605568"/>
          </a:xfrm>
          <a:prstGeom prst="rect">
            <a:avLst/>
          </a:prstGeom>
          <a:noFill/>
        </p:spPr>
        <p:txBody>
          <a:bodyPr wrap="square">
            <a:spAutoFit/>
          </a:bodyPr>
          <a:lstStyle/>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3069A4"/>
                </a:solidFill>
                <a:effectLst/>
                <a:latin typeface="Calibri" panose="020F0502020204030204" pitchFamily="34" charset="0"/>
                <a:cs typeface="Calibri" panose="020F0502020204030204" pitchFamily="34" charset="0"/>
              </a:rPr>
              <a:t>repressor protein </a:t>
            </a:r>
            <a:r>
              <a:rPr lang="en-US" sz="1700" b="0" i="0" dirty="0">
                <a:effectLst/>
                <a:latin typeface="Calibri" panose="020F0502020204030204" pitchFamily="34" charset="0"/>
                <a:cs typeface="Calibri" panose="020F0502020204030204" pitchFamily="34" charset="0"/>
              </a:rPr>
              <a:t>bound to the </a:t>
            </a:r>
            <a:r>
              <a:rPr lang="en-US" sz="1700" b="0" i="0" dirty="0">
                <a:solidFill>
                  <a:srgbClr val="119D8B"/>
                </a:solidFill>
                <a:effectLst/>
                <a:latin typeface="Calibri" panose="020F0502020204030204" pitchFamily="34" charset="0"/>
                <a:cs typeface="Calibri" panose="020F0502020204030204" pitchFamily="34" charset="0"/>
              </a:rPr>
              <a:t>operator</a:t>
            </a:r>
            <a:endParaRPr lang="en-US" sz="1700" b="0" i="0" dirty="0">
              <a:effectLst/>
              <a:latin typeface="Calibri" panose="020F0502020204030204" pitchFamily="34" charset="0"/>
              <a:cs typeface="Calibri" panose="020F0502020204030204" pitchFamily="34" charset="0"/>
            </a:endParaRP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is blocked from binding to </a:t>
            </a:r>
            <a:r>
              <a:rPr lang="en-US" sz="1700" b="0" i="0" dirty="0">
                <a:solidFill>
                  <a:srgbClr val="BC3A70"/>
                </a:solidFill>
                <a:effectLst/>
                <a:latin typeface="Calibri" panose="020F0502020204030204" pitchFamily="34" charset="0"/>
                <a:cs typeface="Calibri" panose="020F0502020204030204" pitchFamily="34" charset="0"/>
              </a:rPr>
              <a:t>promoter</a:t>
            </a:r>
            <a:endParaRPr lang="en-US" sz="1700" b="0" i="0" dirty="0">
              <a:effectLst/>
              <a:latin typeface="Calibri" panose="020F0502020204030204" pitchFamily="34" charset="0"/>
              <a:cs typeface="Calibri" panose="020F0502020204030204" pitchFamily="34" charset="0"/>
            </a:endParaRP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can't transcribe the </a:t>
            </a:r>
            <a:r>
              <a:rPr lang="en-US" sz="1700" b="0" i="0" dirty="0">
                <a:solidFill>
                  <a:srgbClr val="FE942E"/>
                </a:solidFill>
                <a:effectLst/>
                <a:latin typeface="Calibri" panose="020F0502020204030204" pitchFamily="34" charset="0"/>
                <a:cs typeface="Calibri" panose="020F0502020204030204" pitchFamily="34" charset="0"/>
              </a:rPr>
              <a:t>structural genes</a:t>
            </a:r>
            <a:endParaRPr lang="en-US" sz="1700" b="0" i="0" dirty="0">
              <a:effectLst/>
              <a:latin typeface="Calibri" panose="020F0502020204030204" pitchFamily="34" charset="0"/>
              <a:cs typeface="Calibri" panose="020F0502020204030204" pitchFamily="34" charset="0"/>
            </a:endParaRP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The enzymes for lactose metabolism aren't produced</a:t>
            </a:r>
          </a:p>
          <a:p>
            <a:pPr algn="l">
              <a:spcBef>
                <a:spcPts val="225"/>
              </a:spcBef>
              <a:spcAft>
                <a:spcPts val="225"/>
              </a:spcAft>
            </a:pPr>
            <a:r>
              <a:rPr lang="en-US" sz="1700" i="1" dirty="0">
                <a:latin typeface="Calibri" panose="020F0502020204030204" pitchFamily="34" charset="0"/>
                <a:cs typeface="Calibri" panose="020F0502020204030204" pitchFamily="34" charset="0"/>
              </a:rPr>
              <a:t>Lactose concentrations will build over time</a:t>
            </a:r>
            <a:endParaRPr lang="en-US" sz="1700" b="0" i="1" dirty="0">
              <a:effectLst/>
              <a:latin typeface="Calibri" panose="020F0502020204030204" pitchFamily="34" charset="0"/>
              <a:cs typeface="Calibri" panose="020F0502020204030204" pitchFamily="34" charset="0"/>
            </a:endParaRPr>
          </a:p>
        </p:txBody>
      </p:sp>
      <p:pic>
        <p:nvPicPr>
          <p:cNvPr id="4100" name="Picture 4" descr="Diagram showing the lac operon regulation when lactose is present, with lactose binding to the repressor protein and RNA polymerase transcribing structural genes.">
            <a:extLst>
              <a:ext uri="{FF2B5EF4-FFF2-40B4-BE49-F238E27FC236}">
                <a16:creationId xmlns:a16="http://schemas.microsoft.com/office/drawing/2014/main" id="{8D6C06A1-32F2-BF36-E8E4-B4A1847A5E6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9926"/>
          <a:stretch/>
        </p:blipFill>
        <p:spPr bwMode="auto">
          <a:xfrm>
            <a:off x="6132579" y="2784248"/>
            <a:ext cx="5369606" cy="21493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E7D616-61A6-1FA1-D19F-0556176E45E6}"/>
              </a:ext>
            </a:extLst>
          </p:cNvPr>
          <p:cNvSpPr txBox="1"/>
          <p:nvPr/>
        </p:nvSpPr>
        <p:spPr>
          <a:xfrm>
            <a:off x="5989320" y="4987728"/>
            <a:ext cx="6202680" cy="1867178"/>
          </a:xfrm>
          <a:prstGeom prst="rect">
            <a:avLst/>
          </a:prstGeom>
          <a:noFill/>
        </p:spPr>
        <p:txBody>
          <a:bodyPr wrap="square">
            <a:spAutoFit/>
          </a:bodyPr>
          <a:lstStyle/>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Lactose binds to the </a:t>
            </a:r>
            <a:r>
              <a:rPr lang="en-US" sz="1700" b="0" i="0" dirty="0">
                <a:solidFill>
                  <a:srgbClr val="3069A4"/>
                </a:solidFill>
                <a:effectLst/>
                <a:latin typeface="Calibri" panose="020F0502020204030204" pitchFamily="34" charset="0"/>
                <a:cs typeface="Calibri" panose="020F0502020204030204" pitchFamily="34" charset="0"/>
              </a:rPr>
              <a:t>repressor protein</a:t>
            </a:r>
            <a:endParaRPr lang="en-US" sz="1700" b="0" i="0" dirty="0">
              <a:effectLst/>
              <a:latin typeface="Calibri" panose="020F0502020204030204" pitchFamily="34" charset="0"/>
              <a:cs typeface="Calibri" panose="020F0502020204030204" pitchFamily="34" charset="0"/>
            </a:endParaRP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3069A4"/>
                </a:solidFill>
                <a:effectLst/>
                <a:latin typeface="Calibri" panose="020F0502020204030204" pitchFamily="34" charset="0"/>
                <a:cs typeface="Calibri" panose="020F0502020204030204" pitchFamily="34" charset="0"/>
              </a:rPr>
              <a:t>repressor protein </a:t>
            </a:r>
            <a:r>
              <a:rPr lang="en-US" sz="1700" b="0" i="0" dirty="0">
                <a:effectLst/>
                <a:latin typeface="Calibri" panose="020F0502020204030204" pitchFamily="34" charset="0"/>
                <a:cs typeface="Calibri" panose="020F0502020204030204" pitchFamily="34" charset="0"/>
              </a:rPr>
              <a:t>changes shape and is released from </a:t>
            </a:r>
            <a:r>
              <a:rPr lang="en-US" sz="1700" b="0" i="0" dirty="0">
                <a:solidFill>
                  <a:srgbClr val="119D8B"/>
                </a:solidFill>
                <a:effectLst/>
                <a:latin typeface="Calibri" panose="020F0502020204030204" pitchFamily="34" charset="0"/>
                <a:cs typeface="Calibri" panose="020F0502020204030204" pitchFamily="34" charset="0"/>
              </a:rPr>
              <a:t>operator</a:t>
            </a: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binds to the </a:t>
            </a:r>
            <a:r>
              <a:rPr lang="en-US" sz="1700" b="0" i="0" dirty="0">
                <a:solidFill>
                  <a:srgbClr val="BC3A70"/>
                </a:solidFill>
                <a:effectLst/>
                <a:latin typeface="Calibri" panose="020F0502020204030204" pitchFamily="34" charset="0"/>
                <a:cs typeface="Calibri" panose="020F0502020204030204" pitchFamily="34" charset="0"/>
              </a:rPr>
              <a:t>promoter</a:t>
            </a:r>
            <a:r>
              <a:rPr lang="en-US" sz="1700" b="0" i="0" dirty="0">
                <a:effectLst/>
                <a:latin typeface="Calibri" panose="020F0502020204030204" pitchFamily="34" charset="0"/>
                <a:cs typeface="Calibri" panose="020F0502020204030204" pitchFamily="34" charset="0"/>
              </a:rPr>
              <a:t> and begins transcription</a:t>
            </a:r>
          </a:p>
          <a:p>
            <a:pPr marL="342900" indent="-342900" algn="l">
              <a:spcBef>
                <a:spcPts val="225"/>
              </a:spcBef>
              <a:spcAft>
                <a:spcPts val="225"/>
              </a:spcAft>
              <a:buFont typeface="+mj-lt"/>
              <a:buAutoNum type="arabicPeriod"/>
            </a:pPr>
            <a:r>
              <a:rPr lang="en-US" sz="1700" b="0" i="0" dirty="0">
                <a:effectLst/>
                <a:latin typeface="Calibri" panose="020F0502020204030204" pitchFamily="34" charset="0"/>
                <a:cs typeface="Calibri" panose="020F0502020204030204" pitchFamily="34" charset="0"/>
              </a:rPr>
              <a:t> </a:t>
            </a:r>
            <a:r>
              <a:rPr lang="en-US" sz="1700" b="0" i="0" dirty="0">
                <a:solidFill>
                  <a:srgbClr val="FFB83E"/>
                </a:solidFill>
                <a:effectLst/>
                <a:latin typeface="Calibri" panose="020F0502020204030204" pitchFamily="34" charset="0"/>
                <a:cs typeface="Calibri" panose="020F0502020204030204" pitchFamily="34" charset="0"/>
              </a:rPr>
              <a:t>RNA polymerase </a:t>
            </a:r>
            <a:r>
              <a:rPr lang="en-US" sz="1700" b="0" i="0" dirty="0">
                <a:effectLst/>
                <a:latin typeface="Calibri" panose="020F0502020204030204" pitchFamily="34" charset="0"/>
                <a:cs typeface="Calibri" panose="020F0502020204030204" pitchFamily="34" charset="0"/>
              </a:rPr>
              <a:t>transcribes the </a:t>
            </a:r>
            <a:r>
              <a:rPr lang="en-US" sz="1700" b="0" i="0" dirty="0">
                <a:solidFill>
                  <a:srgbClr val="FE942E"/>
                </a:solidFill>
                <a:effectLst/>
                <a:latin typeface="Calibri" panose="020F0502020204030204" pitchFamily="34" charset="0"/>
                <a:cs typeface="Calibri" panose="020F0502020204030204" pitchFamily="34" charset="0"/>
              </a:rPr>
              <a:t>structural genes</a:t>
            </a:r>
            <a:r>
              <a:rPr lang="en-US" sz="1700" b="0" i="0" dirty="0">
                <a:effectLst/>
                <a:latin typeface="Calibri" panose="020F0502020204030204" pitchFamily="34" charset="0"/>
                <a:cs typeface="Calibri" panose="020F0502020204030204" pitchFamily="34" charset="0"/>
              </a:rPr>
              <a:t>, leading to the  production of enzymes necessary for lactose metabolism</a:t>
            </a:r>
          </a:p>
          <a:p>
            <a:pPr algn="l">
              <a:spcBef>
                <a:spcPts val="225"/>
              </a:spcBef>
              <a:spcAft>
                <a:spcPts val="225"/>
              </a:spcAft>
            </a:pPr>
            <a:r>
              <a:rPr lang="en-US" sz="1700" i="1" dirty="0">
                <a:latin typeface="Calibri" panose="020F0502020204030204" pitchFamily="34" charset="0"/>
                <a:cs typeface="Calibri" panose="020F0502020204030204" pitchFamily="34" charset="0"/>
              </a:rPr>
              <a:t>Lactose concentrations will decrease over time</a:t>
            </a:r>
            <a:endParaRPr lang="en-US" sz="1700" b="0" i="1" dirty="0">
              <a:effectLst/>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1AB0B78-E5C6-7150-2272-5F8E1E3000EB}"/>
              </a:ext>
            </a:extLst>
          </p:cNvPr>
          <p:cNvSpPr txBox="1"/>
          <p:nvPr/>
        </p:nvSpPr>
        <p:spPr>
          <a:xfrm>
            <a:off x="2843785" y="2641244"/>
            <a:ext cx="2560922" cy="692497"/>
          </a:xfrm>
          <a:prstGeom prst="rect">
            <a:avLst/>
          </a:prstGeom>
          <a:noFill/>
        </p:spPr>
        <p:txBody>
          <a:bodyPr wrap="square">
            <a:spAutoFit/>
          </a:bodyPr>
          <a:lstStyle/>
          <a:p>
            <a:pPr algn="l">
              <a:spcBef>
                <a:spcPts val="300"/>
              </a:spcBef>
              <a:spcAft>
                <a:spcPts val="300"/>
              </a:spcAft>
              <a:buNone/>
            </a:pPr>
            <a:r>
              <a:rPr lang="en-US" sz="1700" b="1" i="0" dirty="0">
                <a:effectLst/>
                <a:latin typeface="Calibri" panose="020F0502020204030204" pitchFamily="34" charset="0"/>
                <a:cs typeface="Calibri" panose="020F0502020204030204" pitchFamily="34" charset="0"/>
              </a:rPr>
              <a:t>When lactose is </a:t>
            </a:r>
            <a:r>
              <a:rPr lang="en-US" sz="1700" b="1" i="0" u="sng" dirty="0">
                <a:effectLst/>
                <a:latin typeface="Calibri" panose="020F0502020204030204" pitchFamily="34" charset="0"/>
                <a:cs typeface="Calibri" panose="020F0502020204030204" pitchFamily="34" charset="0"/>
              </a:rPr>
              <a:t>absent</a:t>
            </a:r>
          </a:p>
          <a:p>
            <a:pPr algn="l">
              <a:spcBef>
                <a:spcPts val="300"/>
              </a:spcBef>
              <a:spcAft>
                <a:spcPts val="300"/>
              </a:spcAft>
              <a:buNone/>
            </a:pPr>
            <a:r>
              <a:rPr lang="en-US" sz="1700" b="1" i="0" dirty="0">
                <a:effectLst/>
                <a:latin typeface="Calibri" panose="020F0502020204030204" pitchFamily="34" charset="0"/>
                <a:cs typeface="Calibri" panose="020F0502020204030204" pitchFamily="34" charset="0"/>
                <a:sym typeface="Wingdings" pitchFamily="2" charset="2"/>
              </a:rPr>
              <a:t> Operon is repressed</a:t>
            </a:r>
            <a:endParaRPr lang="en-US" sz="1700" b="0" i="0" dirty="0">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068AC51-273A-FB7E-5450-520422AFE6BA}"/>
              </a:ext>
            </a:extLst>
          </p:cNvPr>
          <p:cNvSpPr txBox="1"/>
          <p:nvPr/>
        </p:nvSpPr>
        <p:spPr>
          <a:xfrm>
            <a:off x="9631083" y="2696527"/>
            <a:ext cx="2560917" cy="692497"/>
          </a:xfrm>
          <a:prstGeom prst="rect">
            <a:avLst/>
          </a:prstGeom>
          <a:noFill/>
        </p:spPr>
        <p:txBody>
          <a:bodyPr wrap="square">
            <a:spAutoFit/>
          </a:bodyPr>
          <a:lstStyle/>
          <a:p>
            <a:pPr algn="l">
              <a:spcBef>
                <a:spcPts val="300"/>
              </a:spcBef>
              <a:spcAft>
                <a:spcPts val="300"/>
              </a:spcAft>
              <a:buNone/>
            </a:pPr>
            <a:r>
              <a:rPr lang="en-US" sz="1700" b="1" i="0" dirty="0">
                <a:effectLst/>
                <a:latin typeface="Calibri" panose="020F0502020204030204" pitchFamily="34" charset="0"/>
                <a:cs typeface="Calibri" panose="020F0502020204030204" pitchFamily="34" charset="0"/>
              </a:rPr>
              <a:t>When lactose is </a:t>
            </a:r>
            <a:r>
              <a:rPr lang="en-US" sz="1700" b="1" i="0" u="sng" dirty="0">
                <a:effectLst/>
                <a:latin typeface="Calibri" panose="020F0502020204030204" pitchFamily="34" charset="0"/>
                <a:cs typeface="Calibri" panose="020F0502020204030204" pitchFamily="34" charset="0"/>
              </a:rPr>
              <a:t>present</a:t>
            </a:r>
          </a:p>
          <a:p>
            <a:pPr algn="l">
              <a:spcBef>
                <a:spcPts val="300"/>
              </a:spcBef>
              <a:spcAft>
                <a:spcPts val="300"/>
              </a:spcAft>
              <a:buNone/>
            </a:pPr>
            <a:r>
              <a:rPr lang="en-US" sz="1700" b="1" dirty="0">
                <a:latin typeface="Calibri" panose="020F0502020204030204" pitchFamily="34" charset="0"/>
                <a:cs typeface="Calibri" panose="020F0502020204030204" pitchFamily="34" charset="0"/>
                <a:sym typeface="Wingdings" pitchFamily="2" charset="2"/>
              </a:rPr>
              <a:t>Operon is derepressed</a:t>
            </a:r>
            <a:endParaRPr lang="en-US" sz="1700" b="0" i="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578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p:cNvSpPr/>
          <p:nvPr/>
        </p:nvSpPr>
        <p:spPr>
          <a:xfrm>
            <a:off x="274320" y="914400"/>
            <a:ext cx="11612880" cy="502920"/>
          </a:xfrm>
          <a:prstGeom prst="rect">
            <a:avLst/>
          </a:prstGeom>
          <a:noFill/>
          <a:ln/>
        </p:spPr>
        <p:txBody>
          <a:bodyPr wrap="square" lIns="0" tIns="0" rIns="0" bIns="0" rtlCol="0" anchor="ctr"/>
          <a:lstStyle/>
          <a:p>
            <a:pPr marL="0" indent="0">
              <a:buNone/>
            </a:pPr>
            <a:r>
              <a:rPr lang="en-US" sz="2400" b="1" dirty="0">
                <a:solidFill>
                  <a:srgbClr val="111111"/>
                </a:solidFill>
                <a:latin typeface="Calibri" pitchFamily="34" charset="0"/>
                <a:ea typeface="Calibri" pitchFamily="34" charset="-122"/>
                <a:cs typeface="Calibri" pitchFamily="34" charset="-120"/>
              </a:rPr>
              <a:t>Comparing the </a:t>
            </a:r>
            <a:r>
              <a:rPr lang="en-US" sz="2400" b="1" i="1" dirty="0">
                <a:solidFill>
                  <a:srgbClr val="111111"/>
                </a:solidFill>
                <a:latin typeface="Calibri" pitchFamily="34" charset="0"/>
                <a:ea typeface="Calibri" pitchFamily="34" charset="-122"/>
                <a:cs typeface="Calibri" pitchFamily="34" charset="-120"/>
              </a:rPr>
              <a:t>lac</a:t>
            </a:r>
            <a:r>
              <a:rPr lang="en-US" sz="2400" b="1" dirty="0">
                <a:solidFill>
                  <a:srgbClr val="111111"/>
                </a:solidFill>
                <a:latin typeface="Calibri" pitchFamily="34" charset="0"/>
                <a:ea typeface="Calibri" pitchFamily="34" charset="-122"/>
                <a:cs typeface="Calibri" pitchFamily="34" charset="-120"/>
              </a:rPr>
              <a:t> and </a:t>
            </a:r>
            <a:r>
              <a:rPr lang="en-US" sz="2400" b="1" i="1" dirty="0">
                <a:solidFill>
                  <a:srgbClr val="111111"/>
                </a:solidFill>
                <a:latin typeface="Calibri" pitchFamily="34" charset="0"/>
                <a:ea typeface="Calibri" pitchFamily="34" charset="-122"/>
                <a:cs typeface="Calibri" pitchFamily="34" charset="-120"/>
              </a:rPr>
              <a:t>trp</a:t>
            </a:r>
            <a:r>
              <a:rPr lang="en-US" sz="2400" b="1" dirty="0">
                <a:solidFill>
                  <a:srgbClr val="111111"/>
                </a:solidFill>
                <a:latin typeface="Calibri" pitchFamily="34" charset="0"/>
                <a:ea typeface="Calibri" pitchFamily="34" charset="-122"/>
                <a:cs typeface="Calibri" pitchFamily="34" charset="-120"/>
              </a:rPr>
              <a:t> operons</a:t>
            </a:r>
            <a:endParaRPr lang="en-US" sz="2400" dirty="0"/>
          </a:p>
        </p:txBody>
      </p:sp>
      <p:sp>
        <p:nvSpPr>
          <p:cNvPr id="5" name="Text 1"/>
          <p:cNvSpPr/>
          <p:nvPr/>
        </p:nvSpPr>
        <p:spPr>
          <a:xfrm>
            <a:off x="274320" y="1480157"/>
            <a:ext cx="11612880" cy="411480"/>
          </a:xfrm>
          <a:prstGeom prst="rect">
            <a:avLst/>
          </a:prstGeom>
          <a:noFill/>
          <a:ln/>
        </p:spPr>
        <p:txBody>
          <a:bodyPr wrap="square" lIns="0" tIns="0" rIns="0" bIns="0" rtlCol="0" anchor="ctr"/>
          <a:lstStyle/>
          <a:p>
            <a:pPr marL="0" indent="0">
              <a:buNone/>
            </a:pPr>
            <a:r>
              <a:rPr lang="en-US" sz="1600" dirty="0">
                <a:solidFill>
                  <a:srgbClr val="333333"/>
                </a:solidFill>
                <a:latin typeface="Calibri" pitchFamily="34" charset="0"/>
                <a:ea typeface="Calibri" pitchFamily="34" charset="-122"/>
                <a:cs typeface="Calibri" pitchFamily="34" charset="-120"/>
              </a:rPr>
              <a:t>Both operons share the same architecture (regulatory gene, promoter, operator, structural genes transcribed together) and both use a repressor protein. They differ in how the trigger molecule interacts with the repressor — and therefore in the conditions under which transcription occurs.</a:t>
            </a:r>
            <a:endParaRPr lang="en-US" sz="1600" dirty="0"/>
          </a:p>
        </p:txBody>
      </p:sp>
      <p:graphicFrame>
        <p:nvGraphicFramePr>
          <p:cNvPr id="6" name="Table 0"/>
          <p:cNvGraphicFramePr>
            <a:graphicFrameLocks noGrp="1"/>
          </p:cNvGraphicFramePr>
          <p:nvPr>
            <p:extLst>
              <p:ext uri="{D42A27DB-BD31-4B8C-83A1-F6EECF244321}">
                <p14:modId xmlns:p14="http://schemas.microsoft.com/office/powerpoint/2010/main" val="4045422222"/>
              </p:ext>
            </p:extLst>
          </p:nvPr>
        </p:nvGraphicFramePr>
        <p:xfrm>
          <a:off x="274320" y="2240280"/>
          <a:ext cx="11612880" cy="3816096"/>
        </p:xfrm>
        <a:graphic>
          <a:graphicData uri="http://schemas.openxmlformats.org/drawingml/2006/table">
            <a:tbl>
              <a:tblPr/>
              <a:tblGrid>
                <a:gridCol w="2560320">
                  <a:extLst>
                    <a:ext uri="{9D8B030D-6E8A-4147-A177-3AD203B41FA5}">
                      <a16:colId xmlns:a16="http://schemas.microsoft.com/office/drawing/2014/main" val="20000"/>
                    </a:ext>
                  </a:extLst>
                </a:gridCol>
                <a:gridCol w="4526280">
                  <a:extLst>
                    <a:ext uri="{9D8B030D-6E8A-4147-A177-3AD203B41FA5}">
                      <a16:colId xmlns:a16="http://schemas.microsoft.com/office/drawing/2014/main" val="20001"/>
                    </a:ext>
                  </a:extLst>
                </a:gridCol>
                <a:gridCol w="4526280">
                  <a:extLst>
                    <a:ext uri="{9D8B030D-6E8A-4147-A177-3AD203B41FA5}">
                      <a16:colId xmlns:a16="http://schemas.microsoft.com/office/drawing/2014/main" val="20002"/>
                    </a:ext>
                  </a:extLst>
                </a:gridCol>
              </a:tblGrid>
              <a:tr h="365760">
                <a:tc>
                  <a:txBody>
                    <a:bodyPr/>
                    <a:lstStyle/>
                    <a:p>
                      <a:pPr marL="0" indent="0" algn="ctr">
                        <a:buNone/>
                      </a:pPr>
                      <a:r>
                        <a:rPr lang="en-US" sz="1300" b="1" dirty="0">
                          <a:solidFill>
                            <a:srgbClr val="FFFFFF"/>
                          </a:solidFill>
                          <a:latin typeface="Calibri" pitchFamily="34" charset="0"/>
                          <a:ea typeface="Calibri" pitchFamily="34" charset="-122"/>
                          <a:cs typeface="Calibri" pitchFamily="34" charset="-120"/>
                        </a:rPr>
                        <a:t>Feature</a:t>
                      </a:r>
                      <a:endParaRPr lang="en-US" sz="1300" dirty="0">
                        <a:latin typeface="Calibri" charset="0"/>
                        <a:ea typeface="Calibri" charset="0"/>
                        <a:cs typeface="Calibri" charset="0"/>
                      </a:endParaRPr>
                    </a:p>
                  </a:txBody>
                  <a:tcPr marL="45720" marR="45720"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37516C"/>
                    </a:solidFill>
                  </a:tcPr>
                </a:tc>
                <a:tc>
                  <a:txBody>
                    <a:bodyPr/>
                    <a:lstStyle/>
                    <a:p>
                      <a:pPr marL="0" indent="0" algn="ctr">
                        <a:buNone/>
                      </a:pPr>
                      <a:r>
                        <a:rPr lang="en-US" sz="1300" b="1" dirty="0">
                          <a:solidFill>
                            <a:srgbClr val="FFFFFF"/>
                          </a:solidFill>
                          <a:latin typeface="Calibri" pitchFamily="34" charset="0"/>
                          <a:ea typeface="Calibri" pitchFamily="34" charset="-122"/>
                          <a:cs typeface="Calibri" pitchFamily="34" charset="-120"/>
                        </a:rPr>
                        <a:t>lac operon</a:t>
                      </a:r>
                      <a:endParaRPr lang="en-US" sz="1300" dirty="0">
                        <a:latin typeface="Calibri" charset="0"/>
                        <a:ea typeface="Calibri" charset="0"/>
                        <a:cs typeface="Calibri" charset="0"/>
                      </a:endParaRPr>
                    </a:p>
                  </a:txBody>
                  <a:tcPr marL="45720" marR="45720"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37516C"/>
                    </a:solidFill>
                  </a:tcPr>
                </a:tc>
                <a:tc>
                  <a:txBody>
                    <a:bodyPr/>
                    <a:lstStyle/>
                    <a:p>
                      <a:pPr marL="0" indent="0" algn="ctr">
                        <a:buNone/>
                      </a:pPr>
                      <a:r>
                        <a:rPr lang="en-US" sz="1300" b="1" dirty="0">
                          <a:solidFill>
                            <a:srgbClr val="FFFFFF"/>
                          </a:solidFill>
                          <a:latin typeface="Calibri" pitchFamily="34" charset="0"/>
                          <a:ea typeface="Calibri" pitchFamily="34" charset="-122"/>
                          <a:cs typeface="Calibri" pitchFamily="34" charset="-120"/>
                        </a:rPr>
                        <a:t>trp operon</a:t>
                      </a:r>
                      <a:endParaRPr lang="en-US" sz="1300" dirty="0">
                        <a:latin typeface="Calibri" charset="0"/>
                        <a:ea typeface="Calibri" charset="0"/>
                        <a:cs typeface="Calibri" charset="0"/>
                      </a:endParaRPr>
                    </a:p>
                  </a:txBody>
                  <a:tcPr marL="45720" marR="45720"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37516C"/>
                    </a:solidFill>
                  </a:tcPr>
                </a:tc>
                <a:extLst>
                  <a:ext uri="{0D108BD9-81ED-4DB2-BD59-A6C34878D82A}">
                    <a16:rowId xmlns:a16="http://schemas.microsoft.com/office/drawing/2014/main" val="10000"/>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Type of regulation</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Inducible — operon is OFF by default, switched ON in response to a signal</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Repressible — operon is ON by default, switched OFF in response to a signal</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Metabolic role</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Catabolic — enzymes break down lactose for energy</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Anabolic — enzymes synthesise tryptophan</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Trigger molecule</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Lactose (the substrate to be broken down)</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Tryptophan (the end-product of the pathway)</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Role of the trigger</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Inducer — inactivates the repressor</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Corepressor — activates the repressor</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Default state of repressor</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Active — binds the operator, blocking transcription</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Inactive — cannot bind the operator on its own</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Operon when trigger absent</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ctr">
                        <a:buNone/>
                      </a:pPr>
                      <a:r>
                        <a:rPr lang="en-US" sz="1300" b="1" dirty="0">
                          <a:solidFill>
                            <a:srgbClr val="8B1A1A"/>
                          </a:solidFill>
                          <a:latin typeface="Calibri" pitchFamily="34" charset="0"/>
                          <a:ea typeface="Calibri" pitchFamily="34" charset="-122"/>
                          <a:cs typeface="Calibri" pitchFamily="34" charset="-120"/>
                        </a:rPr>
                        <a:t>OFF</a:t>
                      </a:r>
                      <a:endParaRPr lang="en-US" sz="1300" dirty="0">
                        <a:latin typeface="Calibri" charset="0"/>
                        <a:ea typeface="Calibri" charset="0"/>
                        <a:cs typeface="Calibri" charset="0"/>
                      </a:endParaRPr>
                    </a:p>
                  </a:txBody>
                  <a:tcPr marL="45720" marR="45720"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8D7DA"/>
                    </a:solidFill>
                  </a:tcPr>
                </a:tc>
                <a:tc>
                  <a:txBody>
                    <a:bodyPr/>
                    <a:lstStyle/>
                    <a:p>
                      <a:pPr marL="0" indent="0" algn="ctr">
                        <a:buNone/>
                      </a:pPr>
                      <a:r>
                        <a:rPr lang="en-US" sz="1300" b="1" dirty="0">
                          <a:solidFill>
                            <a:srgbClr val="1B5E20"/>
                          </a:solidFill>
                          <a:latin typeface="Calibri" pitchFamily="34" charset="0"/>
                          <a:ea typeface="Calibri" pitchFamily="34" charset="-122"/>
                          <a:cs typeface="Calibri" pitchFamily="34" charset="-120"/>
                        </a:rPr>
                        <a:t>ON</a:t>
                      </a:r>
                      <a:endParaRPr lang="en-US" sz="1300" dirty="0">
                        <a:latin typeface="Calibri" charset="0"/>
                        <a:ea typeface="Calibri" charset="0"/>
                        <a:cs typeface="Calibri" charset="0"/>
                      </a:endParaRPr>
                    </a:p>
                  </a:txBody>
                  <a:tcPr marL="45720" marR="45720"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D7F0DA"/>
                    </a:solidFill>
                  </a:tcPr>
                </a:tc>
                <a:extLst>
                  <a:ext uri="{0D108BD9-81ED-4DB2-BD59-A6C34878D82A}">
                    <a16:rowId xmlns:a16="http://schemas.microsoft.com/office/drawing/2014/main" val="10006"/>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Operon when trigger present</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ctr">
                        <a:buNone/>
                      </a:pPr>
                      <a:r>
                        <a:rPr lang="en-US" sz="1300" b="1" dirty="0">
                          <a:solidFill>
                            <a:srgbClr val="1B5E20"/>
                          </a:solidFill>
                          <a:latin typeface="Calibri" pitchFamily="34" charset="0"/>
                          <a:ea typeface="Calibri" pitchFamily="34" charset="-122"/>
                          <a:cs typeface="Calibri" pitchFamily="34" charset="-120"/>
                        </a:rPr>
                        <a:t>ON</a:t>
                      </a:r>
                      <a:endParaRPr lang="en-US" sz="1300" dirty="0">
                        <a:latin typeface="Calibri" charset="0"/>
                        <a:ea typeface="Calibri" charset="0"/>
                        <a:cs typeface="Calibri" charset="0"/>
                      </a:endParaRPr>
                    </a:p>
                  </a:txBody>
                  <a:tcPr marL="45720" marR="45720"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D7F0DA"/>
                    </a:solidFill>
                  </a:tcPr>
                </a:tc>
                <a:tc>
                  <a:txBody>
                    <a:bodyPr/>
                    <a:lstStyle/>
                    <a:p>
                      <a:pPr marL="0" indent="0" algn="ctr">
                        <a:buNone/>
                      </a:pPr>
                      <a:r>
                        <a:rPr lang="en-US" sz="1300" b="1" dirty="0">
                          <a:solidFill>
                            <a:srgbClr val="8B1A1A"/>
                          </a:solidFill>
                          <a:latin typeface="Calibri" pitchFamily="34" charset="0"/>
                          <a:ea typeface="Calibri" pitchFamily="34" charset="-122"/>
                          <a:cs typeface="Calibri" pitchFamily="34" charset="-120"/>
                        </a:rPr>
                        <a:t>OFF</a:t>
                      </a:r>
                      <a:endParaRPr lang="en-US" sz="1300" dirty="0">
                        <a:latin typeface="Calibri" charset="0"/>
                        <a:ea typeface="Calibri" charset="0"/>
                        <a:cs typeface="Calibri" charset="0"/>
                      </a:endParaRPr>
                    </a:p>
                  </a:txBody>
                  <a:tcPr marL="45720" marR="45720"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8D7DA"/>
                    </a:solidFill>
                  </a:tcPr>
                </a:tc>
                <a:extLst>
                  <a:ext uri="{0D108BD9-81ED-4DB2-BD59-A6C34878D82A}">
                    <a16:rowId xmlns:a16="http://schemas.microsoft.com/office/drawing/2014/main" val="10007"/>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Regulatory / structural genes</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Regulatory gene: lacI</a:t>
                      </a:r>
                      <a:endParaRPr lang="en-US" sz="1100" dirty="0">
                        <a:latin typeface="Calibri" charset="0"/>
                        <a:ea typeface="Calibri" charset="0"/>
                        <a:cs typeface="Calibri" charset="0"/>
                      </a:endParaRPr>
                    </a:p>
                    <a:p>
                      <a:pPr marL="0" indent="0" algn="l">
                        <a:buNone/>
                      </a:pPr>
                      <a:r>
                        <a:rPr lang="en-US" sz="1100" dirty="0">
                          <a:solidFill>
                            <a:srgbClr val="111111"/>
                          </a:solidFill>
                          <a:latin typeface="Calibri" pitchFamily="34" charset="0"/>
                          <a:ea typeface="Calibri" pitchFamily="34" charset="-122"/>
                          <a:cs typeface="Calibri" pitchFamily="34" charset="-120"/>
                        </a:rPr>
                        <a:t>Structural genes: lacZ, lacY, lacA</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Regulatory gene: trpR</a:t>
                      </a:r>
                      <a:endParaRPr lang="en-US" sz="1100" dirty="0">
                        <a:latin typeface="Calibri" charset="0"/>
                        <a:ea typeface="Calibri" charset="0"/>
                        <a:cs typeface="Calibri" charset="0"/>
                      </a:endParaRPr>
                    </a:p>
                    <a:p>
                      <a:pPr marL="0" indent="0" algn="l">
                        <a:buNone/>
                      </a:pPr>
                      <a:r>
                        <a:rPr lang="en-US" sz="1100" dirty="0">
                          <a:solidFill>
                            <a:srgbClr val="111111"/>
                          </a:solidFill>
                          <a:latin typeface="Calibri" pitchFamily="34" charset="0"/>
                          <a:ea typeface="Calibri" pitchFamily="34" charset="-122"/>
                          <a:cs typeface="Calibri" pitchFamily="34" charset="-120"/>
                        </a:rPr>
                        <a:t>Structural genes: trpE, trpD, trpC, trpB, trpA</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65760">
                <a:tc>
                  <a:txBody>
                    <a:bodyPr/>
                    <a:lstStyle/>
                    <a:p>
                      <a:pPr marL="0" indent="0" algn="l">
                        <a:buNone/>
                      </a:pPr>
                      <a:r>
                        <a:rPr lang="en-US" sz="1100" b="1" dirty="0">
                          <a:solidFill>
                            <a:srgbClr val="1F2D3D"/>
                          </a:solidFill>
                          <a:latin typeface="Calibri" pitchFamily="34" charset="0"/>
                          <a:ea typeface="Calibri" pitchFamily="34" charset="-122"/>
                          <a:cs typeface="Calibri" pitchFamily="34" charset="-120"/>
                        </a:rPr>
                        <a:t>Biological logic</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EAF1F8"/>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Make the digestive enzymes only when lactose is available to be broken down — save energy when there's no substrate</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tc>
                  <a:txBody>
                    <a:bodyPr/>
                    <a:lstStyle/>
                    <a:p>
                      <a:pPr marL="0" indent="0" algn="l">
                        <a:buNone/>
                      </a:pPr>
                      <a:r>
                        <a:rPr lang="en-US" sz="1100" dirty="0">
                          <a:solidFill>
                            <a:srgbClr val="111111"/>
                          </a:solidFill>
                          <a:latin typeface="Calibri" pitchFamily="34" charset="0"/>
                          <a:ea typeface="Calibri" pitchFamily="34" charset="-122"/>
                          <a:cs typeface="Calibri" pitchFamily="34" charset="-120"/>
                        </a:rPr>
                        <a:t>Make the synthesis enzymes only when tryptophan is unavailable — save energy when there's already enough end-product</a:t>
                      </a:r>
                      <a:endParaRPr lang="en-US" sz="1100" dirty="0">
                        <a:latin typeface="Calibri" charset="0"/>
                        <a:ea typeface="Calibri" charset="0"/>
                        <a:cs typeface="Calibri" charset="0"/>
                      </a:endParaRPr>
                    </a:p>
                  </a:txBody>
                  <a:tcPr marL="54864" marR="54864" marT="54864" marB="54864" anchor="ctr">
                    <a:lnL w="9525" cap="flat" cmpd="sng" algn="ctr">
                      <a:solidFill>
                        <a:srgbClr val="BFCAD6"/>
                      </a:solidFill>
                      <a:prstDash val="solid"/>
                      <a:round/>
                      <a:headEnd type="none" w="med" len="med"/>
                      <a:tailEnd type="none" w="med" len="med"/>
                    </a:lnL>
                    <a:lnR w="9525" cap="flat" cmpd="sng" algn="ctr">
                      <a:solidFill>
                        <a:srgbClr val="BFCAD6"/>
                      </a:solidFill>
                      <a:prstDash val="solid"/>
                      <a:round/>
                      <a:headEnd type="none" w="med" len="med"/>
                      <a:tailEnd type="none" w="med" len="med"/>
                    </a:lnR>
                    <a:lnT w="9525" cap="flat" cmpd="sng" algn="ctr">
                      <a:solidFill>
                        <a:srgbClr val="BFCAD6"/>
                      </a:solidFill>
                      <a:prstDash val="solid"/>
                      <a:round/>
                      <a:headEnd type="none" w="med" len="med"/>
                      <a:tailEnd type="none" w="med" len="med"/>
                    </a:lnT>
                    <a:lnB w="9525" cap="flat" cmpd="sng" algn="ctr">
                      <a:solidFill>
                        <a:srgbClr val="BFCAD6"/>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pic>
        <p:nvPicPr>
          <p:cNvPr id="8" name="Picture 7">
            <a:extLst>
              <a:ext uri="{FF2B5EF4-FFF2-40B4-BE49-F238E27FC236}">
                <a16:creationId xmlns:a16="http://schemas.microsoft.com/office/drawing/2014/main" id="{1A38D474-8C55-42A8-E0E5-61DE0D3E4D87}"/>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9" name="Picture 8">
            <a:extLst>
              <a:ext uri="{FF2B5EF4-FFF2-40B4-BE49-F238E27FC236}">
                <a16:creationId xmlns:a16="http://schemas.microsoft.com/office/drawing/2014/main" id="{8280F827-C211-007E-31D5-FE7158EA7F74}"/>
              </a:ext>
            </a:extLst>
          </p:cNvPr>
          <p:cNvPicPr>
            <a:picLocks noChangeAspect="1"/>
          </p:cNvPicPr>
          <p:nvPr/>
        </p:nvPicPr>
        <p:blipFill>
          <a:blip r:embed="rId4"/>
          <a:stretch>
            <a:fillRect/>
          </a:stretch>
        </p:blipFill>
        <p:spPr>
          <a:xfrm>
            <a:off x="2747843" y="42198"/>
            <a:ext cx="6696314" cy="8207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E6926-3868-4091-58F9-01E6B581E3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3B7182-0B3A-FD9B-8600-1B4231583964}"/>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FB72658D-FDA8-7B53-A3FB-FAF29DFF7EB2}"/>
              </a:ext>
            </a:extLst>
          </p:cNvPr>
          <p:cNvSpPr txBox="1"/>
          <p:nvPr/>
        </p:nvSpPr>
        <p:spPr>
          <a:xfrm>
            <a:off x="-2" y="836904"/>
            <a:ext cx="9790177" cy="515526"/>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Gene expression can be regulated and impacted by external factors:</a:t>
            </a:r>
          </a:p>
          <a:p>
            <a:endParaRPr lang="en-US" sz="1050" dirty="0">
              <a:latin typeface="Calibri" panose="020F0502020204030204" pitchFamily="34" charset="0"/>
              <a:cs typeface="Calibri" panose="020F0502020204030204" pitchFamily="34" charset="0"/>
              <a:sym typeface="Wingdings" pitchFamily="2" charset="2"/>
            </a:endParaRPr>
          </a:p>
        </p:txBody>
      </p:sp>
      <p:pic>
        <p:nvPicPr>
          <p:cNvPr id="2" name="Picture 1">
            <a:extLst>
              <a:ext uri="{FF2B5EF4-FFF2-40B4-BE49-F238E27FC236}">
                <a16:creationId xmlns:a16="http://schemas.microsoft.com/office/drawing/2014/main" id="{5033BFA5-0D55-9D17-3C41-1AF3750AC949}"/>
              </a:ext>
            </a:extLst>
          </p:cNvPr>
          <p:cNvPicPr>
            <a:picLocks noChangeAspect="1"/>
          </p:cNvPicPr>
          <p:nvPr/>
        </p:nvPicPr>
        <p:blipFill>
          <a:blip r:embed="rId4"/>
          <a:stretch>
            <a:fillRect/>
          </a:stretch>
        </p:blipFill>
        <p:spPr>
          <a:xfrm>
            <a:off x="2747843" y="42198"/>
            <a:ext cx="6696314" cy="820739"/>
          </a:xfrm>
          <a:prstGeom prst="rect">
            <a:avLst/>
          </a:prstGeom>
        </p:spPr>
      </p:pic>
      <p:sp>
        <p:nvSpPr>
          <p:cNvPr id="5" name="TextBox 4">
            <a:extLst>
              <a:ext uri="{FF2B5EF4-FFF2-40B4-BE49-F238E27FC236}">
                <a16:creationId xmlns:a16="http://schemas.microsoft.com/office/drawing/2014/main" id="{14AA0939-F52B-8D2E-7F4F-C38D9276ADF7}"/>
              </a:ext>
            </a:extLst>
          </p:cNvPr>
          <p:cNvSpPr txBox="1"/>
          <p:nvPr/>
        </p:nvSpPr>
        <p:spPr>
          <a:xfrm>
            <a:off x="0" y="1303760"/>
            <a:ext cx="12092548" cy="877163"/>
          </a:xfrm>
          <a:prstGeom prst="rect">
            <a:avLst/>
          </a:prstGeom>
          <a:noFill/>
        </p:spPr>
        <p:txBody>
          <a:bodyPr wrap="square">
            <a:spAutoFit/>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Steroid hormones are lipophilic/hydrophobic and can freely cross the plasma membrane to induce changes in gene expression</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Bind to receptors in either the cytoplasm or nucleus of the target cell, to form an active receptor-hormone complex</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Activated complex will move into the nucleus and bind directly to DNA, acting as a transcription factor for gene expression</a:t>
            </a:r>
          </a:p>
        </p:txBody>
      </p:sp>
      <p:sp>
        <p:nvSpPr>
          <p:cNvPr id="7" name="TextBox 6">
            <a:extLst>
              <a:ext uri="{FF2B5EF4-FFF2-40B4-BE49-F238E27FC236}">
                <a16:creationId xmlns:a16="http://schemas.microsoft.com/office/drawing/2014/main" id="{B7B45354-B590-3B74-FF5F-3CA6D095B889}"/>
              </a:ext>
            </a:extLst>
          </p:cNvPr>
          <p:cNvSpPr txBox="1"/>
          <p:nvPr/>
        </p:nvSpPr>
        <p:spPr>
          <a:xfrm>
            <a:off x="-2" y="3946222"/>
            <a:ext cx="12092548" cy="1138773"/>
          </a:xfrm>
          <a:prstGeom prst="rect">
            <a:avLst/>
          </a:prstGeom>
          <a:noFill/>
        </p:spPr>
        <p:txBody>
          <a:bodyPr wrap="square">
            <a:spAutoFit/>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Peptide hormones induce changes in gene expression, but cannot do so directly as they cannot cross the plasma membrane (as they are lipophobic/hydrophilic)</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Thus, they bind to transmembrane receptors on the plasma membrane which activate intracellular second messengers</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Via this process of signal transduction, the second messengers can initiate changes to the pattern of gene expression</a:t>
            </a:r>
          </a:p>
        </p:txBody>
      </p:sp>
      <p:pic>
        <p:nvPicPr>
          <p:cNvPr id="1030" name="Picture 6" descr="hormone1">
            <a:extLst>
              <a:ext uri="{FF2B5EF4-FFF2-40B4-BE49-F238E27FC236}">
                <a16:creationId xmlns:a16="http://schemas.microsoft.com/office/drawing/2014/main" id="{04B0E9A1-2238-0189-D4DA-1CA900DD2A7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567869" y="5061024"/>
            <a:ext cx="6888480" cy="1784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ormone1">
            <a:extLst>
              <a:ext uri="{FF2B5EF4-FFF2-40B4-BE49-F238E27FC236}">
                <a16:creationId xmlns:a16="http://schemas.microsoft.com/office/drawing/2014/main" id="{E3D2274C-373A-E283-A5AC-7088C1B22E3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2567869" y="2173630"/>
            <a:ext cx="6888480" cy="1784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56DBEB-AEB5-97CE-DED0-4CA560CBBA3C}"/>
              </a:ext>
            </a:extLst>
          </p:cNvPr>
          <p:cNvSpPr txBox="1"/>
          <p:nvPr/>
        </p:nvSpPr>
        <p:spPr>
          <a:xfrm>
            <a:off x="9790175" y="2505670"/>
            <a:ext cx="2099930" cy="923330"/>
          </a:xfrm>
          <a:prstGeom prst="rect">
            <a:avLst/>
          </a:prstGeom>
          <a:noFill/>
          <a:ln>
            <a:solidFill>
              <a:schemeClr val="tx1"/>
            </a:solidFill>
          </a:ln>
        </p:spPr>
        <p:txBody>
          <a:bodyPr wrap="square" rtlCol="0">
            <a:spAutoFit/>
          </a:bodyPr>
          <a:lstStyle/>
          <a:p>
            <a:r>
              <a:rPr lang="en-JP" i="1" dirty="0">
                <a:sym typeface="Wingdings" pitchFamily="2" charset="2"/>
              </a:rPr>
              <a:t>C2.1.13</a:t>
            </a:r>
          </a:p>
          <a:p>
            <a:pPr marL="285750" indent="-285750">
              <a:buFont typeface="Wingdings" pitchFamily="2" charset="2"/>
              <a:buChar char="à"/>
            </a:pPr>
            <a:r>
              <a:rPr lang="en-US" dirty="0">
                <a:sym typeface="Wingdings" pitchFamily="2" charset="2"/>
              </a:rPr>
              <a:t>O</a:t>
            </a:r>
            <a:r>
              <a:rPr lang="en-JP" dirty="0">
                <a:sym typeface="Wingdings" pitchFamily="2" charset="2"/>
              </a:rPr>
              <a:t>estradiol</a:t>
            </a:r>
          </a:p>
          <a:p>
            <a:pPr marL="285750" indent="-285750">
              <a:buFont typeface="Wingdings" pitchFamily="2" charset="2"/>
              <a:buChar char="à"/>
            </a:pPr>
            <a:r>
              <a:rPr lang="en-JP" dirty="0">
                <a:sym typeface="Wingdings" pitchFamily="2" charset="2"/>
              </a:rPr>
              <a:t>Progesterone</a:t>
            </a:r>
            <a:endParaRPr lang="en-JP" dirty="0"/>
          </a:p>
        </p:txBody>
      </p:sp>
      <p:sp>
        <p:nvSpPr>
          <p:cNvPr id="9" name="TextBox 8">
            <a:extLst>
              <a:ext uri="{FF2B5EF4-FFF2-40B4-BE49-F238E27FC236}">
                <a16:creationId xmlns:a16="http://schemas.microsoft.com/office/drawing/2014/main" id="{44C32E25-FB74-61E6-DF17-10420A27734F}"/>
              </a:ext>
            </a:extLst>
          </p:cNvPr>
          <p:cNvSpPr txBox="1"/>
          <p:nvPr/>
        </p:nvSpPr>
        <p:spPr>
          <a:xfrm>
            <a:off x="9790175" y="5628292"/>
            <a:ext cx="2099930" cy="646331"/>
          </a:xfrm>
          <a:prstGeom prst="rect">
            <a:avLst/>
          </a:prstGeom>
          <a:noFill/>
          <a:ln>
            <a:solidFill>
              <a:schemeClr val="tx1"/>
            </a:solidFill>
          </a:ln>
        </p:spPr>
        <p:txBody>
          <a:bodyPr wrap="square" rtlCol="0">
            <a:spAutoFit/>
          </a:bodyPr>
          <a:lstStyle/>
          <a:p>
            <a:r>
              <a:rPr lang="en-JP" i="1" dirty="0">
                <a:sym typeface="Wingdings" pitchFamily="2" charset="2"/>
              </a:rPr>
              <a:t>C2.1.11</a:t>
            </a:r>
          </a:p>
          <a:p>
            <a:pPr marL="285750" indent="-285750">
              <a:buFont typeface="Wingdings" pitchFamily="2" charset="2"/>
              <a:buChar char="à"/>
            </a:pPr>
            <a:r>
              <a:rPr lang="en-US" dirty="0">
                <a:sym typeface="Wingdings" pitchFamily="2" charset="2"/>
              </a:rPr>
              <a:t>Insulin</a:t>
            </a:r>
            <a:endParaRPr lang="en-JP" dirty="0">
              <a:sym typeface="Wingdings" pitchFamily="2" charset="2"/>
            </a:endParaRPr>
          </a:p>
        </p:txBody>
      </p:sp>
    </p:spTree>
    <p:extLst>
      <p:ext uri="{BB962C8B-B14F-4D97-AF65-F5344CB8AC3E}">
        <p14:creationId xmlns:p14="http://schemas.microsoft.com/office/powerpoint/2010/main" val="940816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14875</TotalTime>
  <Words>3164</Words>
  <Application>Microsoft Macintosh PowerPoint</Application>
  <PresentationFormat>Widescreen</PresentationFormat>
  <Paragraphs>267</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Aptos Display</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Marier</dc:creator>
  <cp:lastModifiedBy>Marier, Peter</cp:lastModifiedBy>
  <cp:revision>495</cp:revision>
  <dcterms:created xsi:type="dcterms:W3CDTF">2024-11-05T10:32:26Z</dcterms:created>
  <dcterms:modified xsi:type="dcterms:W3CDTF">2026-05-19T03:01:05Z</dcterms:modified>
</cp:coreProperties>
</file>